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5" r:id="rId1"/>
  </p:sldMasterIdLst>
  <p:notesMasterIdLst>
    <p:notesMasterId r:id="rId21"/>
  </p:notesMasterIdLst>
  <p:sldIdLst>
    <p:sldId id="256" r:id="rId2"/>
    <p:sldId id="326" r:id="rId3"/>
    <p:sldId id="343" r:id="rId4"/>
    <p:sldId id="361" r:id="rId5"/>
    <p:sldId id="346" r:id="rId6"/>
    <p:sldId id="360" r:id="rId7"/>
    <p:sldId id="349" r:id="rId8"/>
    <p:sldId id="348" r:id="rId9"/>
    <p:sldId id="357" r:id="rId10"/>
    <p:sldId id="351" r:id="rId11"/>
    <p:sldId id="352" r:id="rId12"/>
    <p:sldId id="347" r:id="rId13"/>
    <p:sldId id="353" r:id="rId14"/>
    <p:sldId id="354" r:id="rId15"/>
    <p:sldId id="359" r:id="rId16"/>
    <p:sldId id="356" r:id="rId17"/>
    <p:sldId id="339" r:id="rId18"/>
    <p:sldId id="355" r:id="rId19"/>
    <p:sldId id="336" r:id="rId2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gedüs Éva" initials="HÉ" lastIdx="2" clrIdx="0">
    <p:extLst>
      <p:ext uri="{19B8F6BF-5375-455C-9EA6-DF929625EA0E}">
        <p15:presenceInfo xmlns:p15="http://schemas.microsoft.com/office/powerpoint/2012/main" userId="Hegedüs Év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364B6C8-1413-428D-A188-9D8672CB92AB}">
  <a:tblStyle styleId="{9364B6C8-1413-428D-A188-9D8672CB92A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60"/>
  </p:normalViewPr>
  <p:slideViewPr>
    <p:cSldViewPr snapToGrid="0">
      <p:cViewPr varScale="1">
        <p:scale>
          <a:sx n="91" d="100"/>
          <a:sy n="91" d="100"/>
        </p:scale>
        <p:origin x="50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864075" y="993600"/>
            <a:ext cx="4223400" cy="259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864225" y="3665700"/>
            <a:ext cx="4223400" cy="4842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Azeret Mono"/>
                <a:ea typeface="Azeret Mono"/>
                <a:cs typeface="Azeret Mono"/>
                <a:sym typeface="Azeret Mono"/>
              </a:rPr>
              <a:t>‹#›</a:t>
            </a:fld>
            <a:endParaRPr sz="1200">
              <a:solidFill>
                <a:schemeClr val="dk1"/>
              </a:solidFill>
              <a:latin typeface="Azeret Mono"/>
              <a:ea typeface="Azeret Mono"/>
              <a:cs typeface="Azeret Mono"/>
              <a:sym typeface="Azeret Mono"/>
            </a:endParaRPr>
          </a:p>
        </p:txBody>
      </p:sp>
      <p:sp>
        <p:nvSpPr>
          <p:cNvPr id="13" name="Google Shape;13;p2"/>
          <p:cNvSpPr>
            <a:spLocks noGrp="1"/>
          </p:cNvSpPr>
          <p:nvPr>
            <p:ph type="pic" idx="2"/>
          </p:nvPr>
        </p:nvSpPr>
        <p:spPr>
          <a:xfrm>
            <a:off x="5660500" y="666000"/>
            <a:ext cx="2768400" cy="3811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2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4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Azeret Mono"/>
                <a:ea typeface="Azeret Mono"/>
                <a:cs typeface="Azeret Mono"/>
                <a:sym typeface="Azeret Mono"/>
              </a:rPr>
              <a:t>‹#›</a:t>
            </a:fld>
            <a:endParaRPr sz="1000">
              <a:solidFill>
                <a:schemeClr val="dk1"/>
              </a:solidFill>
              <a:latin typeface="Azeret Mono"/>
              <a:ea typeface="Azeret Mono"/>
              <a:cs typeface="Azeret Mono"/>
              <a:sym typeface="Azeret Mono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3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203377" cy="5179001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36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Azeret Mono"/>
                <a:ea typeface="Azeret Mono"/>
                <a:cs typeface="Azeret Mono"/>
                <a:sym typeface="Azeret Mono"/>
              </a:rPr>
              <a:t>‹#›</a:t>
            </a:fld>
            <a:endParaRPr sz="1000">
              <a:solidFill>
                <a:schemeClr val="dk1"/>
              </a:solidFill>
              <a:latin typeface="Azeret Mono"/>
              <a:ea typeface="Azeret Mono"/>
              <a:cs typeface="Azeret Mono"/>
              <a:sym typeface="Azeret Mono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zeret Mono"/>
              <a:buNone/>
              <a:defRPr sz="3500">
                <a:solidFill>
                  <a:schemeClr val="dk1"/>
                </a:solidFill>
                <a:latin typeface="Azeret Mono"/>
                <a:ea typeface="Azeret Mono"/>
                <a:cs typeface="Azeret Mono"/>
                <a:sym typeface="Azeret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Char char="●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lvl="1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Char char="○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lvl="2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Char char="■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lvl="3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Char char="●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lvl="4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Char char="○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lvl="5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Char char="■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lvl="6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Char char="●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lvl="7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Char char="○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lvl="8" indent="-3175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Work Sans"/>
              <a:buChar char="■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70" r:id="rId3"/>
    <p:sldLayoutId id="2147483682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0"/>
          <p:cNvSpPr txBox="1">
            <a:spLocks noGrp="1"/>
          </p:cNvSpPr>
          <p:nvPr>
            <p:ph type="ctrTitle"/>
          </p:nvPr>
        </p:nvSpPr>
        <p:spPr>
          <a:xfrm>
            <a:off x="414368" y="959370"/>
            <a:ext cx="5199448" cy="1281863"/>
          </a:xfrm>
          <a:prstGeom prst="rect">
            <a:avLst/>
          </a:prstGeom>
          <a:ln w="38100">
            <a:solidFill>
              <a:srgbClr val="000000"/>
            </a:solidFill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hu-HU" sz="3600" b="1" dirty="0">
                <a:solidFill>
                  <a:schemeClr val="accent6">
                    <a:lumMod val="50000"/>
                  </a:schemeClr>
                </a:solidFill>
                <a:latin typeface="Rockwell" panose="02060603020205020403" pitchFamily="18" charset="0"/>
              </a:rPr>
              <a:t>A </a:t>
            </a:r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  <a:latin typeface="Rockwell" panose="02060603020205020403" pitchFamily="18" charset="0"/>
              </a:rPr>
              <a:t>Baranya vármegyei </a:t>
            </a:r>
            <a:br>
              <a:rPr lang="hu-HU" sz="3600" b="1" dirty="0" smtClean="0">
                <a:solidFill>
                  <a:schemeClr val="accent6">
                    <a:lumMod val="50000"/>
                  </a:schemeClr>
                </a:solidFill>
                <a:latin typeface="Rockwell" panose="02060603020205020403" pitchFamily="18" charset="0"/>
              </a:rPr>
            </a:br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  <a:latin typeface="Rockwell" panose="02060603020205020403" pitchFamily="18" charset="0"/>
              </a:rPr>
              <a:t>sváb népviseletek</a:t>
            </a:r>
            <a:endParaRPr sz="3600" b="1" dirty="0">
              <a:solidFill>
                <a:schemeClr val="accent6">
                  <a:lumMod val="50000"/>
                </a:schemeClr>
              </a:solidFill>
              <a:latin typeface="Rockwell" panose="02060603020205020403" pitchFamily="18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414368" y="959371"/>
            <a:ext cx="5199448" cy="1281863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Szövegdoboz 6"/>
          <p:cNvSpPr txBox="1"/>
          <p:nvPr/>
        </p:nvSpPr>
        <p:spPr>
          <a:xfrm>
            <a:off x="527817" y="2477526"/>
            <a:ext cx="1862451" cy="338554"/>
          </a:xfrm>
          <a:prstGeom prst="rect">
            <a:avLst/>
          </a:prstGeom>
          <a:noFill/>
          <a:ln w="285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1600" dirty="0" smtClean="0">
                <a:latin typeface="Rockwell" panose="02060603020205020403" pitchFamily="18" charset="0"/>
              </a:rPr>
              <a:t>Tengler Johanna</a:t>
            </a:r>
            <a:endParaRPr lang="hu-HU" sz="1600" dirty="0">
              <a:latin typeface="Rockwell" panose="02060603020205020403" pitchFamily="18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2870130" y="2498415"/>
            <a:ext cx="1956086" cy="307777"/>
          </a:xfrm>
          <a:prstGeom prst="rect">
            <a:avLst/>
          </a:prstGeom>
          <a:noFill/>
          <a:ln w="285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>
                <a:latin typeface="Bahnschrift" panose="020B0502040204020203" pitchFamily="34" charset="0"/>
              </a:rPr>
              <a:t>Vokány, 2024. 04. 29.</a:t>
            </a:r>
            <a:endParaRPr lang="hu-HU" dirty="0">
              <a:latin typeface="Bahnschrift" panose="020B0502040204020203" pitchFamily="3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527817" y="2477524"/>
            <a:ext cx="1862451" cy="338555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600"/>
          </a:p>
        </p:txBody>
      </p:sp>
      <p:sp>
        <p:nvSpPr>
          <p:cNvPr id="9" name="Téglalap 8"/>
          <p:cNvSpPr/>
          <p:nvPr/>
        </p:nvSpPr>
        <p:spPr>
          <a:xfrm>
            <a:off x="2870130" y="2498414"/>
            <a:ext cx="1956086" cy="307778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6" b="4953"/>
          <a:stretch/>
        </p:blipFill>
        <p:spPr>
          <a:xfrm>
            <a:off x="5743249" y="741050"/>
            <a:ext cx="2732335" cy="3811501"/>
          </a:xfrm>
          <a:prstGeom prst="rect">
            <a:avLst/>
          </a:prstGeom>
          <a:ln w="5715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 txBox="1">
            <a:spLocks/>
          </p:cNvSpPr>
          <p:nvPr/>
        </p:nvSpPr>
        <p:spPr>
          <a:xfrm>
            <a:off x="514783" y="482103"/>
            <a:ext cx="3573995" cy="767529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zeret Mono"/>
              <a:buNone/>
              <a:defRPr sz="3500" b="0" i="0" u="none" strike="noStrike" cap="none">
                <a:solidFill>
                  <a:schemeClr val="dk1"/>
                </a:solidFill>
                <a:latin typeface="Azeret Mono"/>
                <a:ea typeface="Azeret Mono"/>
                <a:cs typeface="Azeret Mono"/>
                <a:sym typeface="Azeret Mon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Leány viselete</a:t>
            </a:r>
            <a:endParaRPr lang="hu-HU" sz="3600" b="1" dirty="0">
              <a:solidFill>
                <a:schemeClr val="accent6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514783" y="482103"/>
            <a:ext cx="3573995" cy="767529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730902" y="1302550"/>
            <a:ext cx="3898216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500" dirty="0" smtClean="0">
                <a:latin typeface="Bahnschrift" panose="020B0502040204020203" pitchFamily="34" charset="0"/>
              </a:rPr>
              <a:t>talpalt </a:t>
            </a:r>
            <a:r>
              <a:rPr lang="hu-HU" sz="1500" dirty="0" err="1" smtClean="0">
                <a:latin typeface="Bahnschrift" panose="020B0502040204020203" pitchFamily="34" charset="0"/>
              </a:rPr>
              <a:t>pacsker</a:t>
            </a:r>
            <a:r>
              <a:rPr lang="hu-HU" sz="1500" dirty="0" smtClean="0">
                <a:latin typeface="Bahnschrift" panose="020B0502040204020203" pitchFamily="34" charset="0"/>
              </a:rPr>
              <a:t> / cipő</a:t>
            </a:r>
            <a:endParaRPr lang="hu-HU" sz="1500" dirty="0">
              <a:latin typeface="Bahnschrift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500" dirty="0">
                <a:latin typeface="Bahnschrift" panose="020B0502040204020203" pitchFamily="34" charset="0"/>
              </a:rPr>
              <a:t>fehér harisnya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500" dirty="0" smtClean="0">
                <a:latin typeface="Bahnschrift" panose="020B0502040204020203" pitchFamily="34" charset="0"/>
              </a:rPr>
              <a:t>3 </a:t>
            </a:r>
            <a:r>
              <a:rPr lang="hu-HU" sz="1500" dirty="0">
                <a:latin typeface="Bahnschrift" panose="020B0502040204020203" pitchFamily="34" charset="0"/>
              </a:rPr>
              <a:t>alsószoknya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500" dirty="0">
                <a:latin typeface="Bahnschrift" panose="020B0502040204020203" pitchFamily="34" charset="0"/>
              </a:rPr>
              <a:t>felsőszoknya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500" dirty="0">
                <a:latin typeface="Bahnschrift" panose="020B0502040204020203" pitchFamily="34" charset="0"/>
              </a:rPr>
              <a:t>fekete kötény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500" dirty="0">
                <a:latin typeface="Bahnschrift" panose="020B0502040204020203" pitchFamily="34" charset="0"/>
              </a:rPr>
              <a:t>fehér ing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500" dirty="0">
                <a:latin typeface="Bahnschrift" panose="020B0502040204020203" pitchFamily="34" charset="0"/>
              </a:rPr>
              <a:t>mellény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500" dirty="0">
                <a:latin typeface="Bahnschrift" panose="020B0502040204020203" pitchFamily="34" charset="0"/>
              </a:rPr>
              <a:t>v</a:t>
            </a:r>
            <a:r>
              <a:rPr lang="hu-HU" sz="1500" dirty="0" smtClean="0">
                <a:latin typeface="Bahnschrift" panose="020B0502040204020203" pitchFamily="34" charset="0"/>
              </a:rPr>
              <a:t>állkendő</a:t>
            </a:r>
          </a:p>
          <a:p>
            <a:pPr>
              <a:lnSpc>
                <a:spcPct val="150000"/>
              </a:lnSpc>
            </a:pPr>
            <a:r>
              <a:rPr lang="hu-HU" sz="1500" b="1" dirty="0" smtClean="0">
                <a:latin typeface="Bahnschrift" panose="020B0502040204020203" pitchFamily="34" charset="0"/>
              </a:rPr>
              <a:t>+</a:t>
            </a:r>
            <a:r>
              <a:rPr lang="hu-HU" sz="1500" dirty="0" smtClean="0">
                <a:latin typeface="Bahnschrift" panose="020B0502040204020203" pitchFamily="34" charset="0"/>
              </a:rPr>
              <a:t>    </a:t>
            </a:r>
            <a:r>
              <a:rPr lang="hu-HU" sz="1500" dirty="0">
                <a:latin typeface="Bahnschrift" panose="020B0502040204020203" pitchFamily="34" charset="0"/>
              </a:rPr>
              <a:t>ékszerek</a:t>
            </a:r>
          </a:p>
          <a:p>
            <a:pPr>
              <a:lnSpc>
                <a:spcPct val="150000"/>
              </a:lnSpc>
            </a:pPr>
            <a:r>
              <a:rPr lang="hu-HU" sz="1500" b="1" dirty="0">
                <a:latin typeface="Bahnschrift" panose="020B0502040204020203" pitchFamily="34" charset="0"/>
              </a:rPr>
              <a:t>+</a:t>
            </a:r>
            <a:r>
              <a:rPr lang="hu-HU" sz="1500" dirty="0">
                <a:latin typeface="Bahnschrift" panose="020B0502040204020203" pitchFamily="34" charset="0"/>
              </a:rPr>
              <a:t>    zsebkendő</a:t>
            </a:r>
          </a:p>
        </p:txBody>
      </p:sp>
      <p:sp>
        <p:nvSpPr>
          <p:cNvPr id="10" name="Cím 2"/>
          <p:cNvSpPr txBox="1">
            <a:spLocks/>
          </p:cNvSpPr>
          <p:nvPr/>
        </p:nvSpPr>
        <p:spPr>
          <a:xfrm>
            <a:off x="4754969" y="4216912"/>
            <a:ext cx="3303646" cy="400065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zeret Mono"/>
              <a:buNone/>
              <a:defRPr sz="3500" b="0" i="0" u="none" strike="noStrike" cap="none">
                <a:solidFill>
                  <a:schemeClr val="dk1"/>
                </a:solidFill>
                <a:latin typeface="Azeret Mono"/>
                <a:ea typeface="Azeret Mono"/>
                <a:cs typeface="Azeret Mono"/>
                <a:sym typeface="Azeret Mon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hu-HU" sz="1400" b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Villányi leányok, saját gyűjteményből</a:t>
            </a:r>
            <a:endParaRPr lang="hu-HU" sz="1400" b="1" dirty="0">
              <a:solidFill>
                <a:schemeClr val="accent6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4754969" y="4221887"/>
            <a:ext cx="3303646" cy="395090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481" y="719996"/>
            <a:ext cx="4264346" cy="3231700"/>
          </a:xfrm>
          <a:prstGeom prst="rect">
            <a:avLst/>
          </a:prstGeom>
          <a:ln w="381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5" r="4951"/>
          <a:stretch/>
        </p:blipFill>
        <p:spPr>
          <a:xfrm>
            <a:off x="4474024" y="677935"/>
            <a:ext cx="3997259" cy="3315821"/>
          </a:xfrm>
          <a:prstGeom prst="rect">
            <a:avLst/>
          </a:prstGeom>
          <a:ln w="381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Cím 2"/>
          <p:cNvSpPr txBox="1">
            <a:spLocks/>
          </p:cNvSpPr>
          <p:nvPr/>
        </p:nvSpPr>
        <p:spPr>
          <a:xfrm>
            <a:off x="5580215" y="4131071"/>
            <a:ext cx="1647900" cy="475374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zeret Mono"/>
              <a:buNone/>
              <a:defRPr sz="3500" b="0" i="0" u="none" strike="noStrike" cap="none">
                <a:solidFill>
                  <a:schemeClr val="dk1"/>
                </a:solidFill>
                <a:latin typeface="Azeret Mono"/>
                <a:ea typeface="Azeret Mono"/>
                <a:cs typeface="Azeret Mono"/>
                <a:sym typeface="Azeret Mon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hu-HU" sz="1400" b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Női mellény</a:t>
            </a:r>
          </a:p>
          <a:p>
            <a:pPr algn="ctr">
              <a:lnSpc>
                <a:spcPct val="110000"/>
              </a:lnSpc>
            </a:pPr>
            <a:r>
              <a:rPr lang="hu-HU" sz="800" b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(Vokány)</a:t>
            </a:r>
            <a:endParaRPr lang="hu-HU" sz="800" b="1" dirty="0">
              <a:solidFill>
                <a:schemeClr val="accent6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5580215" y="4133559"/>
            <a:ext cx="1647900" cy="472886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10541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 txBox="1">
            <a:spLocks/>
          </p:cNvSpPr>
          <p:nvPr/>
        </p:nvSpPr>
        <p:spPr>
          <a:xfrm>
            <a:off x="514783" y="482103"/>
            <a:ext cx="3573995" cy="767529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zeret Mono"/>
              <a:buNone/>
              <a:defRPr sz="3500" b="0" i="0" u="none" strike="noStrike" cap="none">
                <a:solidFill>
                  <a:schemeClr val="dk1"/>
                </a:solidFill>
                <a:latin typeface="Azeret Mono"/>
                <a:ea typeface="Azeret Mono"/>
                <a:cs typeface="Azeret Mono"/>
                <a:sym typeface="Azeret Mon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Leány viselete</a:t>
            </a:r>
            <a:endParaRPr lang="hu-HU" sz="3600" b="1" dirty="0">
              <a:solidFill>
                <a:schemeClr val="accent6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514783" y="482103"/>
            <a:ext cx="3573995" cy="767529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604522" y="1436365"/>
            <a:ext cx="389821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500" dirty="0" smtClean="0">
                <a:latin typeface="Bahnschrift" panose="020B0502040204020203" pitchFamily="34" charset="0"/>
              </a:rPr>
              <a:t>talpalt </a:t>
            </a:r>
            <a:r>
              <a:rPr lang="hu-HU" sz="1500" dirty="0" err="1" smtClean="0">
                <a:latin typeface="Bahnschrift" panose="020B0502040204020203" pitchFamily="34" charset="0"/>
              </a:rPr>
              <a:t>pacsker</a:t>
            </a:r>
            <a:r>
              <a:rPr lang="hu-HU" sz="1500" dirty="0" smtClean="0">
                <a:latin typeface="Bahnschrift" panose="020B0502040204020203" pitchFamily="34" charset="0"/>
              </a:rPr>
              <a:t> / cipő</a:t>
            </a:r>
            <a:endParaRPr lang="hu-HU" sz="1500" dirty="0">
              <a:latin typeface="Bahnschrift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500" dirty="0">
                <a:latin typeface="Bahnschrift" panose="020B0502040204020203" pitchFamily="34" charset="0"/>
              </a:rPr>
              <a:t>fehér harisnya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500" dirty="0" smtClean="0">
                <a:latin typeface="Bahnschrift" panose="020B0502040204020203" pitchFamily="34" charset="0"/>
              </a:rPr>
              <a:t>3 </a:t>
            </a:r>
            <a:r>
              <a:rPr lang="hu-HU" sz="1500" dirty="0">
                <a:latin typeface="Bahnschrift" panose="020B0502040204020203" pitchFamily="34" charset="0"/>
              </a:rPr>
              <a:t>alsószoknya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500" dirty="0">
                <a:latin typeface="Bahnschrift" panose="020B0502040204020203" pitchFamily="34" charset="0"/>
              </a:rPr>
              <a:t>felsőszoknya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500" dirty="0">
                <a:latin typeface="Bahnschrift" panose="020B0502040204020203" pitchFamily="34" charset="0"/>
              </a:rPr>
              <a:t>fekete kötény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500" dirty="0" smtClean="0">
                <a:latin typeface="Bahnschrift" panose="020B0502040204020203" pitchFamily="34" charset="0"/>
              </a:rPr>
              <a:t>rékli</a:t>
            </a:r>
          </a:p>
          <a:p>
            <a:pPr>
              <a:lnSpc>
                <a:spcPct val="150000"/>
              </a:lnSpc>
            </a:pPr>
            <a:r>
              <a:rPr lang="hu-HU" sz="1500" b="1" dirty="0" smtClean="0">
                <a:latin typeface="Bahnschrift" panose="020B0502040204020203" pitchFamily="34" charset="0"/>
              </a:rPr>
              <a:t>+</a:t>
            </a:r>
            <a:r>
              <a:rPr lang="hu-HU" sz="1500" dirty="0" smtClean="0">
                <a:latin typeface="Bahnschrift" panose="020B0502040204020203" pitchFamily="34" charset="0"/>
              </a:rPr>
              <a:t>    ékszerek</a:t>
            </a:r>
            <a:endParaRPr lang="hu-HU" sz="1500" dirty="0">
              <a:latin typeface="Bahnschrift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500" b="1" dirty="0">
                <a:latin typeface="Bahnschrift" panose="020B0502040204020203" pitchFamily="34" charset="0"/>
              </a:rPr>
              <a:t>+</a:t>
            </a:r>
            <a:r>
              <a:rPr lang="hu-HU" sz="1500" dirty="0">
                <a:latin typeface="Bahnschrift" panose="020B0502040204020203" pitchFamily="34" charset="0"/>
              </a:rPr>
              <a:t>    zsebkendő</a:t>
            </a:r>
          </a:p>
        </p:txBody>
      </p:sp>
      <p:sp>
        <p:nvSpPr>
          <p:cNvPr id="10" name="Cím 2"/>
          <p:cNvSpPr txBox="1">
            <a:spLocks/>
          </p:cNvSpPr>
          <p:nvPr/>
        </p:nvSpPr>
        <p:spPr>
          <a:xfrm>
            <a:off x="4754969" y="4216912"/>
            <a:ext cx="3303646" cy="400065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zeret Mono"/>
              <a:buNone/>
              <a:defRPr sz="3500" b="0" i="0" u="none" strike="noStrike" cap="none">
                <a:solidFill>
                  <a:schemeClr val="dk1"/>
                </a:solidFill>
                <a:latin typeface="Azeret Mono"/>
                <a:ea typeface="Azeret Mono"/>
                <a:cs typeface="Azeret Mono"/>
                <a:sym typeface="Azeret Mon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hu-HU" sz="1400" b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Villányi leányok, saját gyűjteményből</a:t>
            </a:r>
            <a:endParaRPr lang="hu-HU" sz="1400" b="1" dirty="0">
              <a:solidFill>
                <a:schemeClr val="accent6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4754969" y="4221887"/>
            <a:ext cx="3303646" cy="395090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0" t="28227" b="7184"/>
          <a:stretch/>
        </p:blipFill>
        <p:spPr>
          <a:xfrm>
            <a:off x="4598865" y="583243"/>
            <a:ext cx="3615853" cy="3481009"/>
          </a:xfrm>
          <a:prstGeom prst="rect">
            <a:avLst/>
          </a:prstGeom>
          <a:ln w="381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5" r="16048" b="3520"/>
          <a:stretch/>
        </p:blipFill>
        <p:spPr>
          <a:xfrm rot="16200000">
            <a:off x="4581602" y="799740"/>
            <a:ext cx="3650378" cy="3048014"/>
          </a:xfrm>
          <a:prstGeom prst="rect">
            <a:avLst/>
          </a:prstGeom>
          <a:ln w="381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Cím 2"/>
          <p:cNvSpPr txBox="1">
            <a:spLocks/>
          </p:cNvSpPr>
          <p:nvPr/>
        </p:nvSpPr>
        <p:spPr>
          <a:xfrm>
            <a:off x="5580215" y="4289464"/>
            <a:ext cx="1647900" cy="475374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zeret Mono"/>
              <a:buNone/>
              <a:defRPr sz="3500" b="0" i="0" u="none" strike="noStrike" cap="none">
                <a:solidFill>
                  <a:schemeClr val="dk1"/>
                </a:solidFill>
                <a:latin typeface="Azeret Mono"/>
                <a:ea typeface="Azeret Mono"/>
                <a:cs typeface="Azeret Mono"/>
                <a:sym typeface="Azeret Mon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hu-HU" sz="1400" b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Női </a:t>
            </a:r>
            <a:r>
              <a:rPr lang="hu-HU" sz="1400" b="1" dirty="0" err="1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Jupl</a:t>
            </a:r>
            <a:endParaRPr lang="hu-HU" sz="1400" b="1" dirty="0" smtClean="0">
              <a:solidFill>
                <a:schemeClr val="accent6">
                  <a:lumMod val="50000"/>
                </a:schemeClr>
              </a:solidFill>
              <a:latin typeface="Bahnschrift" panose="020B0502040204020203" pitchFamily="34" charset="0"/>
            </a:endParaRPr>
          </a:p>
          <a:p>
            <a:pPr algn="ctr">
              <a:lnSpc>
                <a:spcPct val="110000"/>
              </a:lnSpc>
            </a:pPr>
            <a:r>
              <a:rPr lang="hu-HU" sz="800" b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(Újpetre)</a:t>
            </a:r>
            <a:endParaRPr lang="hu-HU" sz="800" b="1" dirty="0">
              <a:solidFill>
                <a:schemeClr val="accent6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12" name="Téglalap 11"/>
          <p:cNvSpPr/>
          <p:nvPr/>
        </p:nvSpPr>
        <p:spPr>
          <a:xfrm>
            <a:off x="5580215" y="4291952"/>
            <a:ext cx="1647900" cy="472886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3316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9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 txBox="1">
            <a:spLocks/>
          </p:cNvSpPr>
          <p:nvPr/>
        </p:nvSpPr>
        <p:spPr>
          <a:xfrm>
            <a:off x="511293" y="456961"/>
            <a:ext cx="4716555" cy="767529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zeret Mono"/>
              <a:buNone/>
              <a:defRPr sz="3500" b="0" i="0" u="none" strike="noStrike" cap="none">
                <a:solidFill>
                  <a:schemeClr val="dk1"/>
                </a:solidFill>
                <a:latin typeface="Azeret Mono"/>
                <a:ea typeface="Azeret Mono"/>
                <a:cs typeface="Azeret Mono"/>
                <a:sym typeface="Azeret Mon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Legény, férfi viselete</a:t>
            </a:r>
            <a:endParaRPr lang="hu-HU" sz="3600" b="1" dirty="0">
              <a:solidFill>
                <a:schemeClr val="accent6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511293" y="456961"/>
            <a:ext cx="4716555" cy="767529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 7"/>
          <p:cNvSpPr/>
          <p:nvPr/>
        </p:nvSpPr>
        <p:spPr>
          <a:xfrm>
            <a:off x="707275" y="1535359"/>
            <a:ext cx="239751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600" dirty="0" smtClean="0">
                <a:latin typeface="Bahnschrift" panose="020B0502040204020203" pitchFamily="34" charset="0"/>
              </a:rPr>
              <a:t>talpalt </a:t>
            </a:r>
            <a:r>
              <a:rPr lang="hu-HU" sz="1600" dirty="0" err="1" smtClean="0">
                <a:latin typeface="Bahnschrift" panose="020B0502040204020203" pitchFamily="34" charset="0"/>
              </a:rPr>
              <a:t>pacsker</a:t>
            </a:r>
            <a:r>
              <a:rPr lang="hu-HU" sz="1600" dirty="0" smtClean="0">
                <a:latin typeface="Bahnschrift" panose="020B0502040204020203" pitchFamily="34" charset="0"/>
              </a:rPr>
              <a:t> / cipő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600" dirty="0">
                <a:latin typeface="Bahnschrift" panose="020B0502040204020203" pitchFamily="34" charset="0"/>
              </a:rPr>
              <a:t>f</a:t>
            </a:r>
            <a:r>
              <a:rPr lang="hu-HU" sz="1600" dirty="0" smtClean="0">
                <a:latin typeface="Bahnschrift" panose="020B0502040204020203" pitchFamily="34" charset="0"/>
              </a:rPr>
              <a:t>ekete nadrág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600" dirty="0" smtClean="0">
                <a:latin typeface="Bahnschrift" panose="020B0502040204020203" pitchFamily="34" charset="0"/>
              </a:rPr>
              <a:t>fehér ing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600" dirty="0">
                <a:latin typeface="Bahnschrift" panose="020B0502040204020203" pitchFamily="34" charset="0"/>
              </a:rPr>
              <a:t>m</a:t>
            </a:r>
            <a:r>
              <a:rPr lang="hu-HU" sz="1600" dirty="0" smtClean="0">
                <a:latin typeface="Bahnschrift" panose="020B0502040204020203" pitchFamily="34" charset="0"/>
              </a:rPr>
              <a:t>ellény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600" dirty="0" smtClean="0">
                <a:latin typeface="Bahnschrift" panose="020B0502040204020203" pitchFamily="34" charset="0"/>
              </a:rPr>
              <a:t>kalap </a:t>
            </a:r>
          </a:p>
          <a:p>
            <a:pPr>
              <a:lnSpc>
                <a:spcPct val="150000"/>
              </a:lnSpc>
            </a:pPr>
            <a:r>
              <a:rPr lang="hu-HU" sz="1600" b="1" dirty="0" smtClean="0">
                <a:latin typeface="Bahnschrift" panose="020B0502040204020203" pitchFamily="34" charset="0"/>
              </a:rPr>
              <a:t>+ </a:t>
            </a:r>
            <a:r>
              <a:rPr lang="hu-HU" sz="1600" dirty="0" smtClean="0">
                <a:latin typeface="Bahnschrift" panose="020B0502040204020203" pitchFamily="34" charset="0"/>
              </a:rPr>
              <a:t>   surc</a:t>
            </a:r>
          </a:p>
          <a:p>
            <a:pPr>
              <a:lnSpc>
                <a:spcPct val="150000"/>
              </a:lnSpc>
            </a:pPr>
            <a:r>
              <a:rPr lang="hu-HU" sz="1600" b="1" dirty="0" smtClean="0">
                <a:latin typeface="Bahnschrift" panose="020B0502040204020203" pitchFamily="34" charset="0"/>
              </a:rPr>
              <a:t>+</a:t>
            </a:r>
            <a:r>
              <a:rPr lang="hu-HU" sz="1600" dirty="0" smtClean="0">
                <a:latin typeface="Bahnschrift" panose="020B0502040204020203" pitchFamily="34" charset="0"/>
              </a:rPr>
              <a:t>    óralánc</a:t>
            </a:r>
            <a:endParaRPr lang="hu-HU" sz="1600" dirty="0">
              <a:latin typeface="Bahnschrift" panose="020B0502040204020203" pitchFamily="34" charset="0"/>
            </a:endParaRPr>
          </a:p>
        </p:txBody>
      </p:sp>
      <p:sp>
        <p:nvSpPr>
          <p:cNvPr id="7" name="Cím 2"/>
          <p:cNvSpPr txBox="1">
            <a:spLocks/>
          </p:cNvSpPr>
          <p:nvPr/>
        </p:nvSpPr>
        <p:spPr>
          <a:xfrm>
            <a:off x="5613399" y="4293899"/>
            <a:ext cx="2616200" cy="550333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zeret Mono"/>
              <a:buNone/>
              <a:defRPr sz="3500" b="0" i="0" u="none" strike="noStrike" cap="none">
                <a:solidFill>
                  <a:schemeClr val="dk1"/>
                </a:solidFill>
                <a:latin typeface="Azeret Mono"/>
                <a:ea typeface="Azeret Mono"/>
                <a:cs typeface="Azeret Mono"/>
                <a:sym typeface="Azeret Mon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hu-HU" sz="1200" b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Fiatal pár Himesházáról</a:t>
            </a:r>
          </a:p>
          <a:p>
            <a:pPr algn="ctr"/>
            <a:r>
              <a:rPr lang="hu-HU" sz="1200" b="1" dirty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(</a:t>
            </a:r>
            <a:r>
              <a:rPr lang="hu-HU" sz="1200" b="1" dirty="0" err="1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Véméndi</a:t>
            </a:r>
            <a:r>
              <a:rPr lang="hu-HU" sz="1200" b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 Tájház gyűjteményéből</a:t>
            </a:r>
            <a:r>
              <a:rPr lang="hu-HU" sz="1400" b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)</a:t>
            </a:r>
            <a:endParaRPr lang="hu-HU" sz="1400" b="1" dirty="0">
              <a:solidFill>
                <a:schemeClr val="accent6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5613399" y="4293899"/>
            <a:ext cx="2616200" cy="550332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4" r="3078" b="2146"/>
          <a:stretch/>
        </p:blipFill>
        <p:spPr>
          <a:xfrm>
            <a:off x="5658148" y="456961"/>
            <a:ext cx="2526701" cy="3646386"/>
          </a:xfrm>
          <a:prstGeom prst="rect">
            <a:avLst/>
          </a:prstGeom>
          <a:ln w="381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8" r="9795"/>
          <a:stretch/>
        </p:blipFill>
        <p:spPr>
          <a:xfrm>
            <a:off x="5451018" y="731763"/>
            <a:ext cx="2940959" cy="3096782"/>
          </a:xfrm>
          <a:prstGeom prst="rect">
            <a:avLst/>
          </a:prstGeom>
          <a:ln w="381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Cím 2"/>
          <p:cNvSpPr txBox="1">
            <a:spLocks/>
          </p:cNvSpPr>
          <p:nvPr/>
        </p:nvSpPr>
        <p:spPr>
          <a:xfrm>
            <a:off x="6124500" y="3980378"/>
            <a:ext cx="1647900" cy="475374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zeret Mono"/>
              <a:buNone/>
              <a:defRPr sz="3500" b="0" i="0" u="none" strike="noStrike" cap="none">
                <a:solidFill>
                  <a:schemeClr val="dk1"/>
                </a:solidFill>
                <a:latin typeface="Azeret Mono"/>
                <a:ea typeface="Azeret Mono"/>
                <a:cs typeface="Azeret Mono"/>
                <a:sym typeface="Azeret Mon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hu-HU" sz="1400" b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Férfi mellény</a:t>
            </a:r>
          </a:p>
          <a:p>
            <a:pPr algn="ctr">
              <a:lnSpc>
                <a:spcPct val="110000"/>
              </a:lnSpc>
            </a:pPr>
            <a:r>
              <a:rPr lang="hu-HU" sz="800" b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(Véménd)</a:t>
            </a:r>
            <a:endParaRPr lang="hu-HU" sz="800" b="1" dirty="0">
              <a:solidFill>
                <a:schemeClr val="accent6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6124500" y="3982866"/>
            <a:ext cx="1647900" cy="472886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682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 txBox="1">
            <a:spLocks/>
          </p:cNvSpPr>
          <p:nvPr/>
        </p:nvSpPr>
        <p:spPr>
          <a:xfrm>
            <a:off x="511293" y="456961"/>
            <a:ext cx="4716555" cy="767529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zeret Mono"/>
              <a:buNone/>
              <a:defRPr sz="3500" b="0" i="0" u="none" strike="noStrike" cap="none">
                <a:solidFill>
                  <a:schemeClr val="dk1"/>
                </a:solidFill>
                <a:latin typeface="Azeret Mono"/>
                <a:ea typeface="Azeret Mono"/>
                <a:cs typeface="Azeret Mono"/>
                <a:sym typeface="Azeret Mon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Menyasszony viselete</a:t>
            </a:r>
            <a:endParaRPr lang="hu-HU" sz="3600" b="1" dirty="0">
              <a:solidFill>
                <a:schemeClr val="accent6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511293" y="456961"/>
            <a:ext cx="4716555" cy="767529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 7"/>
          <p:cNvSpPr/>
          <p:nvPr/>
        </p:nvSpPr>
        <p:spPr>
          <a:xfrm>
            <a:off x="628476" y="1289826"/>
            <a:ext cx="482145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600" dirty="0">
                <a:latin typeface="Bahnschrift" panose="020B0502040204020203" pitchFamily="34" charset="0"/>
              </a:rPr>
              <a:t>c</a:t>
            </a:r>
            <a:r>
              <a:rPr lang="hu-HU" sz="1600" dirty="0" smtClean="0">
                <a:latin typeface="Bahnschrift" panose="020B0502040204020203" pitchFamily="34" charset="0"/>
              </a:rPr>
              <a:t>ipő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600" dirty="0">
                <a:latin typeface="Bahnschrift" panose="020B0502040204020203" pitchFamily="34" charset="0"/>
              </a:rPr>
              <a:t>f</a:t>
            </a:r>
            <a:r>
              <a:rPr lang="hu-HU" sz="1600" dirty="0" smtClean="0">
                <a:latin typeface="Bahnschrift" panose="020B0502040204020203" pitchFamily="34" charset="0"/>
              </a:rPr>
              <a:t>ehér, kötött harisnya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600" dirty="0" smtClean="0">
                <a:latin typeface="Bahnschrift" panose="020B0502040204020203" pitchFamily="34" charset="0"/>
              </a:rPr>
              <a:t>3-4 alsószoknya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600" dirty="0">
                <a:latin typeface="Bahnschrift" panose="020B0502040204020203" pitchFamily="34" charset="0"/>
              </a:rPr>
              <a:t>f</a:t>
            </a:r>
            <a:r>
              <a:rPr lang="hu-HU" sz="1600" dirty="0" smtClean="0">
                <a:latin typeface="Bahnschrift" panose="020B0502040204020203" pitchFamily="34" charset="0"/>
              </a:rPr>
              <a:t>ekete felsőszoknya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600" dirty="0">
                <a:latin typeface="Bahnschrift" panose="020B0502040204020203" pitchFamily="34" charset="0"/>
              </a:rPr>
              <a:t>f</a:t>
            </a:r>
            <a:r>
              <a:rPr lang="hu-HU" sz="1600" dirty="0" smtClean="0">
                <a:latin typeface="Bahnschrift" panose="020B0502040204020203" pitchFamily="34" charset="0"/>
              </a:rPr>
              <a:t>ehér kötény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600" dirty="0">
                <a:latin typeface="Bahnschrift" panose="020B0502040204020203" pitchFamily="34" charset="0"/>
              </a:rPr>
              <a:t>f</a:t>
            </a:r>
            <a:r>
              <a:rPr lang="hu-HU" sz="1600" dirty="0" smtClean="0">
                <a:latin typeface="Bahnschrift" panose="020B0502040204020203" pitchFamily="34" charset="0"/>
              </a:rPr>
              <a:t>ekete rékli – éjfél után fehér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600" dirty="0">
                <a:latin typeface="Bahnschrift" panose="020B0502040204020203" pitchFamily="34" charset="0"/>
              </a:rPr>
              <a:t>k</a:t>
            </a:r>
            <a:r>
              <a:rPr lang="hu-HU" sz="1600" dirty="0" smtClean="0">
                <a:latin typeface="Bahnschrift" panose="020B0502040204020203" pitchFamily="34" charset="0"/>
              </a:rPr>
              <a:t>oszorú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600" dirty="0">
                <a:latin typeface="Bahnschrift" panose="020B0502040204020203" pitchFamily="34" charset="0"/>
              </a:rPr>
              <a:t>é</a:t>
            </a:r>
            <a:r>
              <a:rPr lang="hu-HU" sz="1600" dirty="0" smtClean="0">
                <a:latin typeface="Bahnschrift" panose="020B0502040204020203" pitchFamily="34" charset="0"/>
              </a:rPr>
              <a:t>kszerek: gyöngysor, nyaklánc, bross</a:t>
            </a:r>
          </a:p>
          <a:p>
            <a:pPr>
              <a:lnSpc>
                <a:spcPct val="150000"/>
              </a:lnSpc>
            </a:pPr>
            <a:r>
              <a:rPr lang="hu-HU" sz="1600" b="1" dirty="0" smtClean="0">
                <a:latin typeface="Bahnschrift" panose="020B0502040204020203" pitchFamily="34" charset="0"/>
              </a:rPr>
              <a:t>+</a:t>
            </a:r>
            <a:r>
              <a:rPr lang="hu-HU" sz="1600" dirty="0" smtClean="0">
                <a:latin typeface="Bahnschrift" panose="020B0502040204020203" pitchFamily="34" charset="0"/>
              </a:rPr>
              <a:t>    rozmaring, imakönyv, rózsafüzér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hu-HU" sz="1600" dirty="0">
              <a:latin typeface="Bahnschrift" panose="020B0502040204020203" pitchFamily="34" charset="0"/>
            </a:endParaRPr>
          </a:p>
        </p:txBody>
      </p:sp>
      <p:sp>
        <p:nvSpPr>
          <p:cNvPr id="7" name="Cím 2"/>
          <p:cNvSpPr txBox="1">
            <a:spLocks/>
          </p:cNvSpPr>
          <p:nvPr/>
        </p:nvSpPr>
        <p:spPr>
          <a:xfrm>
            <a:off x="5613399" y="4293899"/>
            <a:ext cx="2616200" cy="550333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zeret Mono"/>
              <a:buNone/>
              <a:defRPr sz="3500" b="0" i="0" u="none" strike="noStrike" cap="none">
                <a:solidFill>
                  <a:schemeClr val="dk1"/>
                </a:solidFill>
                <a:latin typeface="Azeret Mono"/>
                <a:ea typeface="Azeret Mono"/>
                <a:cs typeface="Azeret Mono"/>
                <a:sym typeface="Azeret Mon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hu-HU" sz="1200" b="1" dirty="0" err="1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Plank</a:t>
            </a:r>
            <a:r>
              <a:rPr lang="hu-HU" sz="1200" b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 Teréz és </a:t>
            </a:r>
            <a:r>
              <a:rPr lang="hu-HU" sz="1200" b="1" dirty="0" err="1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Kelbert</a:t>
            </a:r>
            <a:r>
              <a:rPr lang="hu-HU" sz="1200" b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 Ádám</a:t>
            </a:r>
          </a:p>
          <a:p>
            <a:pPr algn="ctr"/>
            <a:r>
              <a:rPr lang="hu-HU" sz="1200" b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(saját gyűjteményből</a:t>
            </a:r>
            <a:r>
              <a:rPr lang="hu-HU" sz="1400" b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)</a:t>
            </a:r>
            <a:endParaRPr lang="hu-HU" sz="1400" b="1" dirty="0">
              <a:solidFill>
                <a:schemeClr val="accent6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5613399" y="4293899"/>
            <a:ext cx="2616200" cy="550332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1"/>
          <a:stretch/>
        </p:blipFill>
        <p:spPr>
          <a:xfrm>
            <a:off x="5672020" y="456961"/>
            <a:ext cx="2557579" cy="3668882"/>
          </a:xfrm>
          <a:prstGeom prst="rect">
            <a:avLst/>
          </a:prstGeom>
          <a:ln w="381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Cím 2"/>
          <p:cNvSpPr txBox="1">
            <a:spLocks/>
          </p:cNvSpPr>
          <p:nvPr/>
        </p:nvSpPr>
        <p:spPr>
          <a:xfrm>
            <a:off x="5591279" y="4010620"/>
            <a:ext cx="2801785" cy="475374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zeret Mono"/>
              <a:buNone/>
              <a:defRPr sz="3500" b="0" i="0" u="none" strike="noStrike" cap="none">
                <a:solidFill>
                  <a:schemeClr val="dk1"/>
                </a:solidFill>
                <a:latin typeface="Azeret Mono"/>
                <a:ea typeface="Azeret Mono"/>
                <a:cs typeface="Azeret Mono"/>
                <a:sym typeface="Azeret Mon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hu-HU" sz="1400" b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Menyasszonyi mirtuszkoszorú</a:t>
            </a:r>
          </a:p>
          <a:p>
            <a:pPr algn="ctr">
              <a:lnSpc>
                <a:spcPct val="110000"/>
              </a:lnSpc>
            </a:pPr>
            <a:r>
              <a:rPr lang="hu-HU" sz="800" b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(Palkonya)</a:t>
            </a:r>
            <a:endParaRPr lang="hu-HU" sz="800" b="1" dirty="0">
              <a:solidFill>
                <a:schemeClr val="accent6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5591280" y="4013108"/>
            <a:ext cx="2801784" cy="472886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0" t="12751" r="20458" b="14068"/>
          <a:stretch/>
        </p:blipFill>
        <p:spPr>
          <a:xfrm rot="16200000">
            <a:off x="5485399" y="1172829"/>
            <a:ext cx="3013543" cy="2325927"/>
          </a:xfrm>
          <a:prstGeom prst="rect">
            <a:avLst/>
          </a:prstGeom>
          <a:ln w="381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6352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 txBox="1">
            <a:spLocks/>
          </p:cNvSpPr>
          <p:nvPr/>
        </p:nvSpPr>
        <p:spPr>
          <a:xfrm>
            <a:off x="511293" y="456961"/>
            <a:ext cx="4716555" cy="767529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zeret Mono"/>
              <a:buNone/>
              <a:defRPr sz="3500" b="0" i="0" u="none" strike="noStrike" cap="none">
                <a:solidFill>
                  <a:schemeClr val="dk1"/>
                </a:solidFill>
                <a:latin typeface="Azeret Mono"/>
                <a:ea typeface="Azeret Mono"/>
                <a:cs typeface="Azeret Mono"/>
                <a:sym typeface="Azeret Mon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Vőlegény viselete</a:t>
            </a:r>
            <a:endParaRPr lang="hu-HU" sz="3600" b="1" dirty="0">
              <a:solidFill>
                <a:schemeClr val="accent6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511293" y="456961"/>
            <a:ext cx="4716555" cy="767529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 7"/>
          <p:cNvSpPr/>
          <p:nvPr/>
        </p:nvSpPr>
        <p:spPr>
          <a:xfrm>
            <a:off x="707275" y="1535359"/>
            <a:ext cx="2397513" cy="2899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600" dirty="0" smtClean="0">
                <a:latin typeface="Bahnschrift" panose="020B0502040204020203" pitchFamily="34" charset="0"/>
              </a:rPr>
              <a:t>cipő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600" dirty="0">
                <a:latin typeface="Bahnschrift" panose="020B0502040204020203" pitchFamily="34" charset="0"/>
              </a:rPr>
              <a:t>f</a:t>
            </a:r>
            <a:r>
              <a:rPr lang="hu-HU" sz="1600" dirty="0" smtClean="0">
                <a:latin typeface="Bahnschrift" panose="020B0502040204020203" pitchFamily="34" charset="0"/>
              </a:rPr>
              <a:t>ehér ing</a:t>
            </a:r>
            <a:endParaRPr lang="hu-HU" sz="1600" dirty="0">
              <a:latin typeface="Bahnschrift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600" dirty="0">
                <a:latin typeface="Bahnschrift" panose="020B0502040204020203" pitchFamily="34" charset="0"/>
              </a:rPr>
              <a:t>ö</a:t>
            </a:r>
            <a:r>
              <a:rPr lang="hu-HU" sz="1600" dirty="0" smtClean="0">
                <a:latin typeface="Bahnschrift" panose="020B0502040204020203" pitchFamily="34" charset="0"/>
              </a:rPr>
              <a:t>ltöny</a:t>
            </a:r>
          </a:p>
          <a:p>
            <a:pPr>
              <a:lnSpc>
                <a:spcPct val="130000"/>
              </a:lnSpc>
            </a:pPr>
            <a:r>
              <a:rPr lang="hu-HU" sz="1600" dirty="0">
                <a:latin typeface="Bahnschrift" panose="020B0502040204020203" pitchFamily="34" charset="0"/>
              </a:rPr>
              <a:t> </a:t>
            </a:r>
            <a:r>
              <a:rPr lang="hu-HU" sz="1600" dirty="0" smtClean="0">
                <a:latin typeface="Bahnschrift" panose="020B0502040204020203" pitchFamily="34" charset="0"/>
              </a:rPr>
              <a:t>      nadrág</a:t>
            </a:r>
          </a:p>
          <a:p>
            <a:pPr>
              <a:lnSpc>
                <a:spcPct val="130000"/>
              </a:lnSpc>
            </a:pPr>
            <a:r>
              <a:rPr lang="hu-HU" sz="1600" dirty="0">
                <a:latin typeface="Bahnschrift" panose="020B0502040204020203" pitchFamily="34" charset="0"/>
              </a:rPr>
              <a:t> </a:t>
            </a:r>
            <a:r>
              <a:rPr lang="hu-HU" sz="1600" dirty="0" smtClean="0">
                <a:latin typeface="Bahnschrift" panose="020B0502040204020203" pitchFamily="34" charset="0"/>
              </a:rPr>
              <a:t>      mellény</a:t>
            </a:r>
          </a:p>
          <a:p>
            <a:pPr>
              <a:lnSpc>
                <a:spcPct val="130000"/>
              </a:lnSpc>
            </a:pPr>
            <a:r>
              <a:rPr lang="hu-HU" sz="1600" dirty="0">
                <a:latin typeface="Bahnschrift" panose="020B0502040204020203" pitchFamily="34" charset="0"/>
              </a:rPr>
              <a:t> </a:t>
            </a:r>
            <a:r>
              <a:rPr lang="hu-HU" sz="1600" dirty="0" smtClean="0">
                <a:latin typeface="Bahnschrift" panose="020B0502040204020203" pitchFamily="34" charset="0"/>
              </a:rPr>
              <a:t>      zakó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600" dirty="0" smtClean="0">
                <a:latin typeface="Bahnschrift" panose="020B0502040204020203" pitchFamily="34" charset="0"/>
              </a:rPr>
              <a:t>kitűző</a:t>
            </a:r>
          </a:p>
          <a:p>
            <a:pPr>
              <a:lnSpc>
                <a:spcPct val="150000"/>
              </a:lnSpc>
            </a:pPr>
            <a:endParaRPr lang="hu-HU" sz="1600" dirty="0" smtClean="0">
              <a:latin typeface="Bahnschrift" panose="020B0502040204020203" pitchFamily="34" charset="0"/>
            </a:endParaRPr>
          </a:p>
        </p:txBody>
      </p:sp>
      <p:sp>
        <p:nvSpPr>
          <p:cNvPr id="10" name="Cím 2"/>
          <p:cNvSpPr txBox="1">
            <a:spLocks/>
          </p:cNvSpPr>
          <p:nvPr/>
        </p:nvSpPr>
        <p:spPr>
          <a:xfrm>
            <a:off x="5613399" y="4293899"/>
            <a:ext cx="2616200" cy="550333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zeret Mono"/>
              <a:buNone/>
              <a:defRPr sz="3500" b="0" i="0" u="none" strike="noStrike" cap="none">
                <a:solidFill>
                  <a:schemeClr val="dk1"/>
                </a:solidFill>
                <a:latin typeface="Azeret Mono"/>
                <a:ea typeface="Azeret Mono"/>
                <a:cs typeface="Azeret Mono"/>
                <a:sym typeface="Azeret Mon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hu-HU" sz="1200" b="1" dirty="0" err="1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Plank</a:t>
            </a:r>
            <a:r>
              <a:rPr lang="hu-HU" sz="1200" b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 Teréz és </a:t>
            </a:r>
            <a:r>
              <a:rPr lang="hu-HU" sz="1200" b="1" dirty="0" err="1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Kelbert</a:t>
            </a:r>
            <a:r>
              <a:rPr lang="hu-HU" sz="1200" b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 Ádám</a:t>
            </a:r>
          </a:p>
          <a:p>
            <a:pPr algn="ctr"/>
            <a:r>
              <a:rPr lang="hu-HU" sz="1200" b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(saját gyűjteményből</a:t>
            </a:r>
            <a:r>
              <a:rPr lang="hu-HU" sz="1400" b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)</a:t>
            </a:r>
            <a:endParaRPr lang="hu-HU" sz="1400" b="1" dirty="0">
              <a:solidFill>
                <a:schemeClr val="accent6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5613399" y="4293899"/>
            <a:ext cx="2616200" cy="550332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1"/>
          <a:stretch/>
        </p:blipFill>
        <p:spPr>
          <a:xfrm>
            <a:off x="5672020" y="456961"/>
            <a:ext cx="2557579" cy="3668882"/>
          </a:xfrm>
          <a:prstGeom prst="rect">
            <a:avLst/>
          </a:prstGeom>
          <a:ln w="381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48594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 txBox="1">
            <a:spLocks/>
          </p:cNvSpPr>
          <p:nvPr/>
        </p:nvSpPr>
        <p:spPr>
          <a:xfrm>
            <a:off x="413573" y="401122"/>
            <a:ext cx="5115498" cy="659862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zeret Mono"/>
              <a:buNone/>
              <a:defRPr sz="3500" b="0" i="0" u="none" strike="noStrike" cap="none">
                <a:solidFill>
                  <a:schemeClr val="dk1"/>
                </a:solidFill>
                <a:latin typeface="Azeret Mono"/>
                <a:ea typeface="Azeret Mono"/>
                <a:cs typeface="Azeret Mono"/>
                <a:sym typeface="Azeret Mon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hu-HU" sz="3400" b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Asszonyviselet változása</a:t>
            </a:r>
            <a:endParaRPr lang="hu-HU" sz="3400" b="1" dirty="0">
              <a:solidFill>
                <a:schemeClr val="accent6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413573" y="401121"/>
            <a:ext cx="5115498" cy="659863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Cím 2"/>
          <p:cNvSpPr txBox="1">
            <a:spLocks/>
          </p:cNvSpPr>
          <p:nvPr/>
        </p:nvSpPr>
        <p:spPr>
          <a:xfrm>
            <a:off x="5836762" y="4258998"/>
            <a:ext cx="2616200" cy="550333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zeret Mono"/>
              <a:buNone/>
              <a:defRPr sz="3500" b="0" i="0" u="none" strike="noStrike" cap="none">
                <a:solidFill>
                  <a:schemeClr val="dk1"/>
                </a:solidFill>
                <a:latin typeface="Azeret Mono"/>
                <a:ea typeface="Azeret Mono"/>
                <a:cs typeface="Azeret Mono"/>
                <a:sym typeface="Azeret Mon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hu-HU" sz="1200" b="1" dirty="0" err="1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Plank</a:t>
            </a:r>
            <a:r>
              <a:rPr lang="hu-HU" sz="1200" b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 Teréz és </a:t>
            </a:r>
            <a:r>
              <a:rPr lang="hu-HU" sz="1200" b="1" dirty="0" err="1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Kelbert</a:t>
            </a:r>
            <a:r>
              <a:rPr lang="hu-HU" sz="1200" b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 Ádám</a:t>
            </a:r>
          </a:p>
          <a:p>
            <a:pPr algn="ctr"/>
            <a:r>
              <a:rPr lang="hu-HU" sz="1200" b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(saját gyűjteményéből</a:t>
            </a:r>
            <a:r>
              <a:rPr lang="hu-HU" sz="1400" b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)</a:t>
            </a:r>
            <a:endParaRPr lang="hu-HU" sz="1400" b="1" dirty="0">
              <a:solidFill>
                <a:schemeClr val="accent6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5836762" y="4258998"/>
            <a:ext cx="2616200" cy="550332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7" b="3512"/>
          <a:stretch/>
        </p:blipFill>
        <p:spPr>
          <a:xfrm>
            <a:off x="5759416" y="594781"/>
            <a:ext cx="2784855" cy="3582603"/>
          </a:xfrm>
          <a:prstGeom prst="rect">
            <a:avLst/>
          </a:prstGeom>
          <a:ln w="381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Téglalap 8"/>
          <p:cNvSpPr/>
          <p:nvPr/>
        </p:nvSpPr>
        <p:spPr>
          <a:xfrm>
            <a:off x="607710" y="1410526"/>
            <a:ext cx="4299337" cy="2948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60000"/>
              </a:lnSpc>
            </a:pPr>
            <a:r>
              <a:rPr lang="hu-HU" sz="1700" b="1" u="sng" dirty="0" smtClean="0">
                <a:latin typeface="Bahnschrift" panose="020B0502040204020203" pitchFamily="34" charset="0"/>
              </a:rPr>
              <a:t>Házasság után, a kor </a:t>
            </a:r>
            <a:r>
              <a:rPr lang="hu-HU" sz="1700" b="1" u="sng" dirty="0" err="1" smtClean="0">
                <a:latin typeface="Bahnschrift" panose="020B0502040204020203" pitchFamily="34" charset="0"/>
              </a:rPr>
              <a:t>előrehaladtával</a:t>
            </a:r>
            <a:r>
              <a:rPr lang="hu-HU" sz="1700" b="1" u="sng" dirty="0" smtClean="0">
                <a:latin typeface="Bahnschrift" panose="020B0502040204020203" pitchFamily="34" charset="0"/>
              </a:rPr>
              <a:t>: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600" dirty="0">
                <a:latin typeface="Bahnschrift" panose="020B0502040204020203" pitchFamily="34" charset="0"/>
              </a:rPr>
              <a:t>s</a:t>
            </a:r>
            <a:r>
              <a:rPr lang="hu-HU" sz="1600" dirty="0" smtClean="0">
                <a:latin typeface="Bahnschrift" panose="020B0502040204020203" pitchFamily="34" charset="0"/>
              </a:rPr>
              <a:t>zínek folyamatos sötétedése</a:t>
            </a:r>
          </a:p>
          <a:p>
            <a:pPr>
              <a:lnSpc>
                <a:spcPct val="120000"/>
              </a:lnSpc>
            </a:pPr>
            <a:r>
              <a:rPr lang="hu-HU" sz="1600" dirty="0" smtClean="0">
                <a:latin typeface="Bahnschrift" panose="020B0502040204020203" pitchFamily="34" charset="0"/>
              </a:rPr>
              <a:t>        harisnya</a:t>
            </a:r>
          </a:p>
          <a:p>
            <a:pPr>
              <a:lnSpc>
                <a:spcPct val="120000"/>
              </a:lnSpc>
            </a:pPr>
            <a:r>
              <a:rPr lang="hu-HU" sz="1600" dirty="0">
                <a:latin typeface="Bahnschrift" panose="020B0502040204020203" pitchFamily="34" charset="0"/>
              </a:rPr>
              <a:t> </a:t>
            </a:r>
            <a:r>
              <a:rPr lang="hu-HU" sz="1600" dirty="0" smtClean="0">
                <a:latin typeface="Bahnschrift" panose="020B0502040204020203" pitchFamily="34" charset="0"/>
              </a:rPr>
              <a:t>       vállkendő</a:t>
            </a:r>
          </a:p>
          <a:p>
            <a:pPr>
              <a:lnSpc>
                <a:spcPct val="120000"/>
              </a:lnSpc>
            </a:pPr>
            <a:r>
              <a:rPr lang="hu-HU" sz="1600" dirty="0">
                <a:latin typeface="Bahnschrift" panose="020B0502040204020203" pitchFamily="34" charset="0"/>
              </a:rPr>
              <a:t> </a:t>
            </a:r>
            <a:r>
              <a:rPr lang="hu-HU" sz="1600" dirty="0" smtClean="0">
                <a:latin typeface="Bahnschrift" panose="020B0502040204020203" pitchFamily="34" charset="0"/>
              </a:rPr>
              <a:t>       rékli és szoknya</a:t>
            </a:r>
          </a:p>
          <a:p>
            <a:pPr marL="285750" indent="-285750">
              <a:lnSpc>
                <a:spcPct val="160000"/>
              </a:lnSpc>
              <a:buFont typeface="Wingdings" panose="05000000000000000000" pitchFamily="2" charset="2"/>
              <a:buChar char="§"/>
            </a:pPr>
            <a:r>
              <a:rPr lang="hu-HU" sz="1600" dirty="0">
                <a:latin typeface="Bahnschrift" panose="020B0502040204020203" pitchFamily="34" charset="0"/>
              </a:rPr>
              <a:t>h</a:t>
            </a:r>
            <a:r>
              <a:rPr lang="hu-HU" sz="1600" dirty="0" smtClean="0">
                <a:latin typeface="Bahnschrift" panose="020B0502040204020203" pitchFamily="34" charset="0"/>
              </a:rPr>
              <a:t>aj eltakarása: fehér sapka és kendő</a:t>
            </a:r>
          </a:p>
          <a:p>
            <a:pPr marL="285750" indent="-285750">
              <a:lnSpc>
                <a:spcPct val="160000"/>
              </a:lnSpc>
              <a:buFont typeface="Wingdings" panose="05000000000000000000" pitchFamily="2" charset="2"/>
              <a:buChar char="§"/>
            </a:pPr>
            <a:r>
              <a:rPr lang="hu-HU" sz="1600" dirty="0">
                <a:latin typeface="Bahnschrift" panose="020B0502040204020203" pitchFamily="34" charset="0"/>
              </a:rPr>
              <a:t>r</a:t>
            </a:r>
            <a:r>
              <a:rPr lang="hu-HU" sz="1600" dirty="0" smtClean="0">
                <a:latin typeface="Bahnschrift" panose="020B0502040204020203" pitchFamily="34" charset="0"/>
              </a:rPr>
              <a:t>észletgazdag, díszített, de letisztultabb</a:t>
            </a:r>
          </a:p>
          <a:p>
            <a:pPr marL="285750" indent="-285750">
              <a:lnSpc>
                <a:spcPct val="160000"/>
              </a:lnSpc>
              <a:buFont typeface="Wingdings" panose="05000000000000000000" pitchFamily="2" charset="2"/>
              <a:buChar char="§"/>
            </a:pPr>
            <a:r>
              <a:rPr lang="hu-HU" sz="1600" dirty="0">
                <a:latin typeface="Bahnschrift" panose="020B0502040204020203" pitchFamily="34" charset="0"/>
              </a:rPr>
              <a:t>h</a:t>
            </a:r>
            <a:r>
              <a:rPr lang="hu-HU" sz="1600" dirty="0" smtClean="0">
                <a:latin typeface="Bahnschrift" panose="020B0502040204020203" pitchFamily="34" charset="0"/>
              </a:rPr>
              <a:t>étköznapi viselet egyszerűsödése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2" t="4286" r="21023"/>
          <a:stretch/>
        </p:blipFill>
        <p:spPr>
          <a:xfrm rot="16200000">
            <a:off x="6087540" y="26064"/>
            <a:ext cx="2045782" cy="2583465"/>
          </a:xfrm>
          <a:prstGeom prst="rect">
            <a:avLst/>
          </a:prstGeom>
          <a:ln w="381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7"/>
          <a:stretch/>
        </p:blipFill>
        <p:spPr>
          <a:xfrm>
            <a:off x="5818698" y="2401009"/>
            <a:ext cx="2583466" cy="2038806"/>
          </a:xfrm>
          <a:prstGeom prst="rect">
            <a:avLst/>
          </a:prstGeom>
          <a:ln w="381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Cím 2"/>
          <p:cNvSpPr txBox="1">
            <a:spLocks/>
          </p:cNvSpPr>
          <p:nvPr/>
        </p:nvSpPr>
        <p:spPr>
          <a:xfrm>
            <a:off x="6489429" y="4511093"/>
            <a:ext cx="1242004" cy="379851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zeret Mono"/>
              <a:buNone/>
              <a:defRPr sz="3500" b="0" i="0" u="none" strike="noStrike" cap="none">
                <a:solidFill>
                  <a:schemeClr val="dk1"/>
                </a:solidFill>
                <a:latin typeface="Azeret Mono"/>
                <a:ea typeface="Azeret Mono"/>
                <a:cs typeface="Azeret Mono"/>
                <a:sym typeface="Azeret Mon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hu-HU" sz="1200" b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Fejkendők</a:t>
            </a:r>
          </a:p>
          <a:p>
            <a:pPr algn="ctr">
              <a:lnSpc>
                <a:spcPct val="110000"/>
              </a:lnSpc>
            </a:pPr>
            <a:r>
              <a:rPr lang="hu-HU" sz="800" b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(Véménd)</a:t>
            </a:r>
            <a:endParaRPr lang="hu-HU" sz="800" b="1" dirty="0">
              <a:solidFill>
                <a:schemeClr val="accent6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6489429" y="4513581"/>
            <a:ext cx="1242004" cy="377363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9694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 txBox="1">
            <a:spLocks/>
          </p:cNvSpPr>
          <p:nvPr/>
        </p:nvSpPr>
        <p:spPr>
          <a:xfrm>
            <a:off x="511294" y="456961"/>
            <a:ext cx="3467394" cy="767529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zeret Mono"/>
              <a:buNone/>
              <a:defRPr sz="3500" b="0" i="0" u="none" strike="noStrike" cap="none">
                <a:solidFill>
                  <a:schemeClr val="dk1"/>
                </a:solidFill>
                <a:latin typeface="Azeret Mono"/>
                <a:ea typeface="Azeret Mono"/>
                <a:cs typeface="Azeret Mono"/>
                <a:sym typeface="Azeret Mon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Idősek viselete</a:t>
            </a:r>
            <a:endParaRPr lang="hu-HU" sz="3600" b="1" dirty="0">
              <a:solidFill>
                <a:schemeClr val="accent6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511293" y="456961"/>
            <a:ext cx="3467395" cy="767529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 7"/>
          <p:cNvSpPr/>
          <p:nvPr/>
        </p:nvSpPr>
        <p:spPr>
          <a:xfrm>
            <a:off x="489048" y="1459563"/>
            <a:ext cx="3398897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700" u="sng" dirty="0" smtClean="0">
                <a:latin typeface="Bahnschrift" panose="020B0502040204020203" pitchFamily="34" charset="0"/>
              </a:rPr>
              <a:t>Hétköznapokon: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600" dirty="0" smtClean="0">
                <a:latin typeface="Bahnschrift" panose="020B0502040204020203" pitchFamily="34" charset="0"/>
              </a:rPr>
              <a:t>Egyszerűbb, szerényebb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600" dirty="0" smtClean="0">
                <a:latin typeface="Bahnschrift" panose="020B0502040204020203" pitchFamily="34" charset="0"/>
              </a:rPr>
              <a:t>Kényelmesebb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hu-HU" sz="1600" dirty="0">
              <a:latin typeface="Bahnschrift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700" u="sng" dirty="0" smtClean="0">
                <a:latin typeface="Bahnschrift" panose="020B0502040204020203" pitchFamily="34" charset="0"/>
              </a:rPr>
              <a:t>Ünnepeken: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600" dirty="0" smtClean="0">
                <a:latin typeface="Bahnschrift" panose="020B0502040204020203" pitchFamily="34" charset="0"/>
              </a:rPr>
              <a:t>Kevésbé díszített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600" dirty="0" smtClean="0">
                <a:latin typeface="Bahnschrift" panose="020B0502040204020203" pitchFamily="34" charset="0"/>
              </a:rPr>
              <a:t>Kevésbé színes</a:t>
            </a:r>
          </a:p>
        </p:txBody>
      </p:sp>
      <p:sp>
        <p:nvSpPr>
          <p:cNvPr id="10" name="Cím 2"/>
          <p:cNvSpPr txBox="1">
            <a:spLocks/>
          </p:cNvSpPr>
          <p:nvPr/>
        </p:nvSpPr>
        <p:spPr>
          <a:xfrm>
            <a:off x="5049897" y="3972812"/>
            <a:ext cx="2727883" cy="550333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zeret Mono"/>
              <a:buNone/>
              <a:defRPr sz="3500" b="0" i="0" u="none" strike="noStrike" cap="none">
                <a:solidFill>
                  <a:schemeClr val="dk1"/>
                </a:solidFill>
                <a:latin typeface="Azeret Mono"/>
                <a:ea typeface="Azeret Mono"/>
                <a:cs typeface="Azeret Mono"/>
                <a:sym typeface="Azeret Mon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hu-HU" sz="1200" b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Idős pár Kisjakabfalváról</a:t>
            </a:r>
          </a:p>
          <a:p>
            <a:pPr algn="ctr"/>
            <a:r>
              <a:rPr lang="hu-HU" sz="1200" b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(Dr. Somogyi László gyűjteményéből)</a:t>
            </a:r>
            <a:endParaRPr lang="hu-HU" sz="1400" b="1" dirty="0">
              <a:solidFill>
                <a:schemeClr val="accent6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5049898" y="3972812"/>
            <a:ext cx="2727882" cy="550332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8" r="6838"/>
          <a:stretch/>
        </p:blipFill>
        <p:spPr>
          <a:xfrm>
            <a:off x="4165309" y="746876"/>
            <a:ext cx="4497060" cy="3087369"/>
          </a:xfrm>
          <a:prstGeom prst="rect">
            <a:avLst/>
          </a:prstGeom>
          <a:ln w="381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61819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1115122" y="472352"/>
            <a:ext cx="6831980" cy="120032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buClr>
                <a:schemeClr val="dk1"/>
              </a:buClr>
              <a:buSzPts val="3500"/>
            </a:pPr>
            <a:r>
              <a:rPr lang="hu-HU" sz="3600" b="1" dirty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  <a:ea typeface="Azeret Mono"/>
                <a:cs typeface="Azeret Mono"/>
                <a:sym typeface="Azeret Mono"/>
              </a:rPr>
              <a:t>A baranyai németek viseletét alakító tényezők:</a:t>
            </a:r>
          </a:p>
        </p:txBody>
      </p:sp>
      <p:sp>
        <p:nvSpPr>
          <p:cNvPr id="4" name="Téglalap 3"/>
          <p:cNvSpPr/>
          <p:nvPr/>
        </p:nvSpPr>
        <p:spPr>
          <a:xfrm>
            <a:off x="1115122" y="472352"/>
            <a:ext cx="6831980" cy="1200329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1248937" y="1761891"/>
            <a:ext cx="7218558" cy="2771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Bahnschrift" panose="020B0502040204020203" pitchFamily="34" charset="0"/>
              <a:buChar char="•"/>
            </a:pPr>
            <a:r>
              <a:rPr lang="hu-HU" sz="1800" dirty="0" smtClean="0">
                <a:latin typeface="Bahnschrift" panose="020B0502040204020203" pitchFamily="34" charset="0"/>
              </a:rPr>
              <a:t>Eredeti lakóhelyük a német nyelvterületen</a:t>
            </a:r>
          </a:p>
          <a:p>
            <a:pPr marL="342900" indent="-342900">
              <a:lnSpc>
                <a:spcPct val="200000"/>
              </a:lnSpc>
              <a:buFont typeface="Bahnschrift" panose="020B0502040204020203" pitchFamily="34" charset="0"/>
              <a:buChar char="•"/>
            </a:pPr>
            <a:r>
              <a:rPr lang="hu-HU" sz="1800" dirty="0" smtClean="0">
                <a:latin typeface="Bahnschrift" panose="020B0502040204020203" pitchFamily="34" charset="0"/>
              </a:rPr>
              <a:t>Betelepedésük óta milyen népcsoportok hatása érte őket </a:t>
            </a:r>
          </a:p>
          <a:p>
            <a:pPr marL="342900" indent="-342900">
              <a:lnSpc>
                <a:spcPct val="200000"/>
              </a:lnSpc>
              <a:buFont typeface="Bahnschrift" panose="020B0502040204020203" pitchFamily="34" charset="0"/>
              <a:buChar char="•"/>
            </a:pPr>
            <a:r>
              <a:rPr lang="hu-HU" sz="1800" dirty="0" smtClean="0">
                <a:latin typeface="Bahnschrift" panose="020B0502040204020203" pitchFamily="34" charset="0"/>
              </a:rPr>
              <a:t>Anyagi körülmények</a:t>
            </a:r>
          </a:p>
          <a:p>
            <a:pPr marL="342900" indent="-342900">
              <a:lnSpc>
                <a:spcPct val="200000"/>
              </a:lnSpc>
              <a:buFont typeface="Bahnschrift" panose="020B0502040204020203" pitchFamily="34" charset="0"/>
              <a:buChar char="•"/>
            </a:pPr>
            <a:r>
              <a:rPr lang="hu-HU" sz="1800" dirty="0" smtClean="0">
                <a:latin typeface="Bahnschrift" panose="020B0502040204020203" pitchFamily="34" charset="0"/>
              </a:rPr>
              <a:t>Életmódbeli különbségek</a:t>
            </a:r>
          </a:p>
          <a:p>
            <a:pPr marL="342900" indent="-342900">
              <a:lnSpc>
                <a:spcPct val="200000"/>
              </a:lnSpc>
              <a:buFont typeface="Bahnschrift" panose="020B0502040204020203" pitchFamily="34" charset="0"/>
              <a:buChar char="•"/>
            </a:pPr>
            <a:r>
              <a:rPr lang="hu-HU" sz="1800" dirty="0" smtClean="0">
                <a:latin typeface="Bahnschrift" panose="020B0502040204020203" pitchFamily="34" charset="0"/>
              </a:rPr>
              <a:t>Személyes preferenciák</a:t>
            </a:r>
            <a:endParaRPr lang="hu-HU" sz="1800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0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1115122" y="472352"/>
            <a:ext cx="6831980" cy="120032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buClr>
                <a:schemeClr val="dk1"/>
              </a:buClr>
              <a:buSzPts val="3500"/>
            </a:pPr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  <a:ea typeface="Azeret Mono"/>
                <a:cs typeface="Azeret Mono"/>
                <a:sym typeface="Azeret Mono"/>
              </a:rPr>
              <a:t>A viseletek hagyományos formáinak átalakulása</a:t>
            </a:r>
            <a:endParaRPr lang="hu-HU" sz="3600" b="1" dirty="0">
              <a:solidFill>
                <a:schemeClr val="accent6">
                  <a:lumMod val="50000"/>
                </a:schemeClr>
              </a:solidFill>
              <a:latin typeface="Bahnschrift" panose="020B0502040204020203" pitchFamily="34" charset="0"/>
              <a:ea typeface="Azeret Mono"/>
              <a:cs typeface="Azeret Mono"/>
              <a:sym typeface="Azeret Mono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1115122" y="472352"/>
            <a:ext cx="6831980" cy="1200329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728544" y="1672681"/>
            <a:ext cx="7218558" cy="312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Bahnschrift" panose="020B0502040204020203" pitchFamily="34" charset="0"/>
              <a:buChar char="•"/>
            </a:pPr>
            <a:r>
              <a:rPr lang="hu-HU" sz="2000" u="sng" dirty="0" smtClean="0">
                <a:latin typeface="Bahnschrift" panose="020B0502040204020203" pitchFamily="34" charset="0"/>
              </a:rPr>
              <a:t>Eredeti viseletek alakulása:</a:t>
            </a:r>
          </a:p>
          <a:p>
            <a:pPr lvl="3">
              <a:lnSpc>
                <a:spcPct val="130000"/>
              </a:lnSpc>
            </a:pPr>
            <a:r>
              <a:rPr lang="hu-HU" sz="1800" dirty="0" smtClean="0">
                <a:latin typeface="Bahnschrift" panose="020B0502040204020203" pitchFamily="34" charset="0"/>
              </a:rPr>
              <a:t>       19. század: egyszerű, paraszti viseletek</a:t>
            </a:r>
          </a:p>
          <a:p>
            <a:pPr lvl="3">
              <a:lnSpc>
                <a:spcPct val="130000"/>
              </a:lnSpc>
            </a:pPr>
            <a:r>
              <a:rPr lang="hu-HU" sz="1800" dirty="0">
                <a:latin typeface="Bahnschrift" panose="020B0502040204020203" pitchFamily="34" charset="0"/>
              </a:rPr>
              <a:t> </a:t>
            </a:r>
            <a:r>
              <a:rPr lang="hu-HU" sz="1800" dirty="0" smtClean="0">
                <a:latin typeface="Bahnschrift" panose="020B0502040204020203" pitchFamily="34" charset="0"/>
              </a:rPr>
              <a:t>      20. század első fele: kivirágzás</a:t>
            </a:r>
          </a:p>
          <a:p>
            <a:pPr lvl="2">
              <a:lnSpc>
                <a:spcPct val="130000"/>
              </a:lnSpc>
            </a:pPr>
            <a:r>
              <a:rPr lang="hu-HU" sz="1800" dirty="0" smtClean="0">
                <a:latin typeface="Bahnschrift" panose="020B0502040204020203" pitchFamily="34" charset="0"/>
              </a:rPr>
              <a:t>       20. század második fele: kivetkőzés</a:t>
            </a:r>
          </a:p>
          <a:p>
            <a:pPr marL="342900" indent="-342900">
              <a:lnSpc>
                <a:spcPct val="200000"/>
              </a:lnSpc>
              <a:buFont typeface="Bahnschrift" panose="020B0502040204020203" pitchFamily="34" charset="0"/>
              <a:buChar char="•"/>
            </a:pPr>
            <a:r>
              <a:rPr lang="hu-HU" sz="2000" u="sng" dirty="0" smtClean="0">
                <a:latin typeface="Bahnschrift" panose="020B0502040204020203" pitchFamily="34" charset="0"/>
              </a:rPr>
              <a:t>21. századi változások:</a:t>
            </a:r>
          </a:p>
          <a:p>
            <a:pPr>
              <a:lnSpc>
                <a:spcPct val="130000"/>
              </a:lnSpc>
            </a:pPr>
            <a:r>
              <a:rPr lang="hu-HU" sz="1800" dirty="0" smtClean="0">
                <a:latin typeface="Bahnschrift" panose="020B0502040204020203" pitchFamily="34" charset="0"/>
              </a:rPr>
              <a:t>       - hagyományőrző </a:t>
            </a:r>
            <a:r>
              <a:rPr lang="hu-HU" sz="1800" dirty="0">
                <a:latin typeface="Bahnschrift" panose="020B0502040204020203" pitchFamily="34" charset="0"/>
              </a:rPr>
              <a:t>egyesületek és </a:t>
            </a:r>
            <a:r>
              <a:rPr lang="hu-HU" sz="1800" dirty="0" smtClean="0">
                <a:latin typeface="Bahnschrift" panose="020B0502040204020203" pitchFamily="34" charset="0"/>
              </a:rPr>
              <a:t>tánccsoportok megjelenése</a:t>
            </a:r>
          </a:p>
          <a:p>
            <a:pPr>
              <a:lnSpc>
                <a:spcPct val="130000"/>
              </a:lnSpc>
            </a:pPr>
            <a:r>
              <a:rPr lang="hu-HU" sz="1800" dirty="0">
                <a:latin typeface="Bahnschrift" panose="020B0502040204020203" pitchFamily="34" charset="0"/>
              </a:rPr>
              <a:t> </a:t>
            </a:r>
            <a:r>
              <a:rPr lang="hu-HU" sz="1800" dirty="0" smtClean="0">
                <a:latin typeface="Bahnschrift" panose="020B0502040204020203" pitchFamily="34" charset="0"/>
              </a:rPr>
              <a:t>      - hagyományos formák egyszerűsödése (kényelmi szempontok)</a:t>
            </a:r>
            <a:endParaRPr lang="hu-HU" sz="1800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38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59;p40"/>
          <p:cNvSpPr txBox="1">
            <a:spLocks/>
          </p:cNvSpPr>
          <p:nvPr/>
        </p:nvSpPr>
        <p:spPr>
          <a:xfrm>
            <a:off x="1045384" y="1155313"/>
            <a:ext cx="7053232" cy="1529830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zeret Mono"/>
              <a:buNone/>
              <a:defRPr sz="3500" b="0" i="0" u="none" strike="noStrike" cap="none">
                <a:solidFill>
                  <a:schemeClr val="dk1"/>
                </a:solidFill>
                <a:latin typeface="Azeret Mono"/>
                <a:ea typeface="Azeret Mono"/>
                <a:cs typeface="Azeret Mono"/>
                <a:sym typeface="Azeret Mon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hu-HU" sz="4400" b="1" dirty="0" smtClean="0">
                <a:solidFill>
                  <a:schemeClr val="accent6">
                    <a:lumMod val="50000"/>
                  </a:schemeClr>
                </a:solidFill>
                <a:latin typeface="Rockwell" panose="02060603020205020403" pitchFamily="18" charset="0"/>
              </a:rPr>
              <a:t>A Baranya vármegyei </a:t>
            </a:r>
            <a:br>
              <a:rPr lang="hu-HU" sz="4400" b="1" dirty="0" smtClean="0">
                <a:solidFill>
                  <a:schemeClr val="accent6">
                    <a:lumMod val="50000"/>
                  </a:schemeClr>
                </a:solidFill>
                <a:latin typeface="Rockwell" panose="02060603020205020403" pitchFamily="18" charset="0"/>
              </a:rPr>
            </a:br>
            <a:r>
              <a:rPr lang="hu-HU" sz="4400" b="1" dirty="0" smtClean="0">
                <a:solidFill>
                  <a:schemeClr val="accent6">
                    <a:lumMod val="50000"/>
                  </a:schemeClr>
                </a:solidFill>
                <a:latin typeface="Rockwell" panose="02060603020205020403" pitchFamily="18" charset="0"/>
              </a:rPr>
              <a:t>sváb népviseletek</a:t>
            </a:r>
            <a:endParaRPr lang="hu-HU" sz="4400" b="1" dirty="0">
              <a:solidFill>
                <a:schemeClr val="accent6">
                  <a:lumMod val="50000"/>
                </a:schemeClr>
              </a:solidFill>
              <a:latin typeface="Rockwell" panose="02060603020205020403" pitchFamily="18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1045384" y="1155313"/>
            <a:ext cx="7053232" cy="152983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Szövegdoboz 6"/>
          <p:cNvSpPr txBox="1"/>
          <p:nvPr/>
        </p:nvSpPr>
        <p:spPr>
          <a:xfrm>
            <a:off x="1384160" y="2913922"/>
            <a:ext cx="2476639" cy="400110"/>
          </a:xfrm>
          <a:prstGeom prst="rect">
            <a:avLst/>
          </a:prstGeom>
          <a:noFill/>
          <a:ln w="28575">
            <a:solidFill>
              <a:srgbClr val="00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hu-HU" sz="2000" dirty="0" smtClean="0">
                <a:latin typeface="Rockwell" panose="02060603020205020403" pitchFamily="18" charset="0"/>
              </a:rPr>
              <a:t>Tengler Johanna</a:t>
            </a:r>
            <a:endParaRPr lang="hu-HU" sz="2000" dirty="0">
              <a:latin typeface="Rockwell" panose="02060603020205020403" pitchFamily="18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4937844" y="2913921"/>
            <a:ext cx="2754727" cy="400111"/>
          </a:xfrm>
          <a:prstGeom prst="rect">
            <a:avLst/>
          </a:prstGeom>
          <a:noFill/>
          <a:ln w="28575">
            <a:solidFill>
              <a:srgbClr val="00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hu-HU" sz="2000" dirty="0" smtClean="0">
                <a:latin typeface="Bahnschrift" panose="020B0502040204020203" pitchFamily="34" charset="0"/>
              </a:rPr>
              <a:t>Vokány, 2024. 04. 29.</a:t>
            </a:r>
            <a:endParaRPr lang="hu-HU" sz="2000" dirty="0">
              <a:latin typeface="Bahnschrift" panose="020B0502040204020203" pitchFamily="34" charset="0"/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1384160" y="2913920"/>
            <a:ext cx="2476639" cy="400112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600"/>
          </a:p>
        </p:txBody>
      </p:sp>
      <p:sp>
        <p:nvSpPr>
          <p:cNvPr id="10" name="Téglalap 9"/>
          <p:cNvSpPr/>
          <p:nvPr/>
        </p:nvSpPr>
        <p:spPr>
          <a:xfrm>
            <a:off x="4937844" y="2913920"/>
            <a:ext cx="2754727" cy="400112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5170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 txBox="1">
            <a:spLocks/>
          </p:cNvSpPr>
          <p:nvPr/>
        </p:nvSpPr>
        <p:spPr>
          <a:xfrm>
            <a:off x="2226938" y="466539"/>
            <a:ext cx="4646715" cy="705595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zeret Mono"/>
              <a:buNone/>
              <a:defRPr sz="3500" b="0" i="0" u="none" strike="noStrike" cap="none">
                <a:solidFill>
                  <a:schemeClr val="dk1"/>
                </a:solidFill>
                <a:latin typeface="Azeret Mono"/>
                <a:ea typeface="Azeret Mono"/>
                <a:cs typeface="Azeret Mono"/>
                <a:sym typeface="Azeret Mon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  <a:latin typeface="Rockwell" panose="02060603020205020403" pitchFamily="18" charset="0"/>
              </a:rPr>
              <a:t>A dunai svábok</a:t>
            </a:r>
            <a:endParaRPr lang="hu-HU" sz="3600" b="1" dirty="0">
              <a:solidFill>
                <a:schemeClr val="accent6">
                  <a:lumMod val="50000"/>
                </a:schemeClr>
              </a:solidFill>
              <a:latin typeface="Rockwell" panose="02060603020205020403" pitchFamily="18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2226938" y="466539"/>
            <a:ext cx="4646715" cy="705595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1" b="15303"/>
          <a:stretch/>
        </p:blipFill>
        <p:spPr>
          <a:xfrm>
            <a:off x="5427954" y="1435362"/>
            <a:ext cx="2882829" cy="3231700"/>
          </a:xfrm>
          <a:prstGeom prst="rect">
            <a:avLst/>
          </a:prstGeom>
          <a:ln w="5715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18" y="1435362"/>
            <a:ext cx="4264346" cy="3231700"/>
          </a:xfrm>
          <a:prstGeom prst="rect">
            <a:avLst/>
          </a:prstGeom>
          <a:ln w="5715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61420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 txBox="1">
            <a:spLocks/>
          </p:cNvSpPr>
          <p:nvPr/>
        </p:nvSpPr>
        <p:spPr>
          <a:xfrm>
            <a:off x="526769" y="485749"/>
            <a:ext cx="8091657" cy="705595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zeret Mono"/>
              <a:buNone/>
              <a:defRPr sz="3500" b="0" i="0" u="none" strike="noStrike" cap="none">
                <a:solidFill>
                  <a:schemeClr val="dk1"/>
                </a:solidFill>
                <a:latin typeface="Azeret Mono"/>
                <a:ea typeface="Azeret Mono"/>
                <a:cs typeface="Azeret Mono"/>
                <a:sym typeface="Azeret Mon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A viseletek fajtái, általános jellemzői</a:t>
            </a:r>
            <a:endParaRPr lang="hu-HU" sz="3600" b="1" dirty="0">
              <a:solidFill>
                <a:schemeClr val="accent6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526769" y="490722"/>
            <a:ext cx="8091657" cy="705595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/>
          <p:cNvSpPr/>
          <p:nvPr/>
        </p:nvSpPr>
        <p:spPr>
          <a:xfrm>
            <a:off x="758848" y="1599917"/>
            <a:ext cx="18728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000" b="1" dirty="0" smtClean="0">
                <a:latin typeface="Bahnschrift" panose="020B0502040204020203" pitchFamily="34" charset="0"/>
              </a:rPr>
              <a:t>Hétköznapi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000" b="1" dirty="0" smtClean="0">
                <a:latin typeface="Bahnschrift" panose="020B0502040204020203" pitchFamily="34" charset="0"/>
              </a:rPr>
              <a:t>Kimenős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000" b="1" dirty="0" smtClean="0">
                <a:latin typeface="Bahnschrift" panose="020B0502040204020203" pitchFamily="34" charset="0"/>
              </a:rPr>
              <a:t>Ünnepi</a:t>
            </a:r>
          </a:p>
        </p:txBody>
      </p:sp>
      <p:sp>
        <p:nvSpPr>
          <p:cNvPr id="11" name="Téglalap 10"/>
          <p:cNvSpPr/>
          <p:nvPr/>
        </p:nvSpPr>
        <p:spPr>
          <a:xfrm>
            <a:off x="3058272" y="1599917"/>
            <a:ext cx="1999265" cy="19482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800" u="sng" dirty="0" smtClean="0">
                <a:latin typeface="Bahnschrift" panose="020B0502040204020203" pitchFamily="34" charset="0"/>
              </a:rPr>
              <a:t>Férfi viseletek:</a:t>
            </a:r>
          </a:p>
          <a:p>
            <a:pPr lvl="6">
              <a:lnSpc>
                <a:spcPct val="130000"/>
              </a:lnSpc>
            </a:pPr>
            <a:r>
              <a:rPr lang="hu-HU" sz="1800" dirty="0" smtClean="0">
                <a:latin typeface="Bahnschrift" panose="020B0502040204020203" pitchFamily="34" charset="0"/>
              </a:rPr>
              <a:t>       Kisgyermek</a:t>
            </a:r>
          </a:p>
          <a:p>
            <a:pPr lvl="6">
              <a:lnSpc>
                <a:spcPct val="130000"/>
              </a:lnSpc>
            </a:pPr>
            <a:r>
              <a:rPr lang="hu-HU" sz="1800" dirty="0" smtClean="0">
                <a:latin typeface="Bahnschrift" panose="020B0502040204020203" pitchFamily="34" charset="0"/>
              </a:rPr>
              <a:t>       Kisfiú</a:t>
            </a:r>
          </a:p>
          <a:p>
            <a:pPr lvl="6">
              <a:lnSpc>
                <a:spcPct val="130000"/>
              </a:lnSpc>
            </a:pPr>
            <a:r>
              <a:rPr lang="hu-HU" sz="1800" dirty="0" smtClean="0">
                <a:latin typeface="Bahnschrift" panose="020B0502040204020203" pitchFamily="34" charset="0"/>
              </a:rPr>
              <a:t>       Legény</a:t>
            </a:r>
          </a:p>
          <a:p>
            <a:pPr lvl="6">
              <a:lnSpc>
                <a:spcPct val="130000"/>
              </a:lnSpc>
            </a:pPr>
            <a:r>
              <a:rPr lang="hu-HU" sz="1800" dirty="0" smtClean="0">
                <a:latin typeface="Bahnschrift" panose="020B0502040204020203" pitchFamily="34" charset="0"/>
              </a:rPr>
              <a:t>       Férfi</a:t>
            </a:r>
          </a:p>
        </p:txBody>
      </p:sp>
      <p:sp>
        <p:nvSpPr>
          <p:cNvPr id="12" name="Téglalap 11"/>
          <p:cNvSpPr/>
          <p:nvPr/>
        </p:nvSpPr>
        <p:spPr>
          <a:xfrm>
            <a:off x="5393717" y="1599917"/>
            <a:ext cx="1848583" cy="19482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800" u="sng" dirty="0" smtClean="0">
                <a:latin typeface="Bahnschrift" panose="020B0502040204020203" pitchFamily="34" charset="0"/>
              </a:rPr>
              <a:t>Női viseletek:</a:t>
            </a:r>
          </a:p>
          <a:p>
            <a:pPr lvl="6">
              <a:lnSpc>
                <a:spcPct val="130000"/>
              </a:lnSpc>
            </a:pPr>
            <a:r>
              <a:rPr lang="hu-HU" sz="1800" dirty="0" smtClean="0">
                <a:latin typeface="Bahnschrift" panose="020B0502040204020203" pitchFamily="34" charset="0"/>
              </a:rPr>
              <a:t>       Kisgyermek</a:t>
            </a:r>
          </a:p>
          <a:p>
            <a:pPr lvl="6">
              <a:lnSpc>
                <a:spcPct val="130000"/>
              </a:lnSpc>
            </a:pPr>
            <a:r>
              <a:rPr lang="hu-HU" sz="1800" dirty="0" smtClean="0">
                <a:latin typeface="Bahnschrift" panose="020B0502040204020203" pitchFamily="34" charset="0"/>
              </a:rPr>
              <a:t>       Kislány</a:t>
            </a:r>
          </a:p>
          <a:p>
            <a:pPr lvl="6">
              <a:lnSpc>
                <a:spcPct val="130000"/>
              </a:lnSpc>
            </a:pPr>
            <a:r>
              <a:rPr lang="hu-HU" sz="1800" dirty="0" smtClean="0">
                <a:latin typeface="Bahnschrift" panose="020B0502040204020203" pitchFamily="34" charset="0"/>
              </a:rPr>
              <a:t>       Leány</a:t>
            </a:r>
          </a:p>
          <a:p>
            <a:pPr lvl="6">
              <a:lnSpc>
                <a:spcPct val="130000"/>
              </a:lnSpc>
            </a:pPr>
            <a:r>
              <a:rPr lang="hu-HU" sz="1800" dirty="0" smtClean="0">
                <a:latin typeface="Bahnschrift" panose="020B0502040204020203" pitchFamily="34" charset="0"/>
              </a:rPr>
              <a:t>       Asszony</a:t>
            </a:r>
          </a:p>
        </p:txBody>
      </p:sp>
    </p:spTree>
    <p:extLst>
      <p:ext uri="{BB962C8B-B14F-4D97-AF65-F5344CB8AC3E}">
        <p14:creationId xmlns:p14="http://schemas.microsoft.com/office/powerpoint/2010/main" val="77365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 txBox="1">
            <a:spLocks/>
          </p:cNvSpPr>
          <p:nvPr/>
        </p:nvSpPr>
        <p:spPr>
          <a:xfrm>
            <a:off x="526769" y="485749"/>
            <a:ext cx="8091657" cy="705595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zeret Mono"/>
              <a:buNone/>
              <a:defRPr sz="3500" b="0" i="0" u="none" strike="noStrike" cap="none">
                <a:solidFill>
                  <a:schemeClr val="dk1"/>
                </a:solidFill>
                <a:latin typeface="Azeret Mono"/>
                <a:ea typeface="Azeret Mono"/>
                <a:cs typeface="Azeret Mono"/>
                <a:sym typeface="Azeret Mon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A viseletek </a:t>
            </a:r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előállítása és sajátossága</a:t>
            </a:r>
            <a:endParaRPr lang="hu-HU" sz="3600" b="1" dirty="0">
              <a:solidFill>
                <a:schemeClr val="accent6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526769" y="490722"/>
            <a:ext cx="8091657" cy="705595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Téglalap 10"/>
          <p:cNvSpPr/>
          <p:nvPr/>
        </p:nvSpPr>
        <p:spPr>
          <a:xfrm>
            <a:off x="664079" y="1599917"/>
            <a:ext cx="3360215" cy="25853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900" u="sng" dirty="0" smtClean="0">
                <a:latin typeface="Bahnschrift" panose="020B0502040204020203" pitchFamily="34" charset="0"/>
              </a:rPr>
              <a:t>~19. század: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800" dirty="0" smtClean="0">
                <a:latin typeface="Bahnschrift" panose="020B0502040204020203" pitchFamily="34" charset="0"/>
              </a:rPr>
              <a:t>otthon állítják elő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800" dirty="0" smtClean="0">
                <a:latin typeface="Bahnschrift" panose="020B0502040204020203" pitchFamily="34" charset="0"/>
              </a:rPr>
              <a:t>k</a:t>
            </a:r>
            <a:r>
              <a:rPr lang="hu-HU" sz="1800" dirty="0" smtClean="0">
                <a:latin typeface="Bahnschrift" panose="020B0502040204020203" pitchFamily="34" charset="0"/>
              </a:rPr>
              <a:t>ender, vászon</a:t>
            </a:r>
          </a:p>
          <a:p>
            <a:pPr>
              <a:lnSpc>
                <a:spcPct val="150000"/>
              </a:lnSpc>
            </a:pPr>
            <a:r>
              <a:rPr lang="hu-HU" sz="1900" u="sng" dirty="0" smtClean="0">
                <a:latin typeface="Bahnschrift" panose="020B0502040204020203" pitchFamily="34" charset="0"/>
              </a:rPr>
              <a:t>~20. század: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800" dirty="0" smtClean="0">
                <a:latin typeface="Bahnschrift" panose="020B0502040204020203" pitchFamily="34" charset="0"/>
              </a:rPr>
              <a:t>szabók és varrónők készítik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800" dirty="0" smtClean="0">
                <a:latin typeface="Bahnschrift" panose="020B0502040204020203" pitchFamily="34" charset="0"/>
              </a:rPr>
              <a:t>gyári anyagok</a:t>
            </a:r>
            <a:endParaRPr lang="hu-HU" sz="1800" dirty="0">
              <a:latin typeface="Bahnschrift" panose="020B0502040204020203" pitchFamily="34" charset="0"/>
            </a:endParaRPr>
          </a:p>
        </p:txBody>
      </p:sp>
      <p:sp>
        <p:nvSpPr>
          <p:cNvPr id="12" name="Téglalap 11"/>
          <p:cNvSpPr/>
          <p:nvPr/>
        </p:nvSpPr>
        <p:spPr>
          <a:xfrm>
            <a:off x="5393717" y="1599917"/>
            <a:ext cx="47320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hu-HU" sz="1800" dirty="0" smtClean="0">
              <a:latin typeface="Bahnschrift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hu-HU" sz="1800" dirty="0" smtClean="0">
              <a:latin typeface="Bahnschrift" panose="020B0502040204020203" pitchFamily="3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4711405" y="1599917"/>
            <a:ext cx="2845651" cy="26084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900" u="sng" dirty="0">
                <a:latin typeface="Bahnschrift" panose="020B0502040204020203" pitchFamily="34" charset="0"/>
              </a:rPr>
              <a:t>E</a:t>
            </a:r>
            <a:r>
              <a:rPr lang="hu-HU" sz="1900" u="sng" dirty="0" smtClean="0">
                <a:latin typeface="Bahnschrift" panose="020B0502040204020203" pitchFamily="34" charset="0"/>
              </a:rPr>
              <a:t>ltérések, sajátosságok: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800" dirty="0">
                <a:latin typeface="Bahnschrift" panose="020B0502040204020203" pitchFamily="34" charset="0"/>
              </a:rPr>
              <a:t>a</a:t>
            </a:r>
            <a:r>
              <a:rPr lang="hu-HU" sz="1800" dirty="0" smtClean="0">
                <a:latin typeface="Bahnschrift" panose="020B0502040204020203" pitchFamily="34" charset="0"/>
              </a:rPr>
              <a:t>nyag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800" dirty="0">
                <a:latin typeface="Bahnschrift" panose="020B0502040204020203" pitchFamily="34" charset="0"/>
              </a:rPr>
              <a:t>s</a:t>
            </a:r>
            <a:r>
              <a:rPr lang="hu-HU" sz="1800" dirty="0" smtClean="0">
                <a:latin typeface="Bahnschrift" panose="020B0502040204020203" pitchFamily="34" charset="0"/>
              </a:rPr>
              <a:t>zabás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800" dirty="0">
                <a:latin typeface="Bahnschrift" panose="020B0502040204020203" pitchFamily="34" charset="0"/>
              </a:rPr>
              <a:t>s</a:t>
            </a:r>
            <a:r>
              <a:rPr lang="hu-HU" sz="1800" dirty="0" smtClean="0">
                <a:latin typeface="Bahnschrift" panose="020B0502040204020203" pitchFamily="34" charset="0"/>
              </a:rPr>
              <a:t>zín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800" dirty="0">
                <a:latin typeface="Bahnschrift" panose="020B0502040204020203" pitchFamily="34" charset="0"/>
              </a:rPr>
              <a:t>m</a:t>
            </a:r>
            <a:r>
              <a:rPr lang="hu-HU" sz="1800" dirty="0" smtClean="0">
                <a:latin typeface="Bahnschrift" panose="020B0502040204020203" pitchFamily="34" charset="0"/>
              </a:rPr>
              <a:t>inta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800" dirty="0">
                <a:latin typeface="Bahnschrift" panose="020B0502040204020203" pitchFamily="34" charset="0"/>
              </a:rPr>
              <a:t>d</a:t>
            </a:r>
            <a:r>
              <a:rPr lang="hu-HU" sz="1800" dirty="0" smtClean="0">
                <a:latin typeface="Bahnschrift" panose="020B0502040204020203" pitchFamily="34" charset="0"/>
              </a:rPr>
              <a:t>íszítés</a:t>
            </a:r>
          </a:p>
        </p:txBody>
      </p:sp>
    </p:spTree>
    <p:extLst>
      <p:ext uri="{BB962C8B-B14F-4D97-AF65-F5344CB8AC3E}">
        <p14:creationId xmlns:p14="http://schemas.microsoft.com/office/powerpoint/2010/main" val="401095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2" t="11562" b="6631"/>
          <a:stretch/>
        </p:blipFill>
        <p:spPr>
          <a:xfrm>
            <a:off x="2144816" y="995357"/>
            <a:ext cx="4906913" cy="3341128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106" y="747384"/>
            <a:ext cx="5192419" cy="3230557"/>
          </a:xfrm>
          <a:prstGeom prst="rect">
            <a:avLst/>
          </a:prstGeom>
          <a:ln w="381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Cím 2"/>
          <p:cNvSpPr txBox="1">
            <a:spLocks/>
          </p:cNvSpPr>
          <p:nvPr/>
        </p:nvSpPr>
        <p:spPr>
          <a:xfrm>
            <a:off x="2473440" y="4116872"/>
            <a:ext cx="4255429" cy="467586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zeret Mono"/>
              <a:buNone/>
              <a:defRPr sz="3500" b="0" i="0" u="none" strike="noStrike" cap="none">
                <a:solidFill>
                  <a:schemeClr val="dk1"/>
                </a:solidFill>
                <a:latin typeface="Azeret Mono"/>
                <a:ea typeface="Azeret Mono"/>
                <a:cs typeface="Azeret Mono"/>
                <a:sym typeface="Azeret Mon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hu-HU" sz="1800" b="1" dirty="0" err="1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Singer</a:t>
            </a:r>
            <a:r>
              <a:rPr lang="hu-HU" sz="1800" b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 varrótanfolyam Villánykövesden</a:t>
            </a:r>
            <a:endParaRPr lang="hu-HU" sz="1800" b="1" dirty="0">
              <a:solidFill>
                <a:schemeClr val="accent6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2473441" y="4121845"/>
            <a:ext cx="4255428" cy="462613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7421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 txBox="1">
            <a:spLocks/>
          </p:cNvSpPr>
          <p:nvPr/>
        </p:nvSpPr>
        <p:spPr>
          <a:xfrm>
            <a:off x="606291" y="511840"/>
            <a:ext cx="4099521" cy="767529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zeret Mono"/>
              <a:buNone/>
              <a:defRPr sz="3500" b="0" i="0" u="none" strike="noStrike" cap="none">
                <a:solidFill>
                  <a:schemeClr val="dk1"/>
                </a:solidFill>
                <a:latin typeface="Azeret Mono"/>
                <a:ea typeface="Azeret Mono"/>
                <a:cs typeface="Azeret Mono"/>
                <a:sym typeface="Azeret Mon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Kisgyermekek</a:t>
            </a:r>
            <a:endParaRPr lang="hu-HU" sz="3600" b="1" dirty="0">
              <a:solidFill>
                <a:schemeClr val="accent6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606291" y="511840"/>
            <a:ext cx="4099521" cy="767529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Cím 2"/>
          <p:cNvSpPr txBox="1">
            <a:spLocks/>
          </p:cNvSpPr>
          <p:nvPr/>
        </p:nvSpPr>
        <p:spPr>
          <a:xfrm>
            <a:off x="5165312" y="4335858"/>
            <a:ext cx="3195829" cy="550249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zeret Mono"/>
              <a:buNone/>
              <a:defRPr sz="3500" b="0" i="0" u="none" strike="noStrike" cap="none">
                <a:solidFill>
                  <a:schemeClr val="dk1"/>
                </a:solidFill>
                <a:latin typeface="Azeret Mono"/>
                <a:ea typeface="Azeret Mono"/>
                <a:cs typeface="Azeret Mono"/>
                <a:sym typeface="Azeret Mon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hu-HU" sz="1400" b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Baranyai asszony gyermekével</a:t>
            </a:r>
          </a:p>
          <a:p>
            <a:pPr algn="ctr">
              <a:lnSpc>
                <a:spcPct val="110000"/>
              </a:lnSpc>
            </a:pPr>
            <a:r>
              <a:rPr lang="hu-HU" sz="800" b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(</a:t>
            </a:r>
            <a:r>
              <a:rPr lang="de-DE" sz="800" b="1" dirty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Anna </a:t>
            </a:r>
            <a:r>
              <a:rPr lang="de-DE" sz="800" b="1" dirty="0" err="1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Szepesi</a:t>
            </a:r>
            <a:r>
              <a:rPr lang="de-DE" sz="800" b="1" dirty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: Kindstücher im ungarischen Komitat </a:t>
            </a:r>
            <a:r>
              <a:rPr lang="de-DE" sz="800" b="1" dirty="0" err="1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Baranya</a:t>
            </a:r>
            <a:r>
              <a:rPr lang="hu-HU" sz="800" b="1" dirty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)</a:t>
            </a:r>
          </a:p>
        </p:txBody>
      </p:sp>
      <p:sp>
        <p:nvSpPr>
          <p:cNvPr id="11" name="Téglalap 10"/>
          <p:cNvSpPr/>
          <p:nvPr/>
        </p:nvSpPr>
        <p:spPr>
          <a:xfrm>
            <a:off x="5165312" y="4340833"/>
            <a:ext cx="3195829" cy="545274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028" name="Picture 4" descr="https://www.zentrum.hu/wp-content/uploads/9-MullerPeternePetzRozalia-1948oszen-es-tantijaWagnerRichardne-Kossuth139-cicasapkasTuchos-319x500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3" b="12134"/>
          <a:stretch/>
        </p:blipFill>
        <p:spPr bwMode="auto">
          <a:xfrm>
            <a:off x="5265617" y="511840"/>
            <a:ext cx="3038475" cy="3713442"/>
          </a:xfrm>
          <a:prstGeom prst="rect">
            <a:avLst/>
          </a:prstGeom>
          <a:ln w="381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églalap 11"/>
          <p:cNvSpPr/>
          <p:nvPr/>
        </p:nvSpPr>
        <p:spPr>
          <a:xfrm>
            <a:off x="660239" y="1529377"/>
            <a:ext cx="437433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hu-HU" sz="1500" dirty="0" err="1" smtClean="0">
                <a:latin typeface="Bahnschrift" panose="020B0502040204020203" pitchFamily="34" charset="0"/>
              </a:rPr>
              <a:t>Kindstuch</a:t>
            </a:r>
            <a:r>
              <a:rPr lang="hu-HU" sz="1500" dirty="0" smtClean="0">
                <a:latin typeface="Bahnschrift" panose="020B0502040204020203" pitchFamily="34" charset="0"/>
              </a:rPr>
              <a:t> – gyermekhordozó kendő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hu-HU" sz="1500" dirty="0">
                <a:latin typeface="Bahnschrift" panose="020B0502040204020203" pitchFamily="34" charset="0"/>
              </a:rPr>
              <a:t>m</a:t>
            </a:r>
            <a:r>
              <a:rPr lang="hu-HU" sz="1500" dirty="0" smtClean="0">
                <a:latin typeface="Bahnschrift" panose="020B0502040204020203" pitchFamily="34" charset="0"/>
              </a:rPr>
              <a:t>ég önállótlan gyermekeket hordták benne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hu-HU" sz="1500" dirty="0">
                <a:latin typeface="Bahnschrift" panose="020B0502040204020203" pitchFamily="34" charset="0"/>
              </a:rPr>
              <a:t>a</a:t>
            </a:r>
            <a:r>
              <a:rPr lang="hu-HU" sz="1500" dirty="0" smtClean="0">
                <a:latin typeface="Bahnschrift" panose="020B0502040204020203" pitchFamily="34" charset="0"/>
              </a:rPr>
              <a:t>nyaga: kender, gyapjú, pamut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hu-HU" sz="1500" dirty="0">
                <a:latin typeface="Bahnschrift" panose="020B0502040204020203" pitchFamily="34" charset="0"/>
              </a:rPr>
              <a:t>2</a:t>
            </a:r>
            <a:r>
              <a:rPr lang="hu-HU" sz="1500" dirty="0" smtClean="0">
                <a:latin typeface="Bahnschrift" panose="020B0502040204020203" pitchFamily="34" charset="0"/>
              </a:rPr>
              <a:t>,5 méter x 70-140 cm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hu-HU" sz="1500" dirty="0">
                <a:latin typeface="Bahnschrift" panose="020B0502040204020203" pitchFamily="34" charset="0"/>
              </a:rPr>
              <a:t>s</a:t>
            </a:r>
            <a:r>
              <a:rPr lang="hu-HU" sz="1500" dirty="0" smtClean="0">
                <a:latin typeface="Bahnschrift" panose="020B0502040204020203" pitchFamily="34" charset="0"/>
              </a:rPr>
              <a:t>tafírung része</a:t>
            </a:r>
            <a:endParaRPr lang="hu-HU" sz="1500" dirty="0">
              <a:latin typeface="Bahnschrift" panose="020B0502040204020203" pitchFamily="34" charset="0"/>
            </a:endParaRPr>
          </a:p>
        </p:txBody>
      </p:sp>
      <p:pic>
        <p:nvPicPr>
          <p:cNvPr id="1026" name="Picture 2" descr="Hordozókendő; Kindstuch; :: Himesháza Német Nemzetiségi ..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5" t="8963" r="5338"/>
          <a:stretch/>
        </p:blipFill>
        <p:spPr bwMode="auto">
          <a:xfrm>
            <a:off x="5249220" y="1529377"/>
            <a:ext cx="3071268" cy="2100755"/>
          </a:xfrm>
          <a:prstGeom prst="rect">
            <a:avLst/>
          </a:prstGeom>
          <a:ln w="381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ím 2"/>
          <p:cNvSpPr txBox="1">
            <a:spLocks/>
          </p:cNvSpPr>
          <p:nvPr/>
        </p:nvSpPr>
        <p:spPr>
          <a:xfrm>
            <a:off x="5694940" y="3697484"/>
            <a:ext cx="2157290" cy="527798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zeret Mono"/>
              <a:buNone/>
              <a:defRPr sz="3500" b="0" i="0" u="none" strike="noStrike" cap="none">
                <a:solidFill>
                  <a:schemeClr val="dk1"/>
                </a:solidFill>
                <a:latin typeface="Azeret Mono"/>
                <a:ea typeface="Azeret Mono"/>
                <a:cs typeface="Azeret Mono"/>
                <a:sym typeface="Azeret Mon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hu-HU" sz="1400" b="1" dirty="0" err="1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Kindstuch</a:t>
            </a:r>
            <a:endParaRPr lang="hu-HU" sz="1400" b="1" dirty="0" smtClean="0">
              <a:solidFill>
                <a:schemeClr val="accent6">
                  <a:lumMod val="50000"/>
                </a:schemeClr>
              </a:solidFill>
              <a:latin typeface="Bahnschrift" panose="020B0502040204020203" pitchFamily="34" charset="0"/>
            </a:endParaRPr>
          </a:p>
          <a:p>
            <a:pPr algn="ctr">
              <a:lnSpc>
                <a:spcPct val="110000"/>
              </a:lnSpc>
            </a:pPr>
            <a:r>
              <a:rPr lang="hu-HU" sz="800" b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(Himesháza Német Nemzetiségi Tájház)</a:t>
            </a:r>
            <a:endParaRPr lang="hu-HU" sz="800" b="1" dirty="0">
              <a:solidFill>
                <a:schemeClr val="accent6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5694940" y="3699971"/>
            <a:ext cx="2157290" cy="525311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1388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9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 txBox="1">
            <a:spLocks/>
          </p:cNvSpPr>
          <p:nvPr/>
        </p:nvSpPr>
        <p:spPr>
          <a:xfrm>
            <a:off x="606291" y="511840"/>
            <a:ext cx="4099521" cy="767529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zeret Mono"/>
              <a:buNone/>
              <a:defRPr sz="3500" b="0" i="0" u="none" strike="noStrike" cap="none">
                <a:solidFill>
                  <a:schemeClr val="dk1"/>
                </a:solidFill>
                <a:latin typeface="Azeret Mono"/>
                <a:ea typeface="Azeret Mono"/>
                <a:cs typeface="Azeret Mono"/>
                <a:sym typeface="Azeret Mon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Kislány viselete</a:t>
            </a:r>
            <a:endParaRPr lang="hu-HU" sz="3600" b="1" dirty="0">
              <a:solidFill>
                <a:schemeClr val="accent6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606291" y="511840"/>
            <a:ext cx="4099521" cy="767529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1131817" y="1473536"/>
            <a:ext cx="251733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500" dirty="0">
                <a:latin typeface="Bahnschrift" panose="020B0502040204020203" pitchFamily="34" charset="0"/>
              </a:rPr>
              <a:t>fekete kötött </a:t>
            </a:r>
            <a:r>
              <a:rPr lang="hu-HU" sz="1500" dirty="0" err="1">
                <a:latin typeface="Bahnschrift" panose="020B0502040204020203" pitchFamily="34" charset="0"/>
              </a:rPr>
              <a:t>pacsker</a:t>
            </a:r>
            <a:endParaRPr lang="hu-HU" sz="1500" dirty="0">
              <a:latin typeface="Bahnschrift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500" dirty="0">
                <a:latin typeface="Bahnschrift" panose="020B0502040204020203" pitchFamily="34" charset="0"/>
              </a:rPr>
              <a:t>színes kötött harisnya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500" dirty="0">
                <a:latin typeface="Bahnschrift" panose="020B0502040204020203" pitchFamily="34" charset="0"/>
              </a:rPr>
              <a:t>2 alsószoknya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500" dirty="0" smtClean="0">
                <a:latin typeface="Bahnschrift" panose="020B0502040204020203" pitchFamily="34" charset="0"/>
              </a:rPr>
              <a:t>felsőszoknya</a:t>
            </a:r>
            <a:endParaRPr lang="hu-HU" sz="1500" dirty="0">
              <a:latin typeface="Bahnschrift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500" dirty="0">
                <a:latin typeface="Bahnschrift" panose="020B0502040204020203" pitchFamily="34" charset="0"/>
              </a:rPr>
              <a:t>fekete kötény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500" dirty="0" smtClean="0">
                <a:latin typeface="Bahnschrift" panose="020B0502040204020203" pitchFamily="34" charset="0"/>
              </a:rPr>
              <a:t>rékli</a:t>
            </a:r>
          </a:p>
          <a:p>
            <a:pPr>
              <a:lnSpc>
                <a:spcPct val="150000"/>
              </a:lnSpc>
            </a:pPr>
            <a:r>
              <a:rPr lang="hu-HU" sz="1500" dirty="0" smtClean="0">
                <a:latin typeface="Bahnschrift" panose="020B0502040204020203" pitchFamily="34" charset="0"/>
              </a:rPr>
              <a:t>+    lánysapka</a:t>
            </a:r>
          </a:p>
          <a:p>
            <a:pPr>
              <a:lnSpc>
                <a:spcPct val="150000"/>
              </a:lnSpc>
            </a:pPr>
            <a:r>
              <a:rPr lang="hu-HU" sz="1500" dirty="0" smtClean="0">
                <a:latin typeface="Bahnschrift" panose="020B0502040204020203" pitchFamily="34" charset="0"/>
              </a:rPr>
              <a:t>+    </a:t>
            </a:r>
            <a:r>
              <a:rPr lang="hu-HU" sz="1500" dirty="0" err="1" smtClean="0">
                <a:latin typeface="Bahnschrift" panose="020B0502040204020203" pitchFamily="34" charset="0"/>
              </a:rPr>
              <a:t>Schmizl</a:t>
            </a:r>
            <a:r>
              <a:rPr lang="hu-HU" sz="1500" dirty="0" smtClean="0">
                <a:latin typeface="Bahnschrift" panose="020B0502040204020203" pitchFamily="34" charset="0"/>
              </a:rPr>
              <a:t>, </a:t>
            </a:r>
            <a:r>
              <a:rPr lang="hu-HU" sz="1500" dirty="0" err="1" smtClean="0">
                <a:latin typeface="Bahnschrift" panose="020B0502040204020203" pitchFamily="34" charset="0"/>
              </a:rPr>
              <a:t>Krésl</a:t>
            </a:r>
            <a:endParaRPr lang="hu-HU" sz="1500" dirty="0">
              <a:latin typeface="Bahnschrift" panose="020B0502040204020203" pitchFamily="34" charset="0"/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7" b="8699"/>
          <a:stretch/>
        </p:blipFill>
        <p:spPr>
          <a:xfrm>
            <a:off x="5319901" y="511840"/>
            <a:ext cx="3199564" cy="3755392"/>
          </a:xfrm>
          <a:prstGeom prst="rect">
            <a:avLst/>
          </a:prstGeom>
          <a:ln w="381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Cím 2"/>
          <p:cNvSpPr txBox="1">
            <a:spLocks/>
          </p:cNvSpPr>
          <p:nvPr/>
        </p:nvSpPr>
        <p:spPr>
          <a:xfrm>
            <a:off x="5438910" y="4335858"/>
            <a:ext cx="2887331" cy="400065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zeret Mono"/>
              <a:buNone/>
              <a:defRPr sz="3500" b="0" i="0" u="none" strike="noStrike" cap="none">
                <a:solidFill>
                  <a:schemeClr val="dk1"/>
                </a:solidFill>
                <a:latin typeface="Azeret Mono"/>
                <a:ea typeface="Azeret Mono"/>
                <a:cs typeface="Azeret Mono"/>
                <a:sym typeface="Azeret Mon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hu-HU" sz="1400" b="1" dirty="0" err="1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Schwab</a:t>
            </a:r>
            <a:r>
              <a:rPr lang="hu-HU" sz="1400" b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 Vili és </a:t>
            </a:r>
            <a:r>
              <a:rPr lang="hu-HU" sz="1400" b="1" dirty="0" err="1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Mári</a:t>
            </a:r>
            <a:r>
              <a:rPr lang="hu-HU" sz="1400" b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 néni, Vokány</a:t>
            </a:r>
            <a:endParaRPr lang="hu-HU" sz="1400" b="1" dirty="0">
              <a:solidFill>
                <a:schemeClr val="accent6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5438910" y="4340833"/>
            <a:ext cx="2887331" cy="395090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7" t="5494" r="15860"/>
          <a:stretch/>
        </p:blipFill>
        <p:spPr>
          <a:xfrm>
            <a:off x="6145415" y="511840"/>
            <a:ext cx="2484934" cy="2700446"/>
          </a:xfrm>
          <a:prstGeom prst="rect">
            <a:avLst/>
          </a:prstGeom>
          <a:ln w="381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1" b="10018"/>
          <a:stretch/>
        </p:blipFill>
        <p:spPr>
          <a:xfrm>
            <a:off x="3757227" y="2583333"/>
            <a:ext cx="3125348" cy="1952557"/>
          </a:xfrm>
          <a:prstGeom prst="rect">
            <a:avLst/>
          </a:prstGeom>
          <a:ln w="381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Cím 2"/>
          <p:cNvSpPr txBox="1">
            <a:spLocks/>
          </p:cNvSpPr>
          <p:nvPr/>
        </p:nvSpPr>
        <p:spPr>
          <a:xfrm>
            <a:off x="7050181" y="3366036"/>
            <a:ext cx="1506174" cy="482291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zeret Mono"/>
              <a:buNone/>
              <a:defRPr sz="3500" b="0" i="0" u="none" strike="noStrike" cap="none">
                <a:solidFill>
                  <a:schemeClr val="dk1"/>
                </a:solidFill>
                <a:latin typeface="Azeret Mono"/>
                <a:ea typeface="Azeret Mono"/>
                <a:cs typeface="Azeret Mono"/>
                <a:sym typeface="Azeret Mon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hu-HU" sz="1400" b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Lánysapka</a:t>
            </a:r>
          </a:p>
          <a:p>
            <a:pPr algn="ctr"/>
            <a:r>
              <a:rPr lang="hu-HU" sz="800" b="1" dirty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(Vokány)</a:t>
            </a:r>
          </a:p>
        </p:txBody>
      </p:sp>
      <p:sp>
        <p:nvSpPr>
          <p:cNvPr id="13" name="Téglalap 12"/>
          <p:cNvSpPr/>
          <p:nvPr/>
        </p:nvSpPr>
        <p:spPr>
          <a:xfrm>
            <a:off x="7047148" y="3369354"/>
            <a:ext cx="1506174" cy="478973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8566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 txBox="1">
            <a:spLocks/>
          </p:cNvSpPr>
          <p:nvPr/>
        </p:nvSpPr>
        <p:spPr>
          <a:xfrm>
            <a:off x="606291" y="511840"/>
            <a:ext cx="4099521" cy="767529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zeret Mono"/>
              <a:buNone/>
              <a:defRPr sz="3500" b="0" i="0" u="none" strike="noStrike" cap="none">
                <a:solidFill>
                  <a:schemeClr val="dk1"/>
                </a:solidFill>
                <a:latin typeface="Azeret Mono"/>
                <a:ea typeface="Azeret Mono"/>
                <a:cs typeface="Azeret Mono"/>
                <a:sym typeface="Azeret Mon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Kisfiú viselete</a:t>
            </a:r>
            <a:endParaRPr lang="hu-HU" sz="3600" b="1" dirty="0">
              <a:solidFill>
                <a:schemeClr val="accent6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606291" y="511840"/>
            <a:ext cx="4099521" cy="767529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1131817" y="1473536"/>
            <a:ext cx="251733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500" dirty="0">
                <a:latin typeface="Bahnschrift" panose="020B0502040204020203" pitchFamily="34" charset="0"/>
              </a:rPr>
              <a:t>f</a:t>
            </a:r>
            <a:r>
              <a:rPr lang="hu-HU" sz="1500" dirty="0" smtClean="0">
                <a:latin typeface="Bahnschrift" panose="020B0502040204020203" pitchFamily="34" charset="0"/>
              </a:rPr>
              <a:t>ehér</a:t>
            </a:r>
            <a:r>
              <a:rPr lang="hu-HU" sz="1500" dirty="0">
                <a:latin typeface="Bahnschrift" panose="020B0502040204020203" pitchFamily="34" charset="0"/>
              </a:rPr>
              <a:t>, magas szárú kötött </a:t>
            </a:r>
            <a:r>
              <a:rPr lang="hu-HU" sz="1500" dirty="0" smtClean="0">
                <a:latin typeface="Bahnschrift" panose="020B0502040204020203" pitchFamily="34" charset="0"/>
              </a:rPr>
              <a:t>zokni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500" dirty="0" smtClean="0">
                <a:latin typeface="Bahnschrift" panose="020B0502040204020203" pitchFamily="34" charset="0"/>
              </a:rPr>
              <a:t>2 alsószoknyácska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500" dirty="0" err="1" smtClean="0">
                <a:latin typeface="Bahnschrift" panose="020B0502040204020203" pitchFamily="34" charset="0"/>
              </a:rPr>
              <a:t>Leibundseele</a:t>
            </a:r>
            <a:r>
              <a:rPr lang="hu-HU" sz="1500" dirty="0" smtClean="0">
                <a:latin typeface="Bahnschrift" panose="020B0502040204020203" pitchFamily="34" charset="0"/>
              </a:rPr>
              <a:t> </a:t>
            </a:r>
            <a:r>
              <a:rPr lang="hu-HU" sz="1500" dirty="0">
                <a:latin typeface="Bahnschrift" panose="020B0502040204020203" pitchFamily="34" charset="0"/>
              </a:rPr>
              <a:t>(ruhácska, kabátka és szoknya </a:t>
            </a:r>
            <a:r>
              <a:rPr lang="hu-HU" sz="1500" dirty="0" smtClean="0">
                <a:latin typeface="Bahnschrift" panose="020B0502040204020203" pitchFamily="34" charset="0"/>
              </a:rPr>
              <a:t>összevarrva)</a:t>
            </a:r>
          </a:p>
          <a:p>
            <a:pPr>
              <a:lnSpc>
                <a:spcPct val="150000"/>
              </a:lnSpc>
            </a:pPr>
            <a:r>
              <a:rPr lang="hu-HU" sz="1500" b="1" dirty="0" smtClean="0">
                <a:latin typeface="Bahnschrift" panose="020B0502040204020203" pitchFamily="34" charset="0"/>
              </a:rPr>
              <a:t>+</a:t>
            </a:r>
            <a:r>
              <a:rPr lang="hu-HU" sz="1500" dirty="0" smtClean="0">
                <a:latin typeface="Bahnschrift" panose="020B0502040204020203" pitchFamily="34" charset="0"/>
              </a:rPr>
              <a:t>    melles kötény</a:t>
            </a:r>
          </a:p>
          <a:p>
            <a:pPr>
              <a:lnSpc>
                <a:spcPct val="150000"/>
              </a:lnSpc>
            </a:pPr>
            <a:r>
              <a:rPr lang="hu-HU" sz="1500" b="1" dirty="0" smtClean="0">
                <a:latin typeface="Bahnschrift" panose="020B0502040204020203" pitchFamily="34" charset="0"/>
              </a:rPr>
              <a:t>+</a:t>
            </a:r>
            <a:r>
              <a:rPr lang="hu-HU" sz="1500" dirty="0" smtClean="0">
                <a:latin typeface="Bahnschrift" panose="020B0502040204020203" pitchFamily="34" charset="0"/>
              </a:rPr>
              <a:t>    sapkácska</a:t>
            </a:r>
            <a:endParaRPr lang="hu-HU" sz="1500" u="sng" dirty="0" smtClean="0">
              <a:latin typeface="Bahnschrift" panose="020B0502040204020203" pitchFamily="34" charset="0"/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7" b="8699"/>
          <a:stretch/>
        </p:blipFill>
        <p:spPr>
          <a:xfrm>
            <a:off x="5282796" y="511840"/>
            <a:ext cx="3199564" cy="3755392"/>
          </a:xfrm>
          <a:prstGeom prst="rect">
            <a:avLst/>
          </a:prstGeom>
          <a:ln w="381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Cím 2"/>
          <p:cNvSpPr txBox="1">
            <a:spLocks/>
          </p:cNvSpPr>
          <p:nvPr/>
        </p:nvSpPr>
        <p:spPr>
          <a:xfrm>
            <a:off x="5438910" y="4335858"/>
            <a:ext cx="2887331" cy="400065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zeret Mono"/>
              <a:buNone/>
              <a:defRPr sz="3500" b="0" i="0" u="none" strike="noStrike" cap="none">
                <a:solidFill>
                  <a:schemeClr val="dk1"/>
                </a:solidFill>
                <a:latin typeface="Azeret Mono"/>
                <a:ea typeface="Azeret Mono"/>
                <a:cs typeface="Azeret Mono"/>
                <a:sym typeface="Azeret Mon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hu-HU" sz="1400" b="1" dirty="0" err="1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Schwab</a:t>
            </a:r>
            <a:r>
              <a:rPr lang="hu-HU" sz="1400" b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 Vili és </a:t>
            </a:r>
            <a:r>
              <a:rPr lang="hu-HU" sz="1400" b="1" dirty="0" err="1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Mári</a:t>
            </a:r>
            <a:r>
              <a:rPr lang="hu-HU" sz="1400" b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 néni, Vokány</a:t>
            </a:r>
            <a:endParaRPr lang="hu-HU" sz="1400" b="1" dirty="0">
              <a:solidFill>
                <a:schemeClr val="accent6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5438910" y="4340833"/>
            <a:ext cx="2887331" cy="395090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6" r="10441"/>
          <a:stretch/>
        </p:blipFill>
        <p:spPr>
          <a:xfrm rot="16200000">
            <a:off x="5153213" y="827276"/>
            <a:ext cx="3456259" cy="3124520"/>
          </a:xfrm>
          <a:prstGeom prst="rect">
            <a:avLst/>
          </a:prstGeom>
          <a:ln w="381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Cím 2"/>
          <p:cNvSpPr txBox="1">
            <a:spLocks/>
          </p:cNvSpPr>
          <p:nvPr/>
        </p:nvSpPr>
        <p:spPr>
          <a:xfrm>
            <a:off x="6139014" y="4212615"/>
            <a:ext cx="1647900" cy="475374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zeret Mono"/>
              <a:buNone/>
              <a:defRPr sz="3500" b="0" i="0" u="none" strike="noStrike" cap="none">
                <a:solidFill>
                  <a:schemeClr val="dk1"/>
                </a:solidFill>
                <a:latin typeface="Azeret Mono"/>
                <a:ea typeface="Azeret Mono"/>
                <a:cs typeface="Azeret Mono"/>
                <a:sym typeface="Azeret Mon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hu-HU" sz="1400" b="1" dirty="0" err="1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Leibundseele</a:t>
            </a:r>
            <a:endParaRPr lang="hu-HU" sz="1400" b="1" dirty="0" smtClean="0">
              <a:solidFill>
                <a:schemeClr val="accent6">
                  <a:lumMod val="50000"/>
                </a:schemeClr>
              </a:solidFill>
              <a:latin typeface="Bahnschrift" panose="020B0502040204020203" pitchFamily="34" charset="0"/>
            </a:endParaRPr>
          </a:p>
          <a:p>
            <a:pPr algn="ctr">
              <a:lnSpc>
                <a:spcPct val="110000"/>
              </a:lnSpc>
            </a:pPr>
            <a:r>
              <a:rPr lang="hu-HU" sz="800" b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(Véménd)</a:t>
            </a:r>
            <a:endParaRPr lang="hu-HU" sz="800" b="1" dirty="0">
              <a:solidFill>
                <a:schemeClr val="accent6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6139014" y="4215103"/>
            <a:ext cx="1647900" cy="472886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13465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 txBox="1">
            <a:spLocks/>
          </p:cNvSpPr>
          <p:nvPr/>
        </p:nvSpPr>
        <p:spPr>
          <a:xfrm>
            <a:off x="522531" y="421100"/>
            <a:ext cx="4440359" cy="767529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zeret Mono"/>
              <a:buNone/>
              <a:defRPr sz="3500" b="0" i="0" u="none" strike="noStrike" cap="none">
                <a:solidFill>
                  <a:schemeClr val="dk1"/>
                </a:solidFill>
                <a:latin typeface="Azeret Mono"/>
                <a:ea typeface="Azeret Mono"/>
                <a:cs typeface="Azeret Mono"/>
                <a:sym typeface="Azeret Mon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Elsőáldozók viselete</a:t>
            </a:r>
            <a:endParaRPr lang="hu-HU" sz="3600" b="1" dirty="0">
              <a:solidFill>
                <a:schemeClr val="accent6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522531" y="421100"/>
            <a:ext cx="4440359" cy="767529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5257087" y="1125808"/>
            <a:ext cx="3384342" cy="3901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500" dirty="0" smtClean="0">
                <a:latin typeface="Bahnschrift" panose="020B0502040204020203" pitchFamily="34" charset="0"/>
              </a:rPr>
              <a:t>fekete bársonycipő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500" dirty="0">
                <a:latin typeface="Bahnschrift" panose="020B0502040204020203" pitchFamily="34" charset="0"/>
              </a:rPr>
              <a:t>f</a:t>
            </a:r>
            <a:r>
              <a:rPr lang="hu-HU" sz="1500" dirty="0" smtClean="0">
                <a:latin typeface="Bahnschrift" panose="020B0502040204020203" pitchFamily="34" charset="0"/>
              </a:rPr>
              <a:t>ehér kötött harisnya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500" dirty="0" smtClean="0">
                <a:latin typeface="Bahnschrift" panose="020B0502040204020203" pitchFamily="34" charset="0"/>
              </a:rPr>
              <a:t>3-4 fehér szoknya (legfelső felsőszoknyaként)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500" dirty="0">
                <a:latin typeface="Bahnschrift" panose="020B0502040204020203" pitchFamily="34" charset="0"/>
              </a:rPr>
              <a:t>f</a:t>
            </a:r>
            <a:r>
              <a:rPr lang="hu-HU" sz="1500" dirty="0" smtClean="0">
                <a:latin typeface="Bahnschrift" panose="020B0502040204020203" pitchFamily="34" charset="0"/>
              </a:rPr>
              <a:t>ehér kötény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500" dirty="0">
                <a:latin typeface="Bahnschrift" panose="020B0502040204020203" pitchFamily="34" charset="0"/>
              </a:rPr>
              <a:t>f</a:t>
            </a:r>
            <a:r>
              <a:rPr lang="hu-HU" sz="1500" dirty="0" smtClean="0">
                <a:latin typeface="Bahnschrift" panose="020B0502040204020203" pitchFamily="34" charset="0"/>
              </a:rPr>
              <a:t>ehér ing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500" dirty="0">
                <a:latin typeface="Bahnschrift" panose="020B0502040204020203" pitchFamily="34" charset="0"/>
              </a:rPr>
              <a:t>f</a:t>
            </a:r>
            <a:r>
              <a:rPr lang="hu-HU" sz="1500" dirty="0" smtClean="0">
                <a:latin typeface="Bahnschrift" panose="020B0502040204020203" pitchFamily="34" charset="0"/>
              </a:rPr>
              <a:t>ehér vállkendő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500" dirty="0" smtClean="0">
                <a:latin typeface="Bahnschrift" panose="020B0502040204020203" pitchFamily="34" charset="0"/>
              </a:rPr>
              <a:t>koszorú, szalaggal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500" dirty="0" smtClean="0">
                <a:latin typeface="Bahnschrift" panose="020B0502040204020203" pitchFamily="34" charset="0"/>
              </a:rPr>
              <a:t>ékszerek: nyakfodor, vasárnapi masnis nyaklánc, aranylánc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hu-HU" sz="1500" dirty="0" smtClean="0">
              <a:latin typeface="Bahnschrift" panose="020B0502040204020203" pitchFamily="34" charset="0"/>
            </a:endParaRPr>
          </a:p>
        </p:txBody>
      </p:sp>
      <p:sp>
        <p:nvSpPr>
          <p:cNvPr id="10" name="Cím 2"/>
          <p:cNvSpPr txBox="1">
            <a:spLocks/>
          </p:cNvSpPr>
          <p:nvPr/>
        </p:nvSpPr>
        <p:spPr>
          <a:xfrm>
            <a:off x="1167060" y="4333855"/>
            <a:ext cx="2783706" cy="489430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zeret Mono"/>
              <a:buNone/>
              <a:defRPr sz="3500" b="0" i="0" u="none" strike="noStrike" cap="none">
                <a:solidFill>
                  <a:schemeClr val="dk1"/>
                </a:solidFill>
                <a:latin typeface="Azeret Mono"/>
                <a:ea typeface="Azeret Mono"/>
                <a:cs typeface="Azeret Mono"/>
                <a:sym typeface="Azeret Mon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hu-HU" sz="1200" b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Elsőáldozók csoportja Kisjakabfalván</a:t>
            </a:r>
          </a:p>
          <a:p>
            <a:pPr algn="ctr"/>
            <a:r>
              <a:rPr lang="hu-HU" sz="1200" b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(Dr. Somogyi László gyűjteményéből)</a:t>
            </a:r>
            <a:endParaRPr lang="hu-HU" sz="1200" b="1" dirty="0">
              <a:solidFill>
                <a:schemeClr val="accent6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1167060" y="4333855"/>
            <a:ext cx="2783706" cy="489430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5" t="1635" r="1444" b="1722"/>
          <a:stretch/>
        </p:blipFill>
        <p:spPr>
          <a:xfrm>
            <a:off x="614253" y="1317628"/>
            <a:ext cx="4243934" cy="2956839"/>
          </a:xfrm>
          <a:prstGeom prst="rect">
            <a:avLst/>
          </a:prstGeom>
          <a:ln w="381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1" t="17779" r="6826" b="12239"/>
          <a:stretch/>
        </p:blipFill>
        <p:spPr>
          <a:xfrm>
            <a:off x="429914" y="1388505"/>
            <a:ext cx="4625591" cy="2815084"/>
          </a:xfrm>
          <a:prstGeom prst="rect">
            <a:avLst/>
          </a:prstGeom>
          <a:ln w="381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Cím 2"/>
          <p:cNvSpPr txBox="1">
            <a:spLocks/>
          </p:cNvSpPr>
          <p:nvPr/>
        </p:nvSpPr>
        <p:spPr>
          <a:xfrm>
            <a:off x="1733929" y="4271978"/>
            <a:ext cx="1647900" cy="475374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zeret Mono"/>
              <a:buNone/>
              <a:defRPr sz="3500" b="0" i="0" u="none" strike="noStrike" cap="none">
                <a:solidFill>
                  <a:schemeClr val="dk1"/>
                </a:solidFill>
                <a:latin typeface="Azeret Mono"/>
                <a:ea typeface="Azeret Mono"/>
                <a:cs typeface="Azeret Mono"/>
                <a:sym typeface="Azeret Mon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hu-HU" sz="1400" b="1" dirty="0" err="1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Nistr</a:t>
            </a:r>
            <a:r>
              <a:rPr lang="hu-HU" sz="1400" b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 és </a:t>
            </a:r>
            <a:r>
              <a:rPr lang="hu-HU" sz="1400" b="1" dirty="0" err="1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Krésl</a:t>
            </a:r>
            <a:endParaRPr lang="hu-HU" sz="1400" b="1" dirty="0" smtClean="0">
              <a:solidFill>
                <a:schemeClr val="accent6">
                  <a:lumMod val="50000"/>
                </a:schemeClr>
              </a:solidFill>
              <a:latin typeface="Bahnschrift" panose="020B0502040204020203" pitchFamily="34" charset="0"/>
            </a:endParaRPr>
          </a:p>
          <a:p>
            <a:pPr algn="ctr">
              <a:lnSpc>
                <a:spcPct val="110000"/>
              </a:lnSpc>
            </a:pPr>
            <a:r>
              <a:rPr lang="hu-HU" sz="800" b="1" dirty="0" smtClean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rPr>
              <a:t>(Véménd)</a:t>
            </a:r>
            <a:endParaRPr lang="hu-HU" sz="800" b="1" dirty="0">
              <a:solidFill>
                <a:schemeClr val="accent6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12" name="Téglalap 11"/>
          <p:cNvSpPr/>
          <p:nvPr/>
        </p:nvSpPr>
        <p:spPr>
          <a:xfrm>
            <a:off x="1733929" y="4274466"/>
            <a:ext cx="1647900" cy="472886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2272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9" grpId="0" animBg="1"/>
      <p:bldP spid="12" grpId="0" animBg="1"/>
    </p:bldLst>
  </p:timing>
</p:sld>
</file>

<file path=ppt/theme/theme1.xml><?xml version="1.0" encoding="utf-8"?>
<a:theme xmlns:a="http://schemas.openxmlformats.org/drawingml/2006/main" name="Payroll and Compliance Consulting Toolkit by Slidesgo">
  <a:themeElements>
    <a:clrScheme name="Szürkeárnyalatos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4470</TotalTime>
  <Words>569</Words>
  <Application>Microsoft Office PowerPoint</Application>
  <PresentationFormat>Diavetítés a képernyőre (16:9 oldalarány)</PresentationFormat>
  <Paragraphs>178</Paragraphs>
  <Slides>19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19</vt:i4>
      </vt:variant>
    </vt:vector>
  </HeadingPairs>
  <TitlesOfParts>
    <vt:vector size="27" baseType="lpstr">
      <vt:lpstr>Arial</vt:lpstr>
      <vt:lpstr>Azeret Mono</vt:lpstr>
      <vt:lpstr>Bahnschrift</vt:lpstr>
      <vt:lpstr>Bebas Neue</vt:lpstr>
      <vt:lpstr>Rockwell</vt:lpstr>
      <vt:lpstr>Wingdings</vt:lpstr>
      <vt:lpstr>Work Sans</vt:lpstr>
      <vt:lpstr>Payroll and Compliance Consulting Toolkit by Slidesgo</vt:lpstr>
      <vt:lpstr>A Baranya vármegyei  sváb népviseletek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Payroll and Compliance Consulting Toolkit</dc:title>
  <dc:creator>Tengler Johanna</dc:creator>
  <cp:lastModifiedBy>Hegedüs Éva</cp:lastModifiedBy>
  <cp:revision>175</cp:revision>
  <dcterms:modified xsi:type="dcterms:W3CDTF">2024-04-28T19:58:33Z</dcterms:modified>
</cp:coreProperties>
</file>