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4" r:id="rId6"/>
    <p:sldId id="261" r:id="rId7"/>
    <p:sldId id="265" r:id="rId8"/>
    <p:sldId id="266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C3C"/>
    <a:srgbClr val="FFDC47"/>
    <a:srgbClr val="FF8001"/>
    <a:srgbClr val="FFABC9"/>
    <a:srgbClr val="FF9900"/>
    <a:srgbClr val="FFFF21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D647-291C-4613-A9C5-ACF1A4DD727E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7BDF6-9255-4440-9A27-CCEB46D8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69" y="2571750"/>
            <a:ext cx="809336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69" y="4098800"/>
            <a:ext cx="8093365" cy="76352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8233" y="4067662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73929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hc.unesco.org/en/li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hc.unesco.org/en/statesparties/hu" TargetMode="External"/><Relationship Id="rId2" Type="http://schemas.openxmlformats.org/officeDocument/2006/relationships/hyperlink" Target="https://travelking.hu/blog/magyarorszag-legjobbjai-8-csodas-hely-amely-az-unesco-vilagorokseg-resze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vilagoroksegpecs.h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Kulturális örökségünk, országimázs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Tengler Gabriella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8 világörökségi </a:t>
            </a:r>
            <a:r>
              <a:rPr lang="hu-HU" dirty="0" smtClean="0"/>
              <a:t>helyszín </a:t>
            </a:r>
            <a:r>
              <a:rPr lang="hu-HU" dirty="0" smtClean="0"/>
              <a:t>(UNESCO)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" y="1318250"/>
            <a:ext cx="5162300" cy="335950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UNESCO: </a:t>
            </a:r>
            <a:r>
              <a:rPr lang="en-US" dirty="0" smtClean="0"/>
              <a:t>United </a:t>
            </a:r>
            <a:r>
              <a:rPr lang="en-US" dirty="0"/>
              <a:t>Nations Educational, Scientific and Cultural </a:t>
            </a:r>
            <a:r>
              <a:rPr lang="en-US" dirty="0" smtClean="0"/>
              <a:t>Organization</a:t>
            </a:r>
            <a:endParaRPr lang="hu-HU" dirty="0" smtClean="0"/>
          </a:p>
          <a:p>
            <a:r>
              <a:rPr lang="hu-HU" dirty="0"/>
              <a:t> </a:t>
            </a:r>
            <a:r>
              <a:rPr lang="hu-HU" u="sng" dirty="0">
                <a:hlinkClick r:id="rId2"/>
              </a:rPr>
              <a:t>UNESCO</a:t>
            </a:r>
            <a:r>
              <a:rPr lang="hu-HU" u="sng" dirty="0"/>
              <a:t> </a:t>
            </a:r>
            <a:r>
              <a:rPr lang="hu-HU" dirty="0" smtClean="0"/>
              <a:t>1972</a:t>
            </a:r>
            <a:endParaRPr lang="hu-HU" dirty="0" smtClean="0"/>
          </a:p>
          <a:p>
            <a:r>
              <a:rPr lang="hu-HU" dirty="0"/>
              <a:t>nemzetközi </a:t>
            </a:r>
            <a:r>
              <a:rPr lang="hu-HU" dirty="0" smtClean="0"/>
              <a:t>elismerés</a:t>
            </a:r>
          </a:p>
          <a:p>
            <a:r>
              <a:rPr lang="hu-HU" dirty="0" smtClean="0"/>
              <a:t>Az </a:t>
            </a:r>
            <a:r>
              <a:rPr lang="hu-HU" dirty="0"/>
              <a:t>örökség védelme az állam feladata, de egyben minden állampolgár kötelessége is</a:t>
            </a:r>
          </a:p>
          <a:p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8965" y="891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1028" name="Picture 4" descr="Budai Várnegyed - Képek, Leírás, Vélemények - Szallas.hu program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89" y="1960930"/>
            <a:ext cx="4314696" cy="24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1197405"/>
            <a:ext cx="61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Budapest 3 helyszíne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Hollókő-Ófalu </a:t>
            </a:r>
            <a:r>
              <a:rPr lang="hu-HU" sz="2400" dirty="0">
                <a:solidFill>
                  <a:schemeClr val="bg1"/>
                </a:solidFill>
              </a:rPr>
              <a:t>és környezete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Az Aggteleki-karszt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 err="1">
                <a:solidFill>
                  <a:schemeClr val="bg1"/>
                </a:solidFill>
              </a:rPr>
              <a:t>Pannonhalmi</a:t>
            </a:r>
            <a:r>
              <a:rPr lang="hu-HU" sz="2400" dirty="0">
                <a:solidFill>
                  <a:schemeClr val="bg1"/>
                </a:solidFill>
              </a:rPr>
              <a:t> Bencés </a:t>
            </a:r>
            <a:r>
              <a:rPr lang="hu-HU" sz="2400" dirty="0" smtClean="0">
                <a:solidFill>
                  <a:schemeClr val="bg1"/>
                </a:solidFill>
              </a:rPr>
              <a:t>Főapátság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chemeClr val="bg1"/>
                </a:solidFill>
              </a:rPr>
              <a:t>Hortobágyi Nemzeti Park,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Pécs </a:t>
            </a:r>
            <a:r>
              <a:rPr lang="hu-HU" sz="2400" dirty="0">
                <a:solidFill>
                  <a:schemeClr val="bg1"/>
                </a:solidFill>
              </a:rPr>
              <a:t>ókeresztény </a:t>
            </a:r>
            <a:r>
              <a:rPr lang="hu-HU" sz="2400" dirty="0" smtClean="0">
                <a:solidFill>
                  <a:schemeClr val="bg1"/>
                </a:solidFill>
              </a:rPr>
              <a:t>temetője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chemeClr val="bg1"/>
                </a:solidFill>
              </a:rPr>
              <a:t>Fertő </a:t>
            </a:r>
            <a:r>
              <a:rPr lang="hu-HU" sz="2400" dirty="0" err="1" smtClean="0">
                <a:solidFill>
                  <a:schemeClr val="bg1"/>
                </a:solidFill>
              </a:rPr>
              <a:t>kultúrtáj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Tokaj-hegyalja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történelmi borvidéke</a:t>
            </a:r>
          </a:p>
        </p:txBody>
      </p:sp>
      <p:pic>
        <p:nvPicPr>
          <p:cNvPr id="2052" name="Picture 4" descr="Tokaji borvidék - Képek, Leírás, Vélemények - Szallas.hu program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662166"/>
            <a:ext cx="4428445" cy="29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85" y="586585"/>
            <a:ext cx="7024430" cy="43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1670" y="1357848"/>
            <a:ext cx="80933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2000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Védett terület: 3,76 HA Pufferzóna:4,87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Pannóniában, </a:t>
            </a:r>
            <a:r>
              <a:rPr lang="hu-HU" sz="2400" dirty="0">
                <a:solidFill>
                  <a:schemeClr val="bg1"/>
                </a:solidFill>
              </a:rPr>
              <a:t> </a:t>
            </a:r>
            <a:r>
              <a:rPr lang="hu-HU" sz="2400" dirty="0" smtClean="0">
                <a:solidFill>
                  <a:schemeClr val="bg1"/>
                </a:solidFill>
              </a:rPr>
              <a:t>római provinciában (a mai Pécs)</a:t>
            </a:r>
            <a:r>
              <a:rPr lang="hu-HU" sz="2400" dirty="0">
                <a:solidFill>
                  <a:schemeClr val="bg1"/>
                </a:solidFill>
              </a:rPr>
              <a:t> alapított </a:t>
            </a:r>
            <a:r>
              <a:rPr lang="hu-HU" sz="2400" dirty="0" smtClean="0">
                <a:solidFill>
                  <a:schemeClr val="bg1"/>
                </a:solidFill>
              </a:rPr>
              <a:t>Sopianae</a:t>
            </a:r>
            <a:r>
              <a:rPr lang="hu-HU" sz="2400" dirty="0">
                <a:solidFill>
                  <a:schemeClr val="bg1"/>
                </a:solidFill>
              </a:rPr>
              <a:t> </a:t>
            </a:r>
            <a:r>
              <a:rPr lang="hu-HU" sz="2400" dirty="0" smtClean="0">
                <a:solidFill>
                  <a:schemeClr val="bg1"/>
                </a:solidFill>
              </a:rPr>
              <a:t>4</a:t>
            </a:r>
            <a:r>
              <a:rPr lang="hu-HU" sz="2400" dirty="0">
                <a:solidFill>
                  <a:schemeClr val="bg1"/>
                </a:solidFill>
              </a:rPr>
              <a:t>. századi ókeresztény közössége temetőjében </a:t>
            </a:r>
            <a:r>
              <a:rPr lang="hu-HU" sz="2400" dirty="0" smtClean="0">
                <a:solidFill>
                  <a:schemeClr val="bg1"/>
                </a:solidFill>
              </a:rPr>
              <a:t>kápolna, sírkamrák </a:t>
            </a:r>
            <a:r>
              <a:rPr lang="hu-HU" sz="2400" dirty="0">
                <a:solidFill>
                  <a:schemeClr val="bg1"/>
                </a:solidFill>
              </a:rPr>
              <a:t>és épített </a:t>
            </a:r>
            <a:r>
              <a:rPr lang="hu-HU" sz="2400" dirty="0" smtClean="0">
                <a:solidFill>
                  <a:schemeClr val="bg1"/>
                </a:solidFill>
              </a:rPr>
              <a:t>sírok is találhatók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Már </a:t>
            </a:r>
            <a:r>
              <a:rPr lang="hu-HU" sz="2400" dirty="0" smtClean="0">
                <a:solidFill>
                  <a:schemeClr val="bg1"/>
                </a:solidFill>
              </a:rPr>
              <a:t>1782-ben ismerték az </a:t>
            </a:r>
            <a:r>
              <a:rPr lang="hu-HU" sz="2400" dirty="0">
                <a:solidFill>
                  <a:schemeClr val="bg1"/>
                </a:solidFill>
              </a:rPr>
              <a:t>I. számú Péter-Pál </a:t>
            </a:r>
            <a:r>
              <a:rPr lang="hu-HU" sz="2400" dirty="0" smtClean="0">
                <a:solidFill>
                  <a:schemeClr val="bg1"/>
                </a:solidFill>
              </a:rPr>
              <a:t>sírkamrát. </a:t>
            </a:r>
            <a:r>
              <a:rPr lang="hu-HU" sz="2400" dirty="0">
                <a:solidFill>
                  <a:schemeClr val="bg1"/>
                </a:solidFill>
              </a:rPr>
              <a:t>A kétszintes kamra festményein </a:t>
            </a:r>
            <a:r>
              <a:rPr lang="hu-HU" sz="2400" dirty="0" smtClean="0">
                <a:solidFill>
                  <a:schemeClr val="bg1"/>
                </a:solidFill>
              </a:rPr>
              <a:t>Péter és Pál</a:t>
            </a:r>
            <a:r>
              <a:rPr lang="hu-HU" sz="2400" dirty="0">
                <a:solidFill>
                  <a:schemeClr val="bg1"/>
                </a:solidFill>
              </a:rPr>
              <a:t> apostol, </a:t>
            </a:r>
            <a:r>
              <a:rPr lang="hu-HU" sz="2400" dirty="0" smtClean="0">
                <a:solidFill>
                  <a:schemeClr val="bg1"/>
                </a:solidFill>
              </a:rPr>
              <a:t>Mária, József, </a:t>
            </a:r>
            <a:r>
              <a:rPr lang="hu-HU" sz="2400" dirty="0" smtClean="0">
                <a:solidFill>
                  <a:schemeClr val="bg1"/>
                </a:solidFill>
              </a:rPr>
              <a:t>Noé, </a:t>
            </a:r>
            <a:r>
              <a:rPr lang="hu-HU" sz="2400" dirty="0" smtClean="0">
                <a:solidFill>
                  <a:schemeClr val="bg1"/>
                </a:solidFill>
              </a:rPr>
              <a:t>valamint Ádám és Éva</a:t>
            </a:r>
            <a:r>
              <a:rPr lang="hu-HU" sz="2400" dirty="0">
                <a:solidFill>
                  <a:schemeClr val="bg1"/>
                </a:solidFill>
              </a:rPr>
              <a:t> látható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https://youtu.be/aKseBGSYODk?si=iw78fT1c5erMa1ec 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6842" y="711517"/>
            <a:ext cx="732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Pécsi ókeresztény sírkamrák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4376" y="586585"/>
            <a:ext cx="794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Az országimázs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01670" y="1232916"/>
            <a:ext cx="732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Összetett kép - külföldiekben, illetve a hazai lakosságban alakul ki egy országról.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Természeti, épített örökség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Termékek, művészeti alkotások, gazdasági adottságok, hagyományok, tudományos-kulturális értékek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turizmus reklámja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Kiváló turisztikai adottságok: természeti </a:t>
            </a:r>
            <a:r>
              <a:rPr lang="hu-HU" sz="2400" dirty="0">
                <a:solidFill>
                  <a:schemeClr val="bg1"/>
                </a:solidFill>
              </a:rPr>
              <a:t>értékek (gyógy- és termálvizek, nemzeti parkok, Balaton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Kultúra, történelmi </a:t>
            </a:r>
            <a:r>
              <a:rPr lang="hu-HU" sz="2400" dirty="0">
                <a:solidFill>
                  <a:schemeClr val="bg1"/>
                </a:solidFill>
              </a:rPr>
              <a:t>múlt, </a:t>
            </a:r>
            <a:r>
              <a:rPr lang="hu-HU" sz="2400" dirty="0" smtClean="0">
                <a:solidFill>
                  <a:schemeClr val="bg1"/>
                </a:solidFill>
              </a:rPr>
              <a:t>sportok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Gasztronómia</a:t>
            </a:r>
          </a:p>
        </p:txBody>
      </p:sp>
    </p:spTree>
    <p:extLst>
      <p:ext uri="{BB962C8B-B14F-4D97-AF65-F5344CB8AC3E}">
        <p14:creationId xmlns:p14="http://schemas.microsoft.com/office/powerpoint/2010/main" val="15236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1670" y="586585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 smtClean="0">
                <a:solidFill>
                  <a:schemeClr val="bg1"/>
                </a:solidFill>
              </a:rPr>
              <a:t>Hungarikumok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8966" y="1232916"/>
            <a:ext cx="5344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Hungarikum</a:t>
            </a:r>
            <a:r>
              <a:rPr lang="hu-HU" sz="2400" dirty="0" smtClean="0">
                <a:solidFill>
                  <a:schemeClr val="bg1"/>
                </a:solidFill>
              </a:rPr>
              <a:t>: A magyarságra </a:t>
            </a:r>
            <a:r>
              <a:rPr lang="hu-HU" sz="2400" dirty="0">
                <a:solidFill>
                  <a:schemeClr val="bg1"/>
                </a:solidFill>
              </a:rPr>
              <a:t>jellemző tulajdonságával, egyediségével, különlegességével és minőségével a magyarság </a:t>
            </a:r>
            <a:r>
              <a:rPr lang="hu-HU" sz="2400" dirty="0" smtClean="0">
                <a:solidFill>
                  <a:schemeClr val="bg1"/>
                </a:solidFill>
              </a:rPr>
              <a:t>csúcsteljesítménye.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Példák: </a:t>
            </a:r>
            <a:r>
              <a:rPr lang="hu-HU" sz="2400" dirty="0">
                <a:solidFill>
                  <a:schemeClr val="bg1"/>
                </a:solidFill>
              </a:rPr>
              <a:t>https://youtu.be/nIFYQZ23Z2w?si=RQSnhwwL5mGriSp1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450" y="1189193"/>
            <a:ext cx="3630550" cy="3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6260" y="433880"/>
            <a:ext cx="534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Források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6260" y="1655520"/>
            <a:ext cx="8246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travelking.hu/blog/magyarorszag-legjobbjai-8-csodas-hely-amely-az-unesco-vilagorokseg-resze</a:t>
            </a:r>
            <a:r>
              <a:rPr lang="hu-HU" dirty="0" smtClean="0"/>
              <a:t> (2024.01.26)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whc.unesco.org/en/statesparties/hu</a:t>
            </a:r>
            <a:r>
              <a:rPr lang="hu-HU" dirty="0" smtClean="0"/>
              <a:t> (2024.01.25)</a:t>
            </a:r>
          </a:p>
          <a:p>
            <a:r>
              <a:rPr lang="hu-HU" dirty="0">
                <a:hlinkClick r:id="rId4"/>
              </a:rPr>
              <a:t>https://www.vilagoroksegpecs.hu</a:t>
            </a:r>
            <a:r>
              <a:rPr lang="hu-HU" dirty="0" smtClean="0">
                <a:hlinkClick r:id="rId4"/>
              </a:rPr>
              <a:t>/</a:t>
            </a:r>
            <a:r>
              <a:rPr lang="hu-HU" dirty="0" smtClean="0"/>
              <a:t> (2024. </a:t>
            </a:r>
            <a:r>
              <a:rPr lang="hu-HU" smtClean="0"/>
              <a:t>01.26)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174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168</Words>
  <Application>Microsoft Office PowerPoint</Application>
  <PresentationFormat>Diavetítés a képernyőre (16:9 oldalarány)</PresentationFormat>
  <Paragraphs>38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Kulturális örökségünk, országimázs</vt:lpstr>
      <vt:lpstr>8 világörökségi helyszín (UNESCO)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Hegedüs Éva</cp:lastModifiedBy>
  <cp:revision>175</cp:revision>
  <dcterms:created xsi:type="dcterms:W3CDTF">2013-08-21T19:17:07Z</dcterms:created>
  <dcterms:modified xsi:type="dcterms:W3CDTF">2024-02-24T14:50:40Z</dcterms:modified>
</cp:coreProperties>
</file>