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59" r:id="rId6"/>
    <p:sldId id="260" r:id="rId7"/>
    <p:sldId id="262" r:id="rId8"/>
    <p:sldId id="263" r:id="rId9"/>
    <p:sldId id="266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1A00"/>
    <a:srgbClr val="FF2549"/>
    <a:srgbClr val="1D3A00"/>
    <a:srgbClr val="007033"/>
    <a:srgbClr val="5EEC3C"/>
    <a:srgbClr val="990099"/>
    <a:srgbClr val="CC0099"/>
    <a:srgbClr val="FE9202"/>
    <a:srgbClr val="00AACC"/>
    <a:srgbClr val="003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2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2419045"/>
            <a:ext cx="8246070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314" y="3793390"/>
            <a:ext cx="8231372" cy="763525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70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3359507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20" y="435034"/>
            <a:ext cx="6566315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1198559"/>
            <a:ext cx="6566315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7" y="281175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55519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27916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55519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27916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turistautak.openstreetmap.hu/gpxnz.ph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Közlekedés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313" y="3640685"/>
            <a:ext cx="8238722" cy="916230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Tengler Gabriella</a:t>
            </a:r>
          </a:p>
          <a:p>
            <a:r>
              <a:rPr lang="hu-HU" dirty="0" err="1" smtClean="0"/>
              <a:t>Wenhardt</a:t>
            </a:r>
            <a:r>
              <a:rPr lang="hu-HU" dirty="0" smtClean="0"/>
              <a:t> Norina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1">
              <a:alpha val="80000"/>
            </a:schemeClr>
          </a:solidFill>
        </p:spPr>
        <p:txBody>
          <a:bodyPr/>
          <a:lstStyle/>
          <a:p>
            <a:r>
              <a:rPr lang="hu-HU" dirty="0" smtClean="0"/>
              <a:t>A közlekedést segítő alkalmazások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600" dirty="0" smtClean="0">
                <a:latin typeface="Bahnschrift Condensed" panose="020B0502040204020203" pitchFamily="34" charset="0"/>
              </a:rPr>
              <a:t>Elektronikus menetrendek</a:t>
            </a:r>
          </a:p>
          <a:p>
            <a:r>
              <a:rPr lang="hu-HU" sz="3600" dirty="0" smtClean="0">
                <a:latin typeface="Bahnschrift Condensed" panose="020B0502040204020203" pitchFamily="34" charset="0"/>
              </a:rPr>
              <a:t>Útvonaltervezők</a:t>
            </a:r>
          </a:p>
          <a:p>
            <a:r>
              <a:rPr lang="hu-HU" sz="3600" dirty="0" smtClean="0">
                <a:latin typeface="Bahnschrift Condensed" panose="020B0502040204020203" pitchFamily="34" charset="0"/>
              </a:rPr>
              <a:t>Túraútvonaltervezők </a:t>
            </a:r>
            <a:endParaRPr lang="hu-HU" sz="36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52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Elektronikus menetrend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zövegdoboz 4"/>
          <p:cNvSpPr txBox="1"/>
          <p:nvPr/>
        </p:nvSpPr>
        <p:spPr>
          <a:xfrm>
            <a:off x="143555" y="1198592"/>
            <a:ext cx="748254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 smtClean="0">
                <a:latin typeface="Bahnschrift Condensed" panose="020B0502040204020203" pitchFamily="34" charset="0"/>
              </a:rPr>
              <a:t>Mikor megy hova autóbusz, vagy vonat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 smtClean="0">
                <a:latin typeface="Bahnschrift Condensed" panose="020B0502040204020203" pitchFamily="34" charset="0"/>
              </a:rPr>
              <a:t>Menetjegyet is lehet vásárolni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 smtClean="0">
                <a:latin typeface="Bahnschrift Condensed" panose="020B0502040204020203" pitchFamily="34" charset="0"/>
              </a:rPr>
              <a:t>Menetrendek.hu: vonat, autóbusz,</a:t>
            </a:r>
          </a:p>
          <a:p>
            <a:r>
              <a:rPr lang="hu-HU" sz="2600" dirty="0" smtClean="0">
                <a:latin typeface="Bahnschrift Condensed" panose="020B0502040204020203" pitchFamily="34" charset="0"/>
              </a:rPr>
              <a:t>hajó, metró, villamos, trolibusz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 smtClean="0">
                <a:latin typeface="Bahnschrift Condensed" panose="020B0502040204020203" pitchFamily="34" charset="0"/>
              </a:rPr>
              <a:t>Helyiérdekű vasút, helyi és kijáró </a:t>
            </a:r>
          </a:p>
          <a:p>
            <a:r>
              <a:rPr lang="hu-HU" sz="2600" dirty="0" smtClean="0">
                <a:latin typeface="Bahnschrift Condensed" panose="020B0502040204020203" pitchFamily="34" charset="0"/>
              </a:rPr>
              <a:t>autóbusz, turisztikai kisvasút, vonatpótló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 smtClean="0">
                <a:latin typeface="Bahnschrift Condensed" panose="020B0502040204020203" pitchFamily="34" charset="0"/>
              </a:rPr>
              <a:t>Elvira.hu: vasúti menetrend és</a:t>
            </a:r>
          </a:p>
          <a:p>
            <a:r>
              <a:rPr lang="hu-HU" sz="2600" dirty="0" smtClean="0">
                <a:latin typeface="Bahnschrift Condensed" panose="020B0502040204020203" pitchFamily="34" charset="0"/>
              </a:rPr>
              <a:t>jegyvásárlás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559" y="1044701"/>
            <a:ext cx="3379001" cy="34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Útvonaltervezők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latin typeface="Bahnschrift Condensed" panose="020B0502040204020203" pitchFamily="34" charset="0"/>
              </a:rPr>
              <a:t>Végigmenni is segítenek az útvonalon</a:t>
            </a:r>
          </a:p>
          <a:p>
            <a:r>
              <a:rPr lang="hu-HU" dirty="0" smtClean="0">
                <a:latin typeface="Bahnschrift Condensed" panose="020B0502040204020203" pitchFamily="34" charset="0"/>
              </a:rPr>
              <a:t>Az odajutás idejéről is tájékoztat</a:t>
            </a:r>
          </a:p>
          <a:p>
            <a:r>
              <a:rPr lang="hu-HU" dirty="0" smtClean="0">
                <a:latin typeface="Bahnschrift Condensed" panose="020B0502040204020203" pitchFamily="34" charset="0"/>
              </a:rPr>
              <a:t>GPS: Global </a:t>
            </a:r>
            <a:r>
              <a:rPr lang="hu-HU" dirty="0" err="1" smtClean="0">
                <a:latin typeface="Bahnschrift Condensed" panose="020B0502040204020203" pitchFamily="34" charset="0"/>
              </a:rPr>
              <a:t>Positioning</a:t>
            </a:r>
            <a:r>
              <a:rPr lang="hu-HU" dirty="0" smtClean="0">
                <a:latin typeface="Bahnschrift Condensed" panose="020B0502040204020203" pitchFamily="34" charset="0"/>
              </a:rPr>
              <a:t> System</a:t>
            </a:r>
          </a:p>
          <a:p>
            <a:r>
              <a:rPr lang="hu-HU" dirty="0" smtClean="0">
                <a:latin typeface="Bahnschrift Condensed" panose="020B0502040204020203" pitchFamily="34" charset="0"/>
              </a:rPr>
              <a:t>Gyalog is hasznosítható </a:t>
            </a:r>
          </a:p>
          <a:p>
            <a:r>
              <a:rPr lang="hu-HU" dirty="0" smtClean="0">
                <a:latin typeface="Bahnschrift Condensed" panose="020B0502040204020203" pitchFamily="34" charset="0"/>
              </a:rPr>
              <a:t>Elektronikus menetrenddel van egybekötve</a:t>
            </a:r>
          </a:p>
          <a:p>
            <a:r>
              <a:rPr lang="hu-HU" dirty="0" smtClean="0">
                <a:latin typeface="Bahnschrift Condensed" panose="020B0502040204020203" pitchFamily="34" charset="0"/>
              </a:rPr>
              <a:t>Vakok számára: Önvezető autó</a:t>
            </a:r>
            <a:endParaRPr lang="hu-HU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90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Túraútvonal-tervezők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9150" y="1350110"/>
            <a:ext cx="4581150" cy="3359507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>
                <a:latin typeface="Bahnschrift Condensed" panose="020B0502040204020203" pitchFamily="34" charset="0"/>
              </a:rPr>
              <a:t>Túrázókat segítik </a:t>
            </a:r>
          </a:p>
          <a:p>
            <a:r>
              <a:rPr lang="hu-HU" dirty="0" smtClean="0">
                <a:latin typeface="Bahnschrift Condensed" panose="020B0502040204020203" pitchFamily="34" charset="0"/>
              </a:rPr>
              <a:t>Részletes turistatérképet adnak </a:t>
            </a:r>
          </a:p>
          <a:p>
            <a:r>
              <a:rPr lang="hu-HU" dirty="0" smtClean="0">
                <a:latin typeface="Bahnschrift Condensed" panose="020B0502040204020203" pitchFamily="34" charset="0"/>
              </a:rPr>
              <a:t>Nem feltétlenül terveznek útvonalat</a:t>
            </a:r>
          </a:p>
          <a:p>
            <a:r>
              <a:rPr lang="hu-HU" dirty="0" smtClean="0">
                <a:latin typeface="Bahnschrift Condensed" panose="020B0502040204020203" pitchFamily="34" charset="0"/>
              </a:rPr>
              <a:t>Rögzítik a bejárt utunkat</a:t>
            </a:r>
          </a:p>
          <a:p>
            <a:r>
              <a:rPr lang="hu-HU" dirty="0" smtClean="0">
                <a:latin typeface="Bahnschrift Condensed" panose="020B0502040204020203" pitchFamily="34" charset="0"/>
              </a:rPr>
              <a:t>Másokat is segíthetünk vele</a:t>
            </a:r>
          </a:p>
          <a:p>
            <a:r>
              <a:rPr lang="hu-HU" dirty="0" smtClean="0">
                <a:latin typeface="Bahnschrift Condensed" panose="020B0502040204020203" pitchFamily="34" charset="0"/>
              </a:rPr>
              <a:t>GPX: </a:t>
            </a:r>
            <a:r>
              <a:rPr lang="hu-HU" dirty="0">
                <a:latin typeface="Bahnschrift Condensed" panose="020B0502040204020203" pitchFamily="34" charset="0"/>
              </a:rPr>
              <a:t> Segítségével megadhatók pontok, utak, útvonalak, érdekes helyszínek földrajzi </a:t>
            </a:r>
            <a:r>
              <a:rPr lang="hu-HU" dirty="0" smtClean="0">
                <a:latin typeface="Bahnschrift Condensed" panose="020B0502040204020203" pitchFamily="34" charset="0"/>
              </a:rPr>
              <a:t>koordinátái, túraútvonalat tervez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/>
          <a:srcRect l="37500" r="7481"/>
          <a:stretch/>
        </p:blipFill>
        <p:spPr>
          <a:xfrm>
            <a:off x="6251755" y="1197405"/>
            <a:ext cx="2688493" cy="197290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b="42204"/>
          <a:stretch/>
        </p:blipFill>
        <p:spPr>
          <a:xfrm>
            <a:off x="4482845" y="1197405"/>
            <a:ext cx="1805109" cy="167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3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GPS működése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latin typeface="Bahnschrift Condensed" panose="020B0502040204020203" pitchFamily="34" charset="0"/>
              </a:rPr>
              <a:t>Műholdakkal működik </a:t>
            </a:r>
          </a:p>
          <a:p>
            <a:r>
              <a:rPr lang="hu-HU" dirty="0" smtClean="0">
                <a:latin typeface="Bahnschrift Condensed" panose="020B0502040204020203" pitchFamily="34" charset="0"/>
              </a:rPr>
              <a:t>A műholdak sugározzák az időt, és a saját pozíció adataikat </a:t>
            </a:r>
          </a:p>
          <a:p>
            <a:r>
              <a:rPr lang="hu-HU" dirty="0" smtClean="0">
                <a:latin typeface="Bahnschrift Condensed" panose="020B0502040204020203" pitchFamily="34" charset="0"/>
              </a:rPr>
              <a:t>Az adatokat befogja a DPS-vevő </a:t>
            </a:r>
          </a:p>
          <a:p>
            <a:r>
              <a:rPr lang="hu-HU" dirty="0">
                <a:latin typeface="Bahnschrift Condensed" panose="020B0502040204020203" pitchFamily="34" charset="0"/>
              </a:rPr>
              <a:t>Földi helyzetet képzeletbeli gömbfelszínek metszeteként definiálja.</a:t>
            </a:r>
            <a:endParaRPr lang="hu-HU" dirty="0" smtClean="0">
              <a:latin typeface="Bahnschrift Condensed" panose="020B0502040204020203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6739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Elektronikus menetrend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b="1" u="sng" dirty="0" smtClean="0"/>
              <a:t>Előny</a:t>
            </a:r>
            <a:r>
              <a:rPr lang="hu-HU" dirty="0" smtClean="0"/>
              <a:t>:</a:t>
            </a:r>
          </a:p>
          <a:p>
            <a:pPr lvl="1"/>
            <a:r>
              <a:rPr lang="hu-HU" dirty="0" smtClean="0">
                <a:latin typeface="Bahnschrift Condensed" panose="020B0502040204020203" pitchFamily="34" charset="0"/>
              </a:rPr>
              <a:t>Mindig kéznél van</a:t>
            </a:r>
          </a:p>
          <a:p>
            <a:pPr lvl="1"/>
            <a:r>
              <a:rPr lang="hu-HU" dirty="0" smtClean="0">
                <a:latin typeface="Bahnschrift Condensed" panose="020B0502040204020203" pitchFamily="34" charset="0"/>
              </a:rPr>
              <a:t>Könnyű a keresés</a:t>
            </a:r>
          </a:p>
          <a:p>
            <a:pPr lvl="1"/>
            <a:r>
              <a:rPr lang="hu-HU" dirty="0" smtClean="0">
                <a:latin typeface="Bahnschrift Condensed" panose="020B0502040204020203" pitchFamily="34" charset="0"/>
              </a:rPr>
              <a:t>Nyomon lehet követni a jármű </a:t>
            </a:r>
            <a:r>
              <a:rPr lang="hu-HU" dirty="0" err="1" smtClean="0">
                <a:latin typeface="Bahnschrift Condensed" panose="020B0502040204020203" pitchFamily="34" charset="0"/>
              </a:rPr>
              <a:t>pozíciójat</a:t>
            </a:r>
            <a:r>
              <a:rPr lang="hu-HU" dirty="0" smtClean="0">
                <a:latin typeface="Bahnschrift Condensed" panose="020B0502040204020203" pitchFamily="34" charset="0"/>
              </a:rPr>
              <a:t> </a:t>
            </a:r>
          </a:p>
          <a:p>
            <a:endParaRPr lang="hu-HU" dirty="0" smtClean="0"/>
          </a:p>
          <a:p>
            <a:pPr marL="0" indent="0">
              <a:buNone/>
            </a:pPr>
            <a:r>
              <a:rPr lang="hu-HU" b="1" u="sng" dirty="0" smtClean="0"/>
              <a:t>Hátrány: </a:t>
            </a:r>
          </a:p>
          <a:p>
            <a:pPr lvl="1"/>
            <a:r>
              <a:rPr lang="hu-HU" dirty="0" smtClean="0">
                <a:latin typeface="Bahnschrift Condensed" panose="020B0502040204020203" pitchFamily="34" charset="0"/>
              </a:rPr>
              <a:t>Az idősek nem ismerik ki magukat rajta</a:t>
            </a:r>
          </a:p>
          <a:p>
            <a:pPr lvl="1"/>
            <a:r>
              <a:rPr lang="hu-HU" dirty="0" smtClean="0">
                <a:latin typeface="Bahnschrift Condensed" panose="020B0502040204020203" pitchFamily="34" charset="0"/>
              </a:rPr>
              <a:t>Lemerülhet a telefon, vagy elmehet a térerő</a:t>
            </a:r>
          </a:p>
          <a:p>
            <a:pPr lvl="1"/>
            <a:r>
              <a:rPr lang="hu-HU" dirty="0" smtClean="0">
                <a:latin typeface="Bahnschrift Condensed" panose="020B0502040204020203" pitchFamily="34" charset="0"/>
              </a:rPr>
              <a:t>Akkor jöhet jól a nyomtatott menetrend, ha a telefon meghibásodik </a:t>
            </a:r>
          </a:p>
          <a:p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838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>
                <a:hlinkClick r:id="rId2"/>
              </a:rPr>
              <a:t>http://lazarus.elte.hu/~</a:t>
            </a:r>
            <a:r>
              <a:rPr lang="hu-HU" dirty="0" smtClean="0">
                <a:hlinkClick r:id="rId2"/>
              </a:rPr>
              <a:t>climbela/gps32.htm  </a:t>
            </a:r>
            <a:r>
              <a:rPr lang="hu-HU" dirty="0" smtClean="0">
                <a:solidFill>
                  <a:schemeClr val="tx1"/>
                </a:solidFill>
                <a:hlinkClick r:id="rId2"/>
              </a:rPr>
              <a:t>(</a:t>
            </a:r>
            <a:r>
              <a:rPr lang="hu-HU" dirty="0" smtClean="0">
                <a:hlinkClick r:id="rId2"/>
              </a:rPr>
              <a:t>2024. 01. 21.)</a:t>
            </a:r>
          </a:p>
          <a:p>
            <a:r>
              <a:rPr lang="hu-HU" dirty="0" smtClean="0">
                <a:hlinkClick r:id="rId2"/>
              </a:rPr>
              <a:t>https</a:t>
            </a:r>
            <a:r>
              <a:rPr lang="hu-HU" dirty="0">
                <a:hlinkClick r:id="rId2"/>
              </a:rPr>
              <a:t>://menetrendek.hu</a:t>
            </a:r>
            <a:r>
              <a:rPr lang="hu-HU" dirty="0" smtClean="0">
                <a:hlinkClick r:id="rId2"/>
              </a:rPr>
              <a:t>/  (2024. 01. 20.)</a:t>
            </a:r>
          </a:p>
          <a:p>
            <a:r>
              <a:rPr lang="hu-HU" dirty="0">
                <a:hlinkClick r:id="rId2"/>
              </a:rPr>
              <a:t>https://</a:t>
            </a:r>
            <a:r>
              <a:rPr lang="hu-HU" dirty="0" smtClean="0">
                <a:hlinkClick r:id="rId2"/>
              </a:rPr>
              <a:t>www.nkp.hu/tankonyv/digitalis-kultura-8-nat2020/lecke_04_003 (2024. 01. 20.)</a:t>
            </a:r>
          </a:p>
          <a:p>
            <a:r>
              <a:rPr lang="hu-HU" dirty="0">
                <a:hlinkClick r:id="rId2"/>
              </a:rPr>
              <a:t>https://</a:t>
            </a:r>
            <a:r>
              <a:rPr lang="hu-HU" dirty="0" smtClean="0">
                <a:hlinkClick r:id="rId2"/>
              </a:rPr>
              <a:t>raketa.hu/biped-navigacios-eszkoz-vakoknak  (2024. 01. 20.)</a:t>
            </a:r>
            <a:endParaRPr lang="hu-HU" dirty="0">
              <a:hlinkClick r:id="rId2"/>
            </a:endParaRPr>
          </a:p>
          <a:p>
            <a:r>
              <a:rPr lang="hu-HU" dirty="0" smtClean="0">
                <a:hlinkClick r:id="rId2"/>
              </a:rPr>
              <a:t>https</a:t>
            </a:r>
            <a:r>
              <a:rPr lang="hu-HU" dirty="0">
                <a:hlinkClick r:id="rId2"/>
              </a:rPr>
              <a:t>://</a:t>
            </a:r>
            <a:r>
              <a:rPr lang="hu-HU" dirty="0" smtClean="0">
                <a:hlinkClick r:id="rId2"/>
              </a:rPr>
              <a:t>turistautak.openstreetmap.hu/gpxnz.php</a:t>
            </a:r>
            <a:r>
              <a:rPr lang="hu-HU" dirty="0" smtClean="0"/>
              <a:t>   (2024. 01. 21.)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6513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36200" y="2323185"/>
            <a:ext cx="8246070" cy="1374345"/>
          </a:xfrm>
        </p:spPr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Köszönjük a figyelmet!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313" y="3640685"/>
            <a:ext cx="8238722" cy="91623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18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</Words>
  <Application>Microsoft Office PowerPoint</Application>
  <PresentationFormat>Diavetítés a képernyőre (16:9 oldalarány)</PresentationFormat>
  <Paragraphs>52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Arial</vt:lpstr>
      <vt:lpstr>Bahnschrift Condensed</vt:lpstr>
      <vt:lpstr>Calibri</vt:lpstr>
      <vt:lpstr>Office Theme</vt:lpstr>
      <vt:lpstr>Közlekedés</vt:lpstr>
      <vt:lpstr>A közlekedést segítő alkalmazások</vt:lpstr>
      <vt:lpstr>Elektronikus menetrend</vt:lpstr>
      <vt:lpstr>Útvonaltervezők</vt:lpstr>
      <vt:lpstr>Túraútvonal-tervezők</vt:lpstr>
      <vt:lpstr>A GPS működése </vt:lpstr>
      <vt:lpstr>Elektronikus menetrend</vt:lpstr>
      <vt:lpstr>Források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2024-01-28T11:12:25Z</dcterms:modified>
</cp:coreProperties>
</file>