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>
        <p:scale>
          <a:sx n="66" d="100"/>
          <a:sy n="66" d="100"/>
        </p:scale>
        <p:origin x="6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6889506-B966-4604-A43B-F516366C06E5}" type="datetimeFigureOut">
              <a:rPr lang="hu-HU" smtClean="0"/>
              <a:t>2023. 01. 15.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8DFBAAC-04BF-474D-8E55-8935E5606733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788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9506-B966-4604-A43B-F516366C06E5}" type="datetimeFigureOut">
              <a:rPr lang="hu-HU" smtClean="0"/>
              <a:t>2023. 01. 15.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BAAC-04BF-474D-8E55-8935E56067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1972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9506-B966-4604-A43B-F516366C06E5}" type="datetimeFigureOut">
              <a:rPr lang="hu-HU" smtClean="0"/>
              <a:t>2023. 01. 15.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BAAC-04BF-474D-8E55-8935E5606733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338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9506-B966-4604-A43B-F516366C06E5}" type="datetimeFigureOut">
              <a:rPr lang="hu-HU" smtClean="0"/>
              <a:t>2023. 01. 15.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BAAC-04BF-474D-8E55-8935E5606733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330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9506-B966-4604-A43B-F516366C06E5}" type="datetimeFigureOut">
              <a:rPr lang="hu-HU" smtClean="0"/>
              <a:t>2023. 01. 15.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BAAC-04BF-474D-8E55-8935E56067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7754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9506-B966-4604-A43B-F516366C06E5}" type="datetimeFigureOut">
              <a:rPr lang="hu-HU" smtClean="0"/>
              <a:t>2023. 01. 15.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BAAC-04BF-474D-8E55-8935E5606733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581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9506-B966-4604-A43B-F516366C06E5}" type="datetimeFigureOut">
              <a:rPr lang="hu-HU" smtClean="0"/>
              <a:t>2023. 01. 15.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BAAC-04BF-474D-8E55-8935E5606733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374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9506-B966-4604-A43B-F516366C06E5}" type="datetimeFigureOut">
              <a:rPr lang="hu-HU" smtClean="0"/>
              <a:t>2023. 01. 15.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BAAC-04BF-474D-8E55-8935E5606733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509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9506-B966-4604-A43B-F516366C06E5}" type="datetimeFigureOut">
              <a:rPr lang="hu-HU" smtClean="0"/>
              <a:t>2023. 01. 15.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BAAC-04BF-474D-8E55-8935E5606733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350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9506-B966-4604-A43B-F516366C06E5}" type="datetimeFigureOut">
              <a:rPr lang="hu-HU" smtClean="0"/>
              <a:t>2023. 01. 15.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BAAC-04BF-474D-8E55-8935E56067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7569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9506-B966-4604-A43B-F516366C06E5}" type="datetimeFigureOut">
              <a:rPr lang="hu-HU" smtClean="0"/>
              <a:t>2023. 01. 15.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BAAC-04BF-474D-8E55-8935E5606733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038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9506-B966-4604-A43B-F516366C06E5}" type="datetimeFigureOut">
              <a:rPr lang="hu-HU" smtClean="0"/>
              <a:t>2023. 01. 15.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BAAC-04BF-474D-8E55-8935E56067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8523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9506-B966-4604-A43B-F516366C06E5}" type="datetimeFigureOut">
              <a:rPr lang="hu-HU" smtClean="0"/>
              <a:t>2023. 01. 15.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BAAC-04BF-474D-8E55-8935E5606733}" type="slidenum">
              <a:rPr lang="hu-HU" smtClean="0"/>
              <a:t>‹#›</a:t>
            </a:fld>
            <a:endParaRPr lang="hu-H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21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9506-B966-4604-A43B-F516366C06E5}" type="datetimeFigureOut">
              <a:rPr lang="hu-HU" smtClean="0"/>
              <a:t>2023. 01. 15.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BAAC-04BF-474D-8E55-8935E5606733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739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9506-B966-4604-A43B-F516366C06E5}" type="datetimeFigureOut">
              <a:rPr lang="hu-HU" smtClean="0"/>
              <a:t>2023. 01. 15.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BAAC-04BF-474D-8E55-8935E56067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787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9506-B966-4604-A43B-F516366C06E5}" type="datetimeFigureOut">
              <a:rPr lang="hu-HU" smtClean="0"/>
              <a:t>2023. 01. 15.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BAAC-04BF-474D-8E55-8935E5606733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9506-B966-4604-A43B-F516366C06E5}" type="datetimeFigureOut">
              <a:rPr lang="hu-HU" smtClean="0"/>
              <a:t>2023. 01. 15.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BAAC-04BF-474D-8E55-8935E56067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450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889506-B966-4604-A43B-F516366C06E5}" type="datetimeFigureOut">
              <a:rPr lang="hu-HU" smtClean="0"/>
              <a:t>2023. 01. 15.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DFBAAC-04BF-474D-8E55-8935E56067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913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u.tristarhistory.org/scientist-isaac-newton" TargetMode="External"/><Relationship Id="rId2" Type="http://schemas.openxmlformats.org/officeDocument/2006/relationships/hyperlink" Target="https://rubicon.hu/kalendarium/1643-januar-4-sir-isaac-newton-szulete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co.hu/inco15/kitekint/cikk1h.ht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Isaac Newton élete  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Készítette: </a:t>
            </a:r>
          </a:p>
          <a:p>
            <a:r>
              <a:rPr lang="hu-HU" dirty="0" smtClean="0"/>
              <a:t>Tengler Gabriella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536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Források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hlinkClick r:id="rId2"/>
              </a:rPr>
              <a:t>https://rubicon.hu/kalendarium/1643-januar-4-sir-isaac-newton-szuletese</a:t>
            </a:r>
            <a:r>
              <a:rPr lang="hu-HU" dirty="0" smtClean="0"/>
              <a:t>  (2023. 01. 13.)</a:t>
            </a:r>
          </a:p>
          <a:p>
            <a:r>
              <a:rPr lang="hu-HU" dirty="0">
                <a:hlinkClick r:id="rId3"/>
              </a:rPr>
              <a:t>https://</a:t>
            </a:r>
            <a:r>
              <a:rPr lang="hu-HU" dirty="0" smtClean="0">
                <a:hlinkClick r:id="rId3"/>
              </a:rPr>
              <a:t>hu.tristarhistory.org/scientist-isaac-newton</a:t>
            </a:r>
            <a:r>
              <a:rPr lang="hu-HU" dirty="0" smtClean="0"/>
              <a:t>  (2023. 01. 1</a:t>
            </a:r>
            <a:r>
              <a:rPr lang="hu-HU" dirty="0"/>
              <a:t>4</a:t>
            </a:r>
            <a:r>
              <a:rPr lang="hu-HU" dirty="0" smtClean="0"/>
              <a:t>.)</a:t>
            </a:r>
          </a:p>
          <a:p>
            <a:r>
              <a:rPr lang="hu-HU" dirty="0">
                <a:hlinkClick r:id="rId4"/>
              </a:rPr>
              <a:t>http://</a:t>
            </a:r>
            <a:r>
              <a:rPr lang="hu-HU" dirty="0" smtClean="0">
                <a:hlinkClick r:id="rId4"/>
              </a:rPr>
              <a:t>www.inco.hu/inco15/kitekint/cikk1h.htm</a:t>
            </a:r>
            <a:r>
              <a:rPr lang="hu-HU" dirty="0" smtClean="0"/>
              <a:t>  (2023. 01. 14.)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8807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8575" y="2646313"/>
            <a:ext cx="10515600" cy="1325563"/>
          </a:xfrm>
        </p:spPr>
        <p:txBody>
          <a:bodyPr/>
          <a:lstStyle/>
          <a:p>
            <a:pPr algn="ctr"/>
            <a:r>
              <a:rPr lang="hu-HU" dirty="0" smtClean="0"/>
              <a:t>Köszönöm 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0250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90600" y="61753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Születése és szülei          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1643. január 4-én született  </a:t>
            </a:r>
          </a:p>
          <a:p>
            <a:r>
              <a:rPr lang="hu-HU" dirty="0" smtClean="0"/>
              <a:t>Az angliai </a:t>
            </a:r>
            <a:r>
              <a:rPr lang="hu-HU" dirty="0" err="1" smtClean="0"/>
              <a:t>Woolsthorpe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Colsterworth-ben</a:t>
            </a:r>
            <a:r>
              <a:rPr lang="hu-HU" dirty="0" smtClean="0"/>
              <a:t> </a:t>
            </a:r>
          </a:p>
          <a:p>
            <a:r>
              <a:rPr lang="hu-HU" dirty="0" smtClean="0"/>
              <a:t>Anyja: </a:t>
            </a:r>
            <a:r>
              <a:rPr lang="hu-HU" dirty="0" err="1"/>
              <a:t>Hannah</a:t>
            </a:r>
            <a:r>
              <a:rPr lang="hu-HU" dirty="0"/>
              <a:t> </a:t>
            </a:r>
            <a:r>
              <a:rPr lang="hu-HU" dirty="0" err="1" smtClean="0"/>
              <a:t>Ayscough</a:t>
            </a:r>
            <a:endParaRPr lang="hu-HU" dirty="0" smtClean="0"/>
          </a:p>
          <a:p>
            <a:r>
              <a:rPr lang="hu-HU" dirty="0" smtClean="0"/>
              <a:t>Apja: Idősebb Isaac Newton </a:t>
            </a:r>
          </a:p>
          <a:p>
            <a:r>
              <a:rPr lang="hu-HU" dirty="0" smtClean="0"/>
              <a:t>Apja születése előtt meghalt </a:t>
            </a:r>
          </a:p>
          <a:p>
            <a:r>
              <a:rPr lang="hu-HU" dirty="0" smtClean="0"/>
              <a:t> A </a:t>
            </a:r>
            <a:r>
              <a:rPr lang="hu-HU" dirty="0" err="1" smtClean="0"/>
              <a:t>nevelőapját</a:t>
            </a:r>
            <a:r>
              <a:rPr lang="hu-HU" dirty="0" smtClean="0"/>
              <a:t> gyűlölte</a:t>
            </a:r>
          </a:p>
          <a:p>
            <a:r>
              <a:rPr lang="hu-HU" dirty="0" smtClean="0"/>
              <a:t>Ezért anyjával kilenc éven keresztül alig beszélt</a:t>
            </a:r>
          </a:p>
          <a:p>
            <a:pPr marL="0" indent="0">
              <a:buNone/>
            </a:pPr>
            <a:endParaRPr lang="hu-HU" dirty="0" smtClean="0"/>
          </a:p>
        </p:txBody>
      </p:sp>
      <p:sp>
        <p:nvSpPr>
          <p:cNvPr id="4" name="AutoShape 2" descr="Isaac Newton - Wikiw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4" descr="Isaac Newton - Wikiwa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Isaac Newton - Wikiwa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8" descr="Isaac Newton - Wikiwan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10" descr="Isaac Newton - Wikiwand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AutoShape 12" descr="Isaac Newton - Wikiwand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" name="AutoShape 14" descr="Isaac Newton - Wikiwand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" name="AutoShape 16" descr="Isaac Newton - Wikiwand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151" y="1576855"/>
            <a:ext cx="3154074" cy="4343044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>
            <a:off x="8805386" y="1253605"/>
            <a:ext cx="2393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Lucida Calligraphy" panose="03010101010101010101" pitchFamily="66" charset="0"/>
              </a:rPr>
              <a:t>Sir Isaac Newton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1581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1141" y="209290"/>
            <a:ext cx="9601196" cy="1303867"/>
          </a:xfrm>
        </p:spPr>
        <p:txBody>
          <a:bodyPr/>
          <a:lstStyle/>
          <a:p>
            <a:r>
              <a:rPr lang="hu-HU" dirty="0" smtClean="0"/>
              <a:t>Tanulmányai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6527" y="1520825"/>
            <a:ext cx="10515600" cy="4552716"/>
          </a:xfrm>
        </p:spPr>
        <p:txBody>
          <a:bodyPr>
            <a:normAutofit fontScale="92500" lnSpcReduction="10000"/>
          </a:bodyPr>
          <a:lstStyle/>
          <a:p>
            <a:r>
              <a:rPr lang="hu-HU" u="sng" dirty="0" smtClean="0"/>
              <a:t>Falusi iskolák </a:t>
            </a:r>
          </a:p>
          <a:p>
            <a:endParaRPr lang="hu-HU" dirty="0" smtClean="0"/>
          </a:p>
          <a:p>
            <a:r>
              <a:rPr lang="hu-HU" u="sng" dirty="0" smtClean="0"/>
              <a:t>Gimnázium: </a:t>
            </a:r>
          </a:p>
          <a:p>
            <a:r>
              <a:rPr lang="hu-HU" dirty="0" err="1" smtClean="0"/>
              <a:t>Gratham</a:t>
            </a:r>
            <a:r>
              <a:rPr lang="hu-HU" dirty="0" smtClean="0"/>
              <a:t> város Gimnáziuma</a:t>
            </a:r>
          </a:p>
          <a:p>
            <a:r>
              <a:rPr lang="hu-HU" dirty="0" smtClean="0"/>
              <a:t>12 évesen kezdett el ide járni</a:t>
            </a:r>
          </a:p>
          <a:p>
            <a:r>
              <a:rPr lang="hu-HU" dirty="0" smtClean="0"/>
              <a:t>A kezdeti nehézségek után kitűnő tanuló lett</a:t>
            </a:r>
            <a:endParaRPr lang="hu-HU" dirty="0"/>
          </a:p>
          <a:p>
            <a:endParaRPr lang="hu-HU" dirty="0" smtClean="0"/>
          </a:p>
          <a:p>
            <a:r>
              <a:rPr lang="hu-HU" u="sng" dirty="0" smtClean="0"/>
              <a:t>Egyetem:                                         </a:t>
            </a:r>
          </a:p>
          <a:p>
            <a:r>
              <a:rPr lang="hu-HU" dirty="0" smtClean="0"/>
              <a:t>Cambridge-i Egyetem</a:t>
            </a:r>
          </a:p>
          <a:p>
            <a:r>
              <a:rPr lang="hu-HU" dirty="0" smtClean="0"/>
              <a:t>1655-ben itt diplomázott</a:t>
            </a:r>
          </a:p>
          <a:p>
            <a:pPr marL="0" indent="0">
              <a:buNone/>
            </a:pPr>
            <a:endParaRPr lang="hu-HU" dirty="0" smtClean="0"/>
          </a:p>
          <a:p>
            <a:endParaRPr lang="hu-HU" dirty="0" smtClean="0"/>
          </a:p>
          <a:p>
            <a:pPr marL="0" indent="0">
              <a:buNone/>
            </a:pPr>
            <a:endParaRPr lang="hu-HU" dirty="0" smtClean="0"/>
          </a:p>
        </p:txBody>
      </p:sp>
      <p:pic>
        <p:nvPicPr>
          <p:cNvPr id="2054" name="Picture 6" descr="Isaac Newton élete timeline | Timetoast timel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102" y="1441090"/>
            <a:ext cx="3141807" cy="198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ikeres felvételi a Cambridge-i Egyetemre - interjú Valcsicsák Blankáv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617" y="4008506"/>
            <a:ext cx="3888510" cy="186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7757102" y="1108442"/>
            <a:ext cx="2970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>
                <a:latin typeface="Lucida Calligraphy" panose="03010101010101010101" pitchFamily="66" charset="0"/>
              </a:rPr>
              <a:t>Grathami</a:t>
            </a:r>
            <a:r>
              <a:rPr lang="hu-HU" dirty="0" smtClean="0">
                <a:latin typeface="Lucida Calligraphy" panose="03010101010101010101" pitchFamily="66" charset="0"/>
              </a:rPr>
              <a:t> Gimnázium </a:t>
            </a:r>
            <a:endParaRPr lang="hu-HU" dirty="0">
              <a:latin typeface="Lucida Calligraphy" panose="03010101010101010101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7757102" y="3693465"/>
            <a:ext cx="3188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Lucida Calligraphy" panose="03010101010101010101" pitchFamily="66" charset="0"/>
              </a:rPr>
              <a:t>Cambridge-i Egyetem </a:t>
            </a:r>
            <a:endParaRPr lang="hu-HU" sz="20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04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Érdeklődésének felkeltése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Jegyei rosszabbodtak, mivel nem sok minden érdekelte </a:t>
            </a:r>
          </a:p>
          <a:p>
            <a:r>
              <a:rPr lang="hu-HU" dirty="0" smtClean="0"/>
              <a:t>Egy nap az iskola egyik tanulója meg akarta verni, de megvédte magát</a:t>
            </a:r>
          </a:p>
          <a:p>
            <a:r>
              <a:rPr lang="hu-HU" dirty="0" smtClean="0"/>
              <a:t>De Newton szellemileg is felül akart kerekedni </a:t>
            </a:r>
          </a:p>
          <a:p>
            <a:r>
              <a:rPr lang="hu-HU" dirty="0" smtClean="0"/>
              <a:t>Ezért figyelt az órákon </a:t>
            </a:r>
          </a:p>
          <a:p>
            <a:r>
              <a:rPr lang="hu-HU" dirty="0" smtClean="0"/>
              <a:t>Ő lett a legjobb tanuló 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8996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			Iskolai évek után                            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136808"/>
            <a:ext cx="9601196" cy="4013735"/>
          </a:xfrm>
        </p:spPr>
        <p:txBody>
          <a:bodyPr>
            <a:normAutofit fontScale="92500" lnSpcReduction="20000"/>
          </a:bodyPr>
          <a:lstStyle/>
          <a:p>
            <a:endParaRPr lang="hu-HU" sz="3400" dirty="0" smtClean="0"/>
          </a:p>
          <a:p>
            <a:r>
              <a:rPr lang="hu-HU" sz="3400" dirty="0" smtClean="0"/>
              <a:t>1667-től egyetemi tanár, majd tanszékvezető</a:t>
            </a:r>
          </a:p>
          <a:p>
            <a:r>
              <a:rPr lang="hu-HU" sz="3400" dirty="0" smtClean="0"/>
              <a:t>23 évesen fedezte fel a </a:t>
            </a:r>
            <a:r>
              <a:rPr lang="hu-HU" sz="3400" dirty="0" err="1" smtClean="0"/>
              <a:t>binominális</a:t>
            </a:r>
            <a:r>
              <a:rPr lang="hu-HU" sz="3400" dirty="0" smtClean="0"/>
              <a:t> tételt </a:t>
            </a:r>
          </a:p>
          <a:p>
            <a:r>
              <a:rPr lang="hu-HU" sz="3400" dirty="0" smtClean="0"/>
              <a:t>Elkezdte kialakítani a kalkulus elméletet</a:t>
            </a:r>
          </a:p>
          <a:p>
            <a:r>
              <a:rPr lang="hu-HU" sz="3400" dirty="0" smtClean="0"/>
              <a:t>A nagy pestisjárvány idején birtokán tartózkodott</a:t>
            </a:r>
            <a:r>
              <a:rPr lang="hu-HU" sz="3400" smtClean="0"/>
              <a:t>, ekkor fogalmazódott </a:t>
            </a:r>
            <a:r>
              <a:rPr lang="hu-HU" sz="3400" dirty="0" smtClean="0"/>
              <a:t>meg benne: </a:t>
            </a:r>
          </a:p>
          <a:p>
            <a:pPr lvl="1"/>
            <a:r>
              <a:rPr lang="hu-HU" sz="3000" dirty="0" smtClean="0"/>
              <a:t>A színelmélet, a differenciálszámítás, a centripetális erő, a mozgástörvények, és a gravitációs vonzás kérdései</a:t>
            </a:r>
          </a:p>
          <a:p>
            <a:endParaRPr lang="hu-HU" dirty="0" smtClean="0"/>
          </a:p>
          <a:p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  <p:pic>
        <p:nvPicPr>
          <p:cNvPr id="7172" name="Picture 4" descr="Index - Tudomány - Newton almafájának leszármazottai meghódították a világ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596" y="1053966"/>
            <a:ext cx="3278202" cy="227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7416112" y="643578"/>
            <a:ext cx="4325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>
                <a:latin typeface="Lucida Calligraphy" panose="03010101010101010101" pitchFamily="66" charset="0"/>
              </a:rPr>
              <a:t>Newton háza, és a „bizonyos” almafa </a:t>
            </a:r>
            <a:endParaRPr lang="hu-HU" sz="16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86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Munkássága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1696-ban otthagyta az egyetemet</a:t>
            </a:r>
          </a:p>
          <a:p>
            <a:r>
              <a:rPr lang="hu-HU" dirty="0" smtClean="0"/>
              <a:t>Az állami pénzverde felügyelője, majd 1699-ben igazgatója lett </a:t>
            </a:r>
          </a:p>
          <a:p>
            <a:r>
              <a:rPr lang="hu-HU" dirty="0" smtClean="0"/>
              <a:t>1672-ben tagja lett a brit Királyi Természettudományos társaságnak </a:t>
            </a:r>
          </a:p>
          <a:p>
            <a:r>
              <a:rPr lang="hu-HU" dirty="0" smtClean="0"/>
              <a:t>1705-ben lovaggá ütötték  </a:t>
            </a:r>
            <a:endParaRPr lang="hu-HU" dirty="0"/>
          </a:p>
        </p:txBody>
      </p:sp>
      <p:pic>
        <p:nvPicPr>
          <p:cNvPr id="8196" name="Picture 4" descr="1660. november 28-án alapították meg a Royal Society-t | Évfordulók,  események | József Attila Könyvtár - Dunaújvár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992" y="1557296"/>
            <a:ext cx="3463438" cy="184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7388117" y="1027906"/>
            <a:ext cx="40511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 smtClean="0">
                <a:latin typeface="Lucida Calligraphy" panose="03010101010101010101" pitchFamily="66" charset="0"/>
              </a:rPr>
              <a:t>Brit Királyi Természettudományos</a:t>
            </a:r>
          </a:p>
          <a:p>
            <a:pPr algn="ctr"/>
            <a:r>
              <a:rPr lang="hu-HU" sz="1600" dirty="0" smtClean="0">
                <a:latin typeface="Lucida Calligraphy" panose="03010101010101010101" pitchFamily="66" charset="0"/>
              </a:rPr>
              <a:t> társaság </a:t>
            </a:r>
            <a:endParaRPr lang="hu-HU" sz="16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34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Első kettő törvénye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4 törvénye volt </a:t>
            </a:r>
          </a:p>
          <a:p>
            <a:r>
              <a:rPr lang="hu-HU" dirty="0" smtClean="0"/>
              <a:t>I. Törvénye</a:t>
            </a:r>
          </a:p>
          <a:p>
            <a:r>
              <a:rPr lang="hu-HU" u="sng" dirty="0" smtClean="0"/>
              <a:t>Tehetetlenség törvénye: </a:t>
            </a:r>
            <a:r>
              <a:rPr lang="hu-HU" dirty="0"/>
              <a:t>minden test megtartja nyugalmi állapotát vagy egyenes vonalú egyenletes mozgását mindaddig, míg egy kölcsönhatás a mozgásállapotának megváltoztatására nem kényszeríti</a:t>
            </a:r>
            <a:r>
              <a:rPr lang="hu-HU" dirty="0" smtClean="0"/>
              <a:t>.</a:t>
            </a:r>
          </a:p>
          <a:p>
            <a:r>
              <a:rPr lang="hu-HU" dirty="0" smtClean="0"/>
              <a:t>II. Törvénye </a:t>
            </a:r>
          </a:p>
          <a:p>
            <a:r>
              <a:rPr lang="hu-HU" u="sng" dirty="0" smtClean="0"/>
              <a:t>Dinamika alap törvénye: </a:t>
            </a:r>
            <a:r>
              <a:rPr lang="hu-HU" dirty="0"/>
              <a:t>Egy test gyorsulása egyenesen arányos a rá ható erővel, és fordítottan arányos a test tömegével.</a:t>
            </a:r>
            <a:endParaRPr lang="hu-HU" dirty="0" smtClean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43427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Utolsó 2 törvénye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III. Törvénye</a:t>
            </a:r>
          </a:p>
          <a:p>
            <a:r>
              <a:rPr lang="hu-HU" u="sng" dirty="0" smtClean="0"/>
              <a:t>A hatás-ellenhatás törvénye: </a:t>
            </a:r>
            <a:r>
              <a:rPr lang="hu-HU" dirty="0"/>
              <a:t> két test kölcsönhatásakor mindkét test erővel hat a másikra, ezek az erők egyenlő nagyságúak és ellentétes irányúak. A két erőt erőnek és ellenerőnek nevezzük</a:t>
            </a:r>
            <a:endParaRPr lang="hu-HU" dirty="0" smtClean="0"/>
          </a:p>
          <a:p>
            <a:r>
              <a:rPr lang="hu-HU" dirty="0" smtClean="0"/>
              <a:t>IV. Törvénye </a:t>
            </a:r>
          </a:p>
          <a:p>
            <a:r>
              <a:rPr lang="hu-HU" u="sng" dirty="0" smtClean="0"/>
              <a:t>Erőhatások függetlenségének elve: </a:t>
            </a:r>
            <a:r>
              <a:rPr lang="hu-HU" dirty="0"/>
              <a:t>Ha egy testre egyidejűleg több erő hat, akkor ezek együttes hatása megegyezik a vektori eredőjük hatásával. Ugyanígy, egy testre ható erő fölbontható tetszőlegesen sok erővé, amiknek vektori összege az eredeti erő.</a:t>
            </a:r>
          </a:p>
        </p:txBody>
      </p:sp>
    </p:spTree>
    <p:extLst>
      <p:ext uri="{BB962C8B-B14F-4D97-AF65-F5344CB8AC3E}">
        <p14:creationId xmlns:p14="http://schemas.microsoft.com/office/powerpoint/2010/main" val="412240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Halál és időskor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1870-es évek végén, Newton évekig elzárkózott </a:t>
            </a:r>
          </a:p>
          <a:p>
            <a:r>
              <a:rPr lang="hu-HU" dirty="0" smtClean="0"/>
              <a:t>Ez alatt az alkímiával foglalkozott </a:t>
            </a:r>
          </a:p>
          <a:p>
            <a:r>
              <a:rPr lang="hu-HU" dirty="0" smtClean="0"/>
              <a:t>Nem nősült meg, egész életét a tudománynak szentelte </a:t>
            </a:r>
          </a:p>
          <a:p>
            <a:r>
              <a:rPr lang="hu-HU" dirty="0" smtClean="0"/>
              <a:t>1827. március 31-én halt meg</a:t>
            </a:r>
          </a:p>
          <a:p>
            <a:r>
              <a:rPr lang="hu-HU" dirty="0" smtClean="0"/>
              <a:t>A londoni Westminster apátságban temették el </a:t>
            </a:r>
          </a:p>
          <a:p>
            <a:r>
              <a:rPr lang="hu-HU" dirty="0" smtClean="0"/>
              <a:t>A </a:t>
            </a:r>
            <a:r>
              <a:rPr lang="hu-HU" dirty="0" err="1" smtClean="0"/>
              <a:t>Trinity</a:t>
            </a:r>
            <a:r>
              <a:rPr lang="hu-HU" dirty="0" smtClean="0"/>
              <a:t> College előtt szobrot állítottak neki </a:t>
            </a:r>
          </a:p>
          <a:p>
            <a:endParaRPr lang="hu-HU" dirty="0" smtClean="0"/>
          </a:p>
        </p:txBody>
      </p:sp>
      <p:pic>
        <p:nvPicPr>
          <p:cNvPr id="6150" name="Picture 6" descr="File:Statue of Isaac Newton at Trinity College, Cambridge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033" y="2065197"/>
            <a:ext cx="2695720" cy="337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8578300" y="1418866"/>
            <a:ext cx="2988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Lucida Calligraphy" panose="03010101010101010101" pitchFamily="66" charset="0"/>
              </a:rPr>
              <a:t>Newton szobra</a:t>
            </a:r>
          </a:p>
          <a:p>
            <a:r>
              <a:rPr lang="hu-HU" dirty="0" smtClean="0">
                <a:latin typeface="Lucida Calligraphy" panose="03010101010101010101" pitchFamily="66" charset="0"/>
              </a:rPr>
              <a:t>a </a:t>
            </a:r>
            <a:r>
              <a:rPr lang="hu-HU" dirty="0" err="1" smtClean="0">
                <a:latin typeface="Lucida Calligraphy" panose="03010101010101010101" pitchFamily="66" charset="0"/>
              </a:rPr>
              <a:t>Trinity</a:t>
            </a:r>
            <a:r>
              <a:rPr lang="hu-HU" dirty="0" smtClean="0">
                <a:latin typeface="Lucida Calligraphy" panose="03010101010101010101" pitchFamily="66" charset="0"/>
              </a:rPr>
              <a:t>  College</a:t>
            </a:r>
            <a:r>
              <a:rPr lang="hu-HU" dirty="0" smtClean="0"/>
              <a:t> </a:t>
            </a:r>
            <a:r>
              <a:rPr lang="hu-HU" dirty="0" smtClean="0">
                <a:latin typeface="Lucida Calligraphy" panose="03010101010101010101" pitchFamily="66" charset="0"/>
              </a:rPr>
              <a:t>előtt</a:t>
            </a: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8789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ku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u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u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193</TotalTime>
  <Words>357</Words>
  <Application>Microsoft Office PowerPoint</Application>
  <PresentationFormat>Szélesvásznú</PresentationFormat>
  <Paragraphs>75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Arial</vt:lpstr>
      <vt:lpstr>Garamond</vt:lpstr>
      <vt:lpstr>Lucida Calligraphy</vt:lpstr>
      <vt:lpstr>Organikus</vt:lpstr>
      <vt:lpstr>Isaac Newton élete  </vt:lpstr>
      <vt:lpstr>Születése és szülei           </vt:lpstr>
      <vt:lpstr>Tanulmányai</vt:lpstr>
      <vt:lpstr>Érdeklődésének felkeltése</vt:lpstr>
      <vt:lpstr>   Iskolai évek után                             </vt:lpstr>
      <vt:lpstr>Munkássága </vt:lpstr>
      <vt:lpstr>Első kettő törvénye </vt:lpstr>
      <vt:lpstr>Utolsó 2 törvénye </vt:lpstr>
      <vt:lpstr>Halál és időskor</vt:lpstr>
      <vt:lpstr>Források 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Newton élete</dc:title>
  <dc:creator>Tengler Gabriella</dc:creator>
  <cp:lastModifiedBy>Hegedüs Éva</cp:lastModifiedBy>
  <cp:revision>18</cp:revision>
  <dcterms:created xsi:type="dcterms:W3CDTF">2023-01-15T09:41:44Z</dcterms:created>
  <dcterms:modified xsi:type="dcterms:W3CDTF">2023-01-15T12:55:20Z</dcterms:modified>
</cp:coreProperties>
</file>