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1"/>
  </p:notesMasterIdLst>
  <p:sldIdLst>
    <p:sldId id="256" r:id="rId2"/>
    <p:sldId id="262" r:id="rId3"/>
    <p:sldId id="263" r:id="rId4"/>
    <p:sldId id="291" r:id="rId5"/>
    <p:sldId id="292" r:id="rId6"/>
    <p:sldId id="293" r:id="rId7"/>
    <p:sldId id="294" r:id="rId8"/>
    <p:sldId id="295" r:id="rId9"/>
    <p:sldId id="290" r:id="rId10"/>
  </p:sldIdLst>
  <p:sldSz cx="9144000" cy="5143500" type="screen16x9"/>
  <p:notesSz cx="6858000" cy="9144000"/>
  <p:embeddedFontLst>
    <p:embeddedFont>
      <p:font typeface="Bahnschrift SemiBold Condensed" panose="020B0502040204020203" pitchFamily="34" charset="0"/>
      <p:bold r:id="rId12"/>
    </p:embeddedFont>
    <p:embeddedFont>
      <p:font typeface="Yeseva One" panose="020B0604020202020204" charset="-18"/>
      <p:regular r:id="rId13"/>
    </p:embeddedFont>
    <p:embeddedFont>
      <p:font typeface="Cambay" panose="020B0604020202020204" charset="-18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2FD3B6-6D4E-476D-B757-4E5CC6587EE6}">
  <a:tblStyle styleId="{E02FD3B6-6D4E-476D-B757-4E5CC6587E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660"/>
  </p:normalViewPr>
  <p:slideViewPr>
    <p:cSldViewPr snapToGrid="0">
      <p:cViewPr>
        <p:scale>
          <a:sx n="50" d="100"/>
          <a:sy n="50" d="100"/>
        </p:scale>
        <p:origin x="1052" y="6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 smtClean="0"/>
              <a:t>Importtermékek</a:t>
            </a:r>
            <a:r>
              <a:rPr lang="hu-HU" baseline="0" dirty="0" smtClean="0"/>
              <a:t>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C1-4C8F-ADFA-6E6A740834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C1-4C8F-ADFA-6E6A740834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C1-4C8F-ADFA-6E6A740834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6C1-4C8F-ADFA-6E6A7408349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6C1-4C8F-ADFA-6E6A7408349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6C1-4C8F-ADFA-6E6A74083499}"/>
              </c:ext>
            </c:extLst>
          </c:dPt>
          <c:cat>
            <c:strRef>
              <c:f>Munka1!$A$2:$A$7</c:f>
              <c:strCache>
                <c:ptCount val="6"/>
                <c:pt idx="0">
                  <c:v>Törökország</c:v>
                </c:pt>
                <c:pt idx="1">
                  <c:v>Oroszország</c:v>
                </c:pt>
                <c:pt idx="2">
                  <c:v>Kína</c:v>
                </c:pt>
                <c:pt idx="3">
                  <c:v>Azerbajdzsán</c:v>
                </c:pt>
                <c:pt idx="4">
                  <c:v>Ukrajna</c:v>
                </c:pt>
                <c:pt idx="5">
                  <c:v>Németország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17.2</c:v>
                </c:pt>
                <c:pt idx="1">
                  <c:v>9.9</c:v>
                </c:pt>
                <c:pt idx="2">
                  <c:v>9.1999999999999993</c:v>
                </c:pt>
                <c:pt idx="3">
                  <c:v>7.6</c:v>
                </c:pt>
                <c:pt idx="4">
                  <c:v>5.6</c:v>
                </c:pt>
                <c:pt idx="5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6C1-4C8F-ADFA-6E6A74083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841cc69b07_0_37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841cc69b07_0_37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82750bbde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82750bbde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g2841cc69b07_0_37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8" name="Google Shape;1878;g2841cc69b07_0_37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bit.ly/2TyoMsr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bit.ly/2TtBDfr" TargetMode="External"/><Relationship Id="rId9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100" y="1403254"/>
            <a:ext cx="4176900" cy="183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099" y="3379046"/>
            <a:ext cx="4176900" cy="3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5157174" y="981151"/>
            <a:ext cx="3114300" cy="3181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99913">
            <a:off x="-183010" y="-572890"/>
            <a:ext cx="2219519" cy="138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98942">
            <a:off x="7278127" y="-834581"/>
            <a:ext cx="1639426" cy="1594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034654" flipH="1">
            <a:off x="762" y="3865070"/>
            <a:ext cx="1584127" cy="2007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401513">
            <a:off x="7862415" y="-607651"/>
            <a:ext cx="1850070" cy="179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733794">
            <a:off x="-945260" y="222546"/>
            <a:ext cx="2219521" cy="1383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525" y="4243926"/>
            <a:ext cx="775150" cy="78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9400" y="267130"/>
            <a:ext cx="687400" cy="64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399989" flipH="1">
            <a:off x="7507175" y="3582230"/>
            <a:ext cx="2217600" cy="138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174138">
            <a:off x="7248692" y="4338017"/>
            <a:ext cx="631033" cy="595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713100" y="54107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364024" y="2695567"/>
            <a:ext cx="2860800" cy="4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eseva One"/>
              <a:buNone/>
              <a:defRPr sz="20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eseva One"/>
              <a:buNone/>
              <a:defRPr sz="2000" b="1"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eseva One"/>
              <a:buNone/>
              <a:defRPr sz="2000" b="1"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eseva One"/>
              <a:buNone/>
              <a:defRPr sz="2000" b="1"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eseva One"/>
              <a:buNone/>
              <a:defRPr sz="2000" b="1"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eseva One"/>
              <a:buNone/>
              <a:defRPr sz="2000" b="1"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eseva One"/>
              <a:buNone/>
              <a:defRPr sz="2000" b="1"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eseva One"/>
              <a:buNone/>
              <a:defRPr sz="2000" b="1"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eseva One"/>
              <a:buNone/>
              <a:defRPr sz="2000" b="1"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1364024" y="3108117"/>
            <a:ext cx="2860800" cy="10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4919176" y="2695567"/>
            <a:ext cx="2860800" cy="4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eseva One"/>
              <a:buNone/>
              <a:defRPr sz="20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eseva One"/>
              <a:buNone/>
              <a:defRPr sz="2000" b="1"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eseva One"/>
              <a:buNone/>
              <a:defRPr sz="2000" b="1"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eseva One"/>
              <a:buNone/>
              <a:defRPr sz="2000" b="1"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eseva One"/>
              <a:buNone/>
              <a:defRPr sz="2000" b="1"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eseva One"/>
              <a:buNone/>
              <a:defRPr sz="2000" b="1"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eseva One"/>
              <a:buNone/>
              <a:defRPr sz="2000" b="1"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eseva One"/>
              <a:buNone/>
              <a:defRPr sz="2000" b="1"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eseva One"/>
              <a:buNone/>
              <a:defRPr sz="2000" b="1"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4919176" y="3108117"/>
            <a:ext cx="2860800" cy="10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" name="Google Shape;4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399987" flipH="1">
            <a:off x="7865859" y="3820252"/>
            <a:ext cx="1937349" cy="1207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424" y="4409986"/>
            <a:ext cx="534050" cy="50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25488">
            <a:off x="8197258" y="-395786"/>
            <a:ext cx="1392270" cy="1764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089840">
            <a:off x="-758059" y="-19039"/>
            <a:ext cx="1864226" cy="1161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713100" y="1962450"/>
            <a:ext cx="4084200" cy="22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713100" y="964050"/>
            <a:ext cx="4084200" cy="9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>
            <a:spLocks noGrp="1"/>
          </p:cNvSpPr>
          <p:nvPr>
            <p:ph type="pic" idx="2"/>
          </p:nvPr>
        </p:nvSpPr>
        <p:spPr>
          <a:xfrm>
            <a:off x="5316474" y="981151"/>
            <a:ext cx="3114300" cy="3181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pic>
        <p:nvPicPr>
          <p:cNvPr id="62" name="Google Shape;6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871275">
            <a:off x="8065255" y="4131251"/>
            <a:ext cx="1392269" cy="176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835616">
            <a:off x="-678020" y="50196"/>
            <a:ext cx="1937349" cy="1207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174120">
            <a:off x="7217723" y="4537808"/>
            <a:ext cx="482825" cy="45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29">
            <a:off x="8076424" y="-466913"/>
            <a:ext cx="1327202" cy="1291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858268">
            <a:off x="-294968" y="4223272"/>
            <a:ext cx="1327203" cy="1291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4">
    <p:bg>
      <p:bgPr>
        <a:solidFill>
          <a:schemeClr val="dk2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1"/>
          <p:cNvSpPr txBox="1">
            <a:spLocks noGrp="1"/>
          </p:cNvSpPr>
          <p:nvPr>
            <p:ph type="title"/>
          </p:nvPr>
        </p:nvSpPr>
        <p:spPr>
          <a:xfrm>
            <a:off x="4912375" y="833243"/>
            <a:ext cx="3518400" cy="8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31"/>
          <p:cNvSpPr txBox="1">
            <a:spLocks noGrp="1"/>
          </p:cNvSpPr>
          <p:nvPr>
            <p:ph type="subTitle" idx="1"/>
          </p:nvPr>
        </p:nvSpPr>
        <p:spPr>
          <a:xfrm>
            <a:off x="4912375" y="1660343"/>
            <a:ext cx="35184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31"/>
          <p:cNvSpPr>
            <a:spLocks noGrp="1"/>
          </p:cNvSpPr>
          <p:nvPr>
            <p:ph type="pic" idx="2"/>
          </p:nvPr>
        </p:nvSpPr>
        <p:spPr>
          <a:xfrm>
            <a:off x="860350" y="981150"/>
            <a:ext cx="3518400" cy="3181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320" name="Google Shape;320;p31"/>
          <p:cNvSpPr txBox="1"/>
          <p:nvPr/>
        </p:nvSpPr>
        <p:spPr>
          <a:xfrm>
            <a:off x="4912375" y="3424682"/>
            <a:ext cx="3518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Credits: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</a:t>
            </a:r>
            <a:r>
              <a:rPr lang="en" sz="120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and infographics &amp; images by </a:t>
            </a:r>
            <a:r>
              <a:rPr lang="en" sz="1200" b="1" u="sng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200" b="1" u="sng">
              <a:solidFill>
                <a:schemeClr val="dk1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pic>
        <p:nvPicPr>
          <p:cNvPr id="321" name="Google Shape;32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85958">
            <a:off x="6998859" y="-923038"/>
            <a:ext cx="1691702" cy="1645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898372" flipH="1">
            <a:off x="-317520" y="3595806"/>
            <a:ext cx="1694114" cy="2147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401505">
            <a:off x="8002625" y="-542001"/>
            <a:ext cx="1796950" cy="1748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499330" flipH="1">
            <a:off x="-231232" y="-524361"/>
            <a:ext cx="2231078" cy="1390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5525" y="4277476"/>
            <a:ext cx="775150" cy="78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6356094">
            <a:off x="130400" y="907161"/>
            <a:ext cx="534050" cy="50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6692789" flipH="1">
            <a:off x="7810825" y="3809669"/>
            <a:ext cx="1937348" cy="1207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6174120">
            <a:off x="4330588" y="4376125"/>
            <a:ext cx="482825" cy="45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3">
    <p:bg>
      <p:bgPr>
        <a:solidFill>
          <a:schemeClr val="dk2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0099910">
            <a:off x="7272562" y="4321274"/>
            <a:ext cx="2219518" cy="1383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401495">
            <a:off x="-399975" y="-653161"/>
            <a:ext cx="1495727" cy="1455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966204">
            <a:off x="8049082" y="3750226"/>
            <a:ext cx="2219520" cy="138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525" y="4243926"/>
            <a:ext cx="775150" cy="78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900002">
            <a:off x="8087078" y="4279569"/>
            <a:ext cx="687400" cy="64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174138">
            <a:off x="8115255" y="241567"/>
            <a:ext cx="631033" cy="595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2">
    <p:bg>
      <p:bgPr>
        <a:solidFill>
          <a:schemeClr val="dk2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368722" flipH="1">
            <a:off x="8184637" y="-590312"/>
            <a:ext cx="1348479" cy="170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2713" y="4225305"/>
            <a:ext cx="775150" cy="78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195370">
            <a:off x="-492071" y="3819395"/>
            <a:ext cx="1876739" cy="1169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906322">
            <a:off x="1166708" y="63753"/>
            <a:ext cx="565935" cy="534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461743">
            <a:off x="-268810" y="-259562"/>
            <a:ext cx="1348479" cy="1709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4107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Yeseva One"/>
              <a:buNone/>
              <a:defRPr sz="28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Yeseva One"/>
              <a:buNone/>
              <a:defRPr sz="28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Yeseva One"/>
              <a:buNone/>
              <a:defRPr sz="28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Yeseva One"/>
              <a:buNone/>
              <a:defRPr sz="28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Yeseva One"/>
              <a:buNone/>
              <a:defRPr sz="28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Yeseva One"/>
              <a:buNone/>
              <a:defRPr sz="28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Yeseva One"/>
              <a:buNone/>
              <a:defRPr sz="28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Yeseva One"/>
              <a:buNone/>
              <a:defRPr sz="28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Yeseva One"/>
              <a:buNone/>
              <a:defRPr sz="28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9089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■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■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■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8" r:id="rId4"/>
    <p:sldLayoutId id="2147483677" r:id="rId5"/>
    <p:sldLayoutId id="2147483678" r:id="rId6"/>
    <p:sldLayoutId id="214748367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III._Alexandrosz_maked%C3%B3n_kir%C3%A1ly" TargetMode="External"/><Relationship Id="rId2" Type="http://schemas.openxmlformats.org/officeDocument/2006/relationships/hyperlink" Target="https://hu.wikipedia.org/wiki/Gr%C3%BAzok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hyperlink" Target="https://hu.wikipedia.org/wiki/I._Tamar_gr%C3%BAz_kir%C3%A1lyn%C5%9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"/>
          <p:cNvSpPr txBox="1">
            <a:spLocks noGrp="1"/>
          </p:cNvSpPr>
          <p:nvPr>
            <p:ph type="ctrTitle"/>
          </p:nvPr>
        </p:nvSpPr>
        <p:spPr>
          <a:xfrm>
            <a:off x="780008" y="1336346"/>
            <a:ext cx="4176900" cy="183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Grúzia</a:t>
            </a:r>
            <a:endParaRPr dirty="0"/>
          </a:p>
        </p:txBody>
      </p:sp>
      <p:sp>
        <p:nvSpPr>
          <p:cNvPr id="353" name="Google Shape;353;p37"/>
          <p:cNvSpPr txBox="1">
            <a:spLocks noGrp="1"/>
          </p:cNvSpPr>
          <p:nvPr>
            <p:ph type="subTitle" idx="1"/>
          </p:nvPr>
        </p:nvSpPr>
        <p:spPr>
          <a:xfrm>
            <a:off x="713099" y="3379046"/>
            <a:ext cx="4176900" cy="3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 smtClean="0">
                <a:latin typeface="Bahnschrift SemiBold Condensed" panose="020B0502040204020203" pitchFamily="34" charset="0"/>
              </a:rPr>
              <a:t>Készítette: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 smtClean="0">
                <a:latin typeface="Bahnschrift SemiBold Condensed" panose="020B0502040204020203" pitchFamily="34" charset="0"/>
              </a:rPr>
              <a:t> Tengler Gabriella</a:t>
            </a:r>
            <a:endParaRPr sz="2000" dirty="0">
              <a:latin typeface="Bahnschrift SemiBold Condensed" panose="020B0502040204020203" pitchFamily="34" charset="0"/>
            </a:endParaRPr>
          </a:p>
        </p:txBody>
      </p:sp>
      <p:pic>
        <p:nvPicPr>
          <p:cNvPr id="3080" name="Picture 8" descr="Sablon:Grúzia-térkép – Wikipéd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7" t="-409" r="16167" b="409"/>
          <a:stretch/>
        </p:blipFill>
        <p:spPr bwMode="auto">
          <a:xfrm>
            <a:off x="3505200" y="1177758"/>
            <a:ext cx="52197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3"/>
          <p:cNvSpPr txBox="1">
            <a:spLocks noGrp="1"/>
          </p:cNvSpPr>
          <p:nvPr>
            <p:ph type="title"/>
          </p:nvPr>
        </p:nvSpPr>
        <p:spPr>
          <a:xfrm>
            <a:off x="713100" y="450782"/>
            <a:ext cx="4084200" cy="5748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>
                <a:solidFill>
                  <a:schemeClr val="accent5"/>
                </a:solidFill>
              </a:rPr>
              <a:t>Domborzat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408" name="Google Shape;408;p43"/>
          <p:cNvSpPr txBox="1">
            <a:spLocks noGrp="1"/>
          </p:cNvSpPr>
          <p:nvPr>
            <p:ph type="body" idx="1"/>
          </p:nvPr>
        </p:nvSpPr>
        <p:spPr>
          <a:xfrm>
            <a:off x="713100" y="1025600"/>
            <a:ext cx="4386724" cy="3153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endParaRPr lang="hu-HU" dirty="0"/>
          </a:p>
          <a:p>
            <a:pPr marL="285750" indent="-285750">
              <a:buClr>
                <a:schemeClr val="dk1"/>
              </a:buClr>
              <a:buSzPts val="1100"/>
            </a:pPr>
            <a:endParaRPr dirty="0"/>
          </a:p>
        </p:txBody>
      </p:sp>
      <p:sp>
        <p:nvSpPr>
          <p:cNvPr id="10" name="Szövegdoboz 9"/>
          <p:cNvSpPr txBox="1"/>
          <p:nvPr/>
        </p:nvSpPr>
        <p:spPr>
          <a:xfrm>
            <a:off x="505523" y="1025600"/>
            <a:ext cx="42917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Bahnschrift SemiBold Condensed" panose="020B0502040204020203" pitchFamily="34" charset="0"/>
              </a:rPr>
              <a:t>Északon a Kaukázus </a:t>
            </a:r>
            <a:endParaRPr lang="hu-HU" sz="2400" dirty="0" smtClean="0">
              <a:latin typeface="Bahnschrift SemiBold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Bahnschrift SemiBold Condensed" panose="020B0502040204020203" pitchFamily="34" charset="0"/>
              </a:rPr>
              <a:t> </a:t>
            </a:r>
            <a:r>
              <a:rPr lang="hu-HU" sz="2400" dirty="0">
                <a:latin typeface="Bahnschrift SemiBold Condensed" panose="020B0502040204020203" pitchFamily="34" charset="0"/>
              </a:rPr>
              <a:t>délen a </a:t>
            </a:r>
            <a:r>
              <a:rPr lang="hu-HU" sz="2400" dirty="0" smtClean="0">
                <a:latin typeface="Bahnschrift SemiBold Condensed" panose="020B0502040204020203" pitchFamily="34" charset="0"/>
              </a:rPr>
              <a:t>Kis-Kaukázus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Bahnschrift SemiBold Condensed" panose="020B0502040204020203" pitchFamily="34" charset="0"/>
              </a:rPr>
              <a:t> </a:t>
            </a:r>
            <a:r>
              <a:rPr lang="hu-HU" sz="2400" dirty="0">
                <a:latin typeface="Bahnschrift SemiBold Condensed" panose="020B0502040204020203" pitchFamily="34" charset="0"/>
              </a:rPr>
              <a:t>közöttük </a:t>
            </a:r>
            <a:r>
              <a:rPr lang="hu-HU" sz="2400" dirty="0" err="1">
                <a:latin typeface="Bahnschrift SemiBold Condensed" panose="020B0502040204020203" pitchFamily="34" charset="0"/>
              </a:rPr>
              <a:t>Rioni</a:t>
            </a:r>
            <a:r>
              <a:rPr lang="hu-HU" sz="2400" dirty="0">
                <a:latin typeface="Bahnschrift SemiBold Condensed" panose="020B0502040204020203" pitchFamily="34" charset="0"/>
              </a:rPr>
              <a:t> folyó völgye (</a:t>
            </a:r>
            <a:r>
              <a:rPr lang="hu-HU" sz="2400" dirty="0" err="1">
                <a:latin typeface="Bahnschrift SemiBold Condensed" panose="020B0502040204020203" pitchFamily="34" charset="0"/>
              </a:rPr>
              <a:t>Kolkhisz</a:t>
            </a:r>
            <a:r>
              <a:rPr lang="hu-HU" sz="2400" dirty="0" smtClean="0">
                <a:latin typeface="Bahnschrift SemiBold Condensed" panose="020B050204020402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Bahnschrift SemiBold Condensed" panose="020B0502040204020203" pitchFamily="34" charset="0"/>
              </a:rPr>
              <a:t>Legmagasabb </a:t>
            </a:r>
            <a:r>
              <a:rPr lang="hu-HU" sz="2400" dirty="0">
                <a:latin typeface="Bahnschrift SemiBold Condensed" panose="020B0502040204020203" pitchFamily="34" charset="0"/>
              </a:rPr>
              <a:t>hegy: </a:t>
            </a:r>
            <a:r>
              <a:rPr lang="hu-HU" sz="2400" dirty="0" err="1">
                <a:latin typeface="Bahnschrift SemiBold Condensed" panose="020B0502040204020203" pitchFamily="34" charset="0"/>
              </a:rPr>
              <a:t>Skara</a:t>
            </a:r>
            <a:r>
              <a:rPr lang="hu-HU" sz="2400" dirty="0">
                <a:latin typeface="Bahnschrift SemiBold Condensed" panose="020B0502040204020203" pitchFamily="34" charset="0"/>
              </a:rPr>
              <a:t> (5202 m</a:t>
            </a:r>
            <a:r>
              <a:rPr lang="hu-HU" sz="2400" dirty="0" smtClean="0">
                <a:latin typeface="Bahnschrift SemiBold Condensed" panose="020B050204020402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Bahnschrift SemiBold Condensed" panose="020B0502040204020203" pitchFamily="34" charset="0"/>
              </a:rPr>
              <a:t> </a:t>
            </a:r>
            <a:r>
              <a:rPr lang="hu-HU" sz="2400" dirty="0" err="1" smtClean="0">
                <a:latin typeface="Bahnschrift SemiBold Condensed" panose="020B0502040204020203" pitchFamily="34" charset="0"/>
              </a:rPr>
              <a:t>Kabzek</a:t>
            </a:r>
            <a:r>
              <a:rPr lang="hu-HU" sz="2400" dirty="0" smtClean="0">
                <a:latin typeface="Bahnschrift SemiBold Condensed" panose="020B0502040204020203" pitchFamily="34" charset="0"/>
              </a:rPr>
              <a:t> (5201) -&gt;vulkanikus eredetű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Bahnschrift SemiBold Condensed" panose="020B0502040204020203" pitchFamily="34" charset="0"/>
              </a:rPr>
              <a:t>Sok </a:t>
            </a:r>
            <a:r>
              <a:rPr lang="hu-HU" sz="2400" dirty="0">
                <a:latin typeface="Bahnschrift SemiBold Condensed" panose="020B0502040204020203" pitchFamily="34" charset="0"/>
              </a:rPr>
              <a:t>gleccser </a:t>
            </a:r>
            <a:endParaRPr lang="hu-HU" sz="2400" dirty="0">
              <a:latin typeface="Bahnschrift SemiBold Condensed" panose="020B0502040204020203" pitchFamily="34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4"/>
          <a:srcRect l="1291" t="1326" r="11908" b="422"/>
          <a:stretch/>
        </p:blipFill>
        <p:spPr>
          <a:xfrm>
            <a:off x="4797300" y="1054100"/>
            <a:ext cx="4353992" cy="312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1007" y="380335"/>
            <a:ext cx="7717800" cy="572700"/>
          </a:xfrm>
        </p:spPr>
        <p:txBody>
          <a:bodyPr/>
          <a:lstStyle/>
          <a:p>
            <a:r>
              <a:rPr lang="hu-HU" dirty="0" err="1" smtClean="0"/>
              <a:t>Éghaljat</a:t>
            </a:r>
            <a:r>
              <a:rPr lang="hu-HU" dirty="0" smtClean="0"/>
              <a:t>, és vízrajz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45226" y="1001295"/>
            <a:ext cx="444468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Bahnschrift SemiBold Condensed" panose="020B0502040204020203" pitchFamily="34" charset="0"/>
              </a:rPr>
              <a:t>Éghajlat </a:t>
            </a:r>
            <a:endParaRPr lang="hu-HU" sz="2400" dirty="0" smtClean="0">
              <a:latin typeface="Bahnschrift SemiBold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ahnschrift SemiBold Condensed" panose="020B0502040204020203" pitchFamily="34" charset="0"/>
              </a:rPr>
              <a:t>A </a:t>
            </a:r>
            <a:r>
              <a:rPr lang="hu-HU" sz="2000" dirty="0">
                <a:latin typeface="Bahnschrift SemiBold Condensed" panose="020B0502040204020203" pitchFamily="34" charset="0"/>
              </a:rPr>
              <a:t>Nagy-Kaukázus szabályozza-</a:t>
            </a:r>
            <a:r>
              <a:rPr lang="hu-HU" sz="2000" dirty="0" smtClean="0">
                <a:latin typeface="Bahnschrift SemiBold Condensed" panose="020B0502040204020203" pitchFamily="34" charset="0"/>
              </a:rPr>
              <a:t>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ahnschrift SemiBold Condensed" panose="020B0502040204020203" pitchFamily="34" charset="0"/>
              </a:rPr>
              <a:t>elzárja </a:t>
            </a:r>
            <a:r>
              <a:rPr lang="hu-HU" sz="2000" dirty="0">
                <a:latin typeface="Bahnschrift SemiBold Condensed" panose="020B0502040204020203" pitchFamily="34" charset="0"/>
              </a:rPr>
              <a:t>az </a:t>
            </a:r>
            <a:r>
              <a:rPr lang="hu-HU" sz="2000" dirty="0" smtClean="0">
                <a:latin typeface="Bahnschrift SemiBold Condensed" panose="020B0502040204020203" pitchFamily="34" charset="0"/>
              </a:rPr>
              <a:t>országot </a:t>
            </a:r>
            <a:r>
              <a:rPr lang="hu-HU" sz="2000" dirty="0">
                <a:latin typeface="Bahnschrift SemiBold Condensed" panose="020B0502040204020203" pitchFamily="34" charset="0"/>
              </a:rPr>
              <a:t>az </a:t>
            </a:r>
            <a:r>
              <a:rPr lang="hu-HU" sz="2000" dirty="0" smtClean="0">
                <a:latin typeface="Bahnschrift SemiBold Condensed" panose="020B0502040204020203" pitchFamily="34" charset="0"/>
              </a:rPr>
              <a:t>északi</a:t>
            </a:r>
          </a:p>
          <a:p>
            <a:r>
              <a:rPr lang="hu-HU" sz="2000" dirty="0">
                <a:latin typeface="Bahnschrift SemiBold Condensed" panose="020B0502040204020203" pitchFamily="34" charset="0"/>
              </a:rPr>
              <a:t> </a:t>
            </a:r>
            <a:r>
              <a:rPr lang="hu-HU" sz="2000" dirty="0" smtClean="0">
                <a:latin typeface="Bahnschrift SemiBold Condensed" panose="020B0502040204020203" pitchFamily="34" charset="0"/>
              </a:rPr>
              <a:t>     </a:t>
            </a:r>
            <a:r>
              <a:rPr lang="hu-HU" sz="2000" dirty="0">
                <a:latin typeface="Bahnschrift SemiBold Condensed" panose="020B0502040204020203" pitchFamily="34" charset="0"/>
              </a:rPr>
              <a:t>áramlatok elől </a:t>
            </a:r>
            <a:endParaRPr lang="hu-HU" sz="2000" dirty="0" smtClean="0">
              <a:latin typeface="Bahnschrift SemiBold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ahnschrift SemiBold Condensed" panose="020B0502040204020203" pitchFamily="34" charset="0"/>
              </a:rPr>
              <a:t>Éves csapadékszint:1000-4000 </a:t>
            </a:r>
            <a:r>
              <a:rPr lang="hu-HU" sz="2000" dirty="0">
                <a:latin typeface="Bahnschrift SemiBold Condensed" panose="020B0502040204020203" pitchFamily="34" charset="0"/>
              </a:rPr>
              <a:t>mm </a:t>
            </a:r>
            <a:endParaRPr lang="hu-HU" sz="2000" dirty="0" smtClean="0">
              <a:latin typeface="Bahnschrift SemiBold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 smtClean="0">
                <a:latin typeface="Bahnschrift SemiBold Condensed" panose="020B0502040204020203" pitchFamily="34" charset="0"/>
              </a:rPr>
              <a:t>Nyugat:szubtrópusi</a:t>
            </a:r>
            <a:r>
              <a:rPr lang="hu-HU" sz="2000" dirty="0" smtClean="0">
                <a:latin typeface="Bahnschrift SemiBold Condensed" panose="020B0502040204020203" pitchFamily="34" charset="0"/>
              </a:rPr>
              <a:t> (24-40)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ahnschrift SemiBold Condensed" panose="020B0502040204020203" pitchFamily="34" charset="0"/>
              </a:rPr>
              <a:t>Kelet: száraz kontinentális</a:t>
            </a:r>
          </a:p>
          <a:p>
            <a:r>
              <a:rPr lang="hu-HU" sz="2800" dirty="0" smtClean="0">
                <a:latin typeface="Bahnschrift SemiBold Condensed" panose="020B0502040204020203" pitchFamily="34" charset="0"/>
              </a:rPr>
              <a:t>Vízrajz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ahnschrift SemiBold Condensed" panose="020B0502040204020203" pitchFamily="34" charset="0"/>
              </a:rPr>
              <a:t>Legnagyobb </a:t>
            </a:r>
            <a:r>
              <a:rPr lang="hu-HU" sz="2000" dirty="0">
                <a:latin typeface="Bahnschrift SemiBold Condensed" panose="020B0502040204020203" pitchFamily="34" charset="0"/>
              </a:rPr>
              <a:t>víztározója: </a:t>
            </a:r>
            <a:r>
              <a:rPr lang="hu-HU" sz="2000" dirty="0" err="1">
                <a:latin typeface="Bahnschrift SemiBold Condensed" panose="020B0502040204020203" pitchFamily="34" charset="0"/>
              </a:rPr>
              <a:t>Enguri</a:t>
            </a:r>
            <a:r>
              <a:rPr lang="hu-HU" sz="2000" dirty="0">
                <a:latin typeface="Bahnschrift SemiBold Condensed" panose="020B0502040204020203" pitchFamily="34" charset="0"/>
              </a:rPr>
              <a:t> </a:t>
            </a:r>
            <a:endParaRPr lang="hu-HU" sz="2000" dirty="0" smtClean="0">
              <a:latin typeface="Bahnschrift SemiBold Condensed" panose="020B0502040204020203" pitchFamily="34" charset="0"/>
            </a:endParaRPr>
          </a:p>
          <a:p>
            <a:pPr lvl="0"/>
            <a:r>
              <a:rPr lang="hu-HU" sz="2000" dirty="0">
                <a:latin typeface="Bahnschrift SemiBold Condensed" panose="020B0502040204020203" pitchFamily="34" charset="0"/>
              </a:rPr>
              <a:t> </a:t>
            </a:r>
            <a:r>
              <a:rPr lang="hu-HU" sz="2000" dirty="0" smtClean="0">
                <a:latin typeface="Bahnschrift SemiBold Condensed" panose="020B0502040204020203" pitchFamily="34" charset="0"/>
              </a:rPr>
              <a:t>     vízerőmű</a:t>
            </a:r>
            <a:endParaRPr lang="hu-HU" sz="2000" dirty="0">
              <a:latin typeface="Bahnschrift SemiBold Condensed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Bahnschrift SemiBold Condensed" panose="020B0502040204020203" pitchFamily="34" charset="0"/>
              </a:rPr>
              <a:t>Fő folyói a </a:t>
            </a:r>
            <a:r>
              <a:rPr lang="hu-HU" sz="2000" dirty="0" err="1">
                <a:latin typeface="Bahnschrift SemiBold Condensed" panose="020B0502040204020203" pitchFamily="34" charset="0"/>
              </a:rPr>
              <a:t>Rioni</a:t>
            </a:r>
            <a:r>
              <a:rPr lang="hu-HU" sz="2000" dirty="0">
                <a:latin typeface="Bahnschrift SemiBold Condensed" panose="020B0502040204020203" pitchFamily="34" charset="0"/>
              </a:rPr>
              <a:t> és a </a:t>
            </a:r>
            <a:r>
              <a:rPr lang="hu-HU" sz="2000" dirty="0" err="1" smtClean="0">
                <a:latin typeface="Bahnschrift SemiBold Condensed" panose="020B0502040204020203" pitchFamily="34" charset="0"/>
              </a:rPr>
              <a:t>Mtkvari</a:t>
            </a:r>
            <a:endParaRPr lang="hu-HU" sz="2000" dirty="0">
              <a:latin typeface="Bahnschrift SemiBold Condensed" panose="020B0502040204020203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925" y="1302253"/>
            <a:ext cx="5553075" cy="2956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713099" y="1040780"/>
            <a:ext cx="4327251" cy="3505820"/>
          </a:xfrm>
        </p:spPr>
        <p:txBody>
          <a:bodyPr/>
          <a:lstStyle/>
          <a:p>
            <a:r>
              <a:rPr lang="hu-HU" sz="1800" dirty="0" smtClean="0">
                <a:latin typeface="Bahnschrift SemiBold Condensed" panose="020B0502040204020203" pitchFamily="34" charset="0"/>
              </a:rPr>
              <a:t>rabszolgatartó </a:t>
            </a:r>
            <a:r>
              <a:rPr lang="hu-HU" sz="1800" dirty="0">
                <a:latin typeface="Bahnschrift SemiBold Condensed" panose="020B0502040204020203" pitchFamily="34" charset="0"/>
              </a:rPr>
              <a:t>társadalmon alapuló királyságok </a:t>
            </a:r>
            <a:r>
              <a:rPr lang="hu-HU" sz="1800" dirty="0" smtClean="0">
                <a:latin typeface="Bahnschrift SemiBold Condensed" panose="020B0502040204020203" pitchFamily="34" charset="0"/>
              </a:rPr>
              <a:t>(Kr. E.  6. Sz.)</a:t>
            </a:r>
          </a:p>
          <a:p>
            <a:r>
              <a:rPr lang="hu-HU" sz="1800" dirty="0" smtClean="0">
                <a:latin typeface="Bahnschrift SemiBold Condensed" panose="020B0502040204020203" pitchFamily="34" charset="0"/>
              </a:rPr>
              <a:t>Szerep a</a:t>
            </a:r>
            <a:r>
              <a:rPr lang="hu-HU" sz="1800" dirty="0">
                <a:latin typeface="Bahnschrift SemiBold Condensed" panose="020B0502040204020203" pitchFamily="34" charset="0"/>
              </a:rPr>
              <a:t> </a:t>
            </a:r>
            <a:r>
              <a:rPr lang="hu-HU" sz="1800" dirty="0">
                <a:latin typeface="Bahnschrift SemiBold Condensed" panose="020B0502040204020203" pitchFamily="34" charset="0"/>
                <a:hlinkClick r:id="rId2" tooltip="Grúzok"/>
              </a:rPr>
              <a:t>grúz nép</a:t>
            </a:r>
            <a:r>
              <a:rPr lang="hu-HU" sz="1800" dirty="0">
                <a:latin typeface="Bahnschrift SemiBold Condensed" panose="020B0502040204020203" pitchFamily="34" charset="0"/>
              </a:rPr>
              <a:t> </a:t>
            </a:r>
            <a:r>
              <a:rPr lang="hu-HU" sz="1800" dirty="0" smtClean="0">
                <a:latin typeface="Bahnschrift SemiBold Condensed" panose="020B0502040204020203" pitchFamily="34" charset="0"/>
              </a:rPr>
              <a:t>kialakulásában</a:t>
            </a:r>
            <a:endParaRPr lang="hu-HU" sz="1800" dirty="0">
              <a:latin typeface="Bahnschrift SemiBold Condensed" panose="020B0502040204020203" pitchFamily="34" charset="0"/>
            </a:endParaRPr>
          </a:p>
          <a:p>
            <a:r>
              <a:rPr lang="hu-HU" sz="1800" dirty="0">
                <a:latin typeface="Bahnschrift SemiBold Condensed" panose="020B0502040204020203" pitchFamily="34" charset="0"/>
              </a:rPr>
              <a:t>A </a:t>
            </a:r>
            <a:r>
              <a:rPr lang="hu-HU" sz="1800" dirty="0" smtClean="0">
                <a:latin typeface="Bahnschrift SemiBold Condensed" panose="020B0502040204020203" pitchFamily="34" charset="0"/>
              </a:rPr>
              <a:t>görög-perzsa háború</a:t>
            </a:r>
          </a:p>
          <a:p>
            <a:r>
              <a:rPr lang="hu-HU" sz="1800" dirty="0" smtClean="0">
                <a:latin typeface="Bahnschrift SemiBold Condensed" panose="020B0502040204020203" pitchFamily="34" charset="0"/>
              </a:rPr>
              <a:t>gazdag </a:t>
            </a:r>
            <a:r>
              <a:rPr lang="hu-HU" sz="1800" dirty="0">
                <a:latin typeface="Bahnschrift SemiBold Condensed" panose="020B0502040204020203" pitchFamily="34" charset="0"/>
              </a:rPr>
              <a:t>és nagy lélekszámú </a:t>
            </a:r>
            <a:r>
              <a:rPr lang="hu-HU" sz="1800" dirty="0" smtClean="0">
                <a:latin typeface="Bahnschrift SemiBold Condensed" panose="020B0502040204020203" pitchFamily="34" charset="0"/>
              </a:rPr>
              <a:t>városok, kézműipar fejlettsége, </a:t>
            </a:r>
            <a:r>
              <a:rPr lang="hu-HU" sz="1800" dirty="0">
                <a:latin typeface="Bahnschrift SemiBold Condensed" panose="020B0502040204020203" pitchFamily="34" charset="0"/>
              </a:rPr>
              <a:t> </a:t>
            </a:r>
            <a:r>
              <a:rPr lang="hu-HU" sz="1800" i="1" dirty="0" err="1">
                <a:latin typeface="Bahnschrift SemiBold Condensed" panose="020B0502040204020203" pitchFamily="34" charset="0"/>
              </a:rPr>
              <a:t>kindzsálok</a:t>
            </a:r>
            <a:r>
              <a:rPr lang="hu-HU" sz="1800" dirty="0" err="1">
                <a:latin typeface="Bahnschrift SemiBold Condensed" panose="020B0502040204020203" pitchFamily="34" charset="0"/>
              </a:rPr>
              <a:t>ról</a:t>
            </a:r>
            <a:r>
              <a:rPr lang="hu-HU" sz="1800" dirty="0">
                <a:latin typeface="Bahnschrift SemiBold Condensed" panose="020B0502040204020203" pitchFamily="34" charset="0"/>
              </a:rPr>
              <a:t> (</a:t>
            </a:r>
            <a:r>
              <a:rPr lang="hu-HU" sz="1800" dirty="0" smtClean="0">
                <a:latin typeface="Bahnschrift SemiBold Condensed" panose="020B0502040204020203" pitchFamily="34" charset="0"/>
              </a:rPr>
              <a:t>törökökről</a:t>
            </a:r>
            <a:r>
              <a:rPr lang="hu-HU" sz="1800" dirty="0">
                <a:latin typeface="Bahnschrift SemiBold Condensed" panose="020B0502040204020203" pitchFamily="34" charset="0"/>
              </a:rPr>
              <a:t>) és a grúzok </a:t>
            </a:r>
            <a:r>
              <a:rPr lang="hu-HU" sz="1800" dirty="0" smtClean="0">
                <a:latin typeface="Bahnschrift SemiBold Condensed" panose="020B0502040204020203" pitchFamily="34" charset="0"/>
              </a:rPr>
              <a:t>hősiességéről</a:t>
            </a:r>
          </a:p>
          <a:p>
            <a:r>
              <a:rPr lang="hu-HU" sz="1800" dirty="0" smtClean="0">
                <a:latin typeface="Bahnschrift SemiBold Condensed" panose="020B0502040204020203" pitchFamily="34" charset="0"/>
                <a:hlinkClick r:id="rId3" tooltip="III. Alexandrosz makedón király"/>
              </a:rPr>
              <a:t>Nagy Sándor</a:t>
            </a:r>
            <a:endParaRPr lang="hu-HU" sz="1800" dirty="0" smtClean="0">
              <a:latin typeface="Bahnschrift SemiBold Condensed" panose="020B0502040204020203" pitchFamily="34" charset="0"/>
            </a:endParaRPr>
          </a:p>
          <a:p>
            <a:r>
              <a:rPr lang="hu-HU" sz="1800" dirty="0" err="1" smtClean="0">
                <a:latin typeface="Bahnschrift SemiBold Condensed" panose="020B0502040204020203" pitchFamily="34" charset="0"/>
                <a:hlinkClick r:id="rId4" tooltip="I. Tamar grúz királynő"/>
              </a:rPr>
              <a:t>Tamar</a:t>
            </a:r>
            <a:r>
              <a:rPr lang="hu-HU" sz="1800" dirty="0">
                <a:latin typeface="Bahnschrift SemiBold Condensed" panose="020B0502040204020203" pitchFamily="34" charset="0"/>
              </a:rPr>
              <a:t> grúz királynő uralkodása </a:t>
            </a:r>
            <a:r>
              <a:rPr lang="hu-HU" sz="1800" dirty="0" smtClean="0">
                <a:latin typeface="Bahnschrift SemiBold Condensed" panose="020B0502040204020203" pitchFamily="34" charset="0"/>
              </a:rPr>
              <a:t>jelentett fénykort</a:t>
            </a:r>
          </a:p>
          <a:p>
            <a:r>
              <a:rPr lang="hu-HU" sz="1800" dirty="0" smtClean="0">
                <a:latin typeface="Bahnschrift SemiBold Condensed" panose="020B0502040204020203" pitchFamily="34" charset="0"/>
              </a:rPr>
              <a:t>Orosz-perzsa háború: oroszok nyertek </a:t>
            </a:r>
          </a:p>
          <a:p>
            <a:r>
              <a:rPr lang="hu-HU" sz="1800" dirty="0" smtClean="0">
                <a:latin typeface="Bahnschrift SemiBold Condensed" panose="020B0502040204020203" pitchFamily="34" charset="0"/>
              </a:rPr>
              <a:t>Függetlenség:  1991 .április 1.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899531" y="450937"/>
            <a:ext cx="4084200" cy="530214"/>
          </a:xfrm>
        </p:spPr>
        <p:txBody>
          <a:bodyPr/>
          <a:lstStyle/>
          <a:p>
            <a:r>
              <a:rPr lang="hu-HU" dirty="0" smtClean="0"/>
              <a:t>Történelem</a:t>
            </a:r>
            <a:endParaRPr lang="hu-HU" dirty="0"/>
          </a:p>
        </p:txBody>
      </p:sp>
      <p:pic>
        <p:nvPicPr>
          <p:cNvPr id="2053" name="Picture 5" descr="Baraka - Grúzi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8" b="19205"/>
          <a:stretch/>
        </p:blipFill>
        <p:spPr bwMode="auto">
          <a:xfrm>
            <a:off x="4983731" y="1371562"/>
            <a:ext cx="3678800" cy="303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63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713100" y="1286107"/>
            <a:ext cx="3685645" cy="2893343"/>
          </a:xfrm>
        </p:spPr>
        <p:txBody>
          <a:bodyPr/>
          <a:lstStyle/>
          <a:p>
            <a:r>
              <a:rPr lang="hu-HU" sz="2000" dirty="0" smtClean="0">
                <a:latin typeface="Bahnschrift SemiBold Condensed" panose="020B0502040204020203" pitchFamily="34" charset="0"/>
              </a:rPr>
              <a:t>Sok </a:t>
            </a:r>
            <a:r>
              <a:rPr lang="hu-HU" sz="2000" dirty="0">
                <a:latin typeface="Bahnschrift SemiBold Condensed" panose="020B0502040204020203" pitchFamily="34" charset="0"/>
              </a:rPr>
              <a:t>erdő, és mező a mezőgazdaság </a:t>
            </a:r>
            <a:r>
              <a:rPr lang="hu-HU" sz="2000" dirty="0" smtClean="0">
                <a:latin typeface="Bahnschrift SemiBold Condensed" panose="020B0502040204020203" pitchFamily="34" charset="0"/>
              </a:rPr>
              <a:t>miatt elpusztult</a:t>
            </a:r>
          </a:p>
          <a:p>
            <a:r>
              <a:rPr lang="hu-HU" sz="2000" dirty="0" smtClean="0">
                <a:latin typeface="Bahnschrift SemiBold Condensed" panose="020B0502040204020203" pitchFamily="34" charset="0"/>
              </a:rPr>
              <a:t> Lombhullató </a:t>
            </a:r>
            <a:r>
              <a:rPr lang="hu-HU" sz="2000" dirty="0">
                <a:latin typeface="Bahnschrift SemiBold Condensed" panose="020B0502040204020203" pitchFamily="34" charset="0"/>
              </a:rPr>
              <a:t>fák </a:t>
            </a:r>
            <a:endParaRPr lang="hu-HU" sz="2000" dirty="0" smtClean="0">
              <a:latin typeface="Bahnschrift SemiBold Condensed" panose="020B0502040204020203" pitchFamily="34" charset="0"/>
            </a:endParaRPr>
          </a:p>
          <a:p>
            <a:r>
              <a:rPr lang="hu-HU" sz="2000" dirty="0" smtClean="0">
                <a:latin typeface="Bahnschrift SemiBold Condensed" panose="020B0502040204020203" pitchFamily="34" charset="0"/>
              </a:rPr>
              <a:t>1549 állatfaj</a:t>
            </a:r>
          </a:p>
          <a:p>
            <a:r>
              <a:rPr lang="hu-HU" sz="2000" dirty="0" smtClean="0">
                <a:latin typeface="Bahnschrift SemiBold Condensed" panose="020B0502040204020203" pitchFamily="34" charset="0"/>
              </a:rPr>
              <a:t>pl</a:t>
            </a:r>
            <a:r>
              <a:rPr lang="hu-HU" sz="2000" dirty="0">
                <a:latin typeface="Bahnschrift SemiBold Condensed" panose="020B0502040204020203" pitchFamily="34" charset="0"/>
              </a:rPr>
              <a:t>. a kaukázusi mókus</a:t>
            </a:r>
            <a:r>
              <a:rPr lang="hu-HU" sz="2000" dirty="0" smtClean="0">
                <a:latin typeface="Bahnschrift SemiBold Condensed" panose="020B0502040204020203" pitchFamily="34" charset="0"/>
              </a:rPr>
              <a:t>, az </a:t>
            </a:r>
            <a:r>
              <a:rPr lang="hu-HU" sz="2000" dirty="0">
                <a:latin typeface="Bahnschrift SemiBold Condensed" panose="020B0502040204020203" pitchFamily="34" charset="0"/>
              </a:rPr>
              <a:t>erdei pele, a kaukázusi </a:t>
            </a:r>
            <a:r>
              <a:rPr lang="hu-HU" sz="2000" dirty="0" smtClean="0">
                <a:latin typeface="Bahnschrift SemiBold Condensed" panose="020B0502040204020203" pitchFamily="34" charset="0"/>
              </a:rPr>
              <a:t>pocok. szürkefarkas</a:t>
            </a:r>
            <a:r>
              <a:rPr lang="hu-HU" sz="2000" dirty="0">
                <a:latin typeface="Bahnschrift SemiBold Condensed" panose="020B0502040204020203" pitchFamily="34" charset="0"/>
              </a:rPr>
              <a:t>, barnamedve, </a:t>
            </a:r>
            <a:r>
              <a:rPr lang="hu-HU" sz="2000" dirty="0" smtClean="0">
                <a:latin typeface="Bahnschrift SemiBold Condensed" panose="020B0502040204020203" pitchFamily="34" charset="0"/>
              </a:rPr>
              <a:t>Gímszarvas</a:t>
            </a:r>
            <a:r>
              <a:rPr lang="hu-HU" sz="2000" dirty="0">
                <a:latin typeface="Bahnschrift SemiBold Condensed" panose="020B0502040204020203" pitchFamily="34" charset="0"/>
              </a:rPr>
              <a:t>, </a:t>
            </a:r>
            <a:r>
              <a:rPr lang="hu-HU" sz="2000" dirty="0" smtClean="0">
                <a:latin typeface="Bahnschrift SemiBold Condensed" panose="020B0502040204020203" pitchFamily="34" charset="0"/>
              </a:rPr>
              <a:t>zerge</a:t>
            </a:r>
            <a:endParaRPr lang="hu-HU" sz="20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772573" y="435913"/>
            <a:ext cx="4084200" cy="574818"/>
          </a:xfrm>
        </p:spPr>
        <p:txBody>
          <a:bodyPr/>
          <a:lstStyle/>
          <a:p>
            <a:r>
              <a:rPr lang="hu-HU" dirty="0" smtClean="0"/>
              <a:t>Élővilág, természetvédelem</a:t>
            </a:r>
            <a:endParaRPr lang="hu-HU" dirty="0"/>
          </a:p>
        </p:txBody>
      </p:sp>
      <p:pic>
        <p:nvPicPr>
          <p:cNvPr id="4098" name="Picture 2" descr="Baraka - Grúz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" t="4837" r="6014" b="-1658"/>
          <a:stretch/>
        </p:blipFill>
        <p:spPr bwMode="auto">
          <a:xfrm>
            <a:off x="4254366" y="1072420"/>
            <a:ext cx="4523874" cy="332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59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400865" y="1463251"/>
            <a:ext cx="4832773" cy="2217000"/>
          </a:xfrm>
        </p:spPr>
        <p:txBody>
          <a:bodyPr/>
          <a:lstStyle/>
          <a:p>
            <a:r>
              <a:rPr lang="hu-HU" sz="1800" u="sng" dirty="0" smtClean="0">
                <a:latin typeface="Bahnschrift SemiBold Condensed" panose="020B0502040204020203" pitchFamily="34" charset="0"/>
              </a:rPr>
              <a:t>Mezőgazdaság</a:t>
            </a:r>
            <a:endParaRPr lang="hu-HU" sz="1800" u="sng" dirty="0">
              <a:latin typeface="Bahnschrift SemiBold Condensed" panose="020B0502040204020203" pitchFamily="34" charset="0"/>
            </a:endParaRPr>
          </a:p>
          <a:p>
            <a:r>
              <a:rPr lang="hu-HU" sz="1800" dirty="0" smtClean="0">
                <a:latin typeface="Bahnschrift SemiBold Condensed" panose="020B0502040204020203" pitchFamily="34" charset="0"/>
              </a:rPr>
              <a:t>Tea, </a:t>
            </a:r>
            <a:r>
              <a:rPr lang="hu-HU" sz="1800" dirty="0">
                <a:latin typeface="Bahnschrift SemiBold Condensed" panose="020B0502040204020203" pitchFamily="34" charset="0"/>
              </a:rPr>
              <a:t>a szőlő, a </a:t>
            </a:r>
            <a:r>
              <a:rPr lang="hu-HU" sz="1800" dirty="0" smtClean="0">
                <a:latin typeface="Bahnschrift SemiBold Condensed" panose="020B0502040204020203" pitchFamily="34" charset="0"/>
              </a:rPr>
              <a:t>mogyoró, a szubtrópusi </a:t>
            </a:r>
            <a:r>
              <a:rPr lang="hu-HU" sz="1800" dirty="0">
                <a:latin typeface="Bahnschrift SemiBold Condensed" panose="020B0502040204020203" pitchFamily="34" charset="0"/>
              </a:rPr>
              <a:t>gyümölcsök és a </a:t>
            </a:r>
            <a:r>
              <a:rPr lang="hu-HU" sz="1800" dirty="0" smtClean="0">
                <a:latin typeface="Bahnschrift SemiBold Condensed" panose="020B0502040204020203" pitchFamily="34" charset="0"/>
              </a:rPr>
              <a:t>dohány</a:t>
            </a:r>
          </a:p>
          <a:p>
            <a:r>
              <a:rPr lang="hu-HU" sz="1800" u="sng" dirty="0" smtClean="0">
                <a:latin typeface="Bahnschrift SemiBold Condensed" panose="020B0502040204020203" pitchFamily="34" charset="0"/>
              </a:rPr>
              <a:t>Ipar</a:t>
            </a:r>
            <a:endParaRPr lang="hu-HU" sz="1800" u="sng" dirty="0">
              <a:latin typeface="Bahnschrift SemiBold Condensed" panose="020B0502040204020203" pitchFamily="34" charset="0"/>
            </a:endParaRPr>
          </a:p>
          <a:p>
            <a:r>
              <a:rPr lang="hu-HU" sz="1800" dirty="0" smtClean="0">
                <a:latin typeface="Bahnschrift SemiBold Condensed" panose="020B0502040204020203" pitchFamily="34" charset="0"/>
              </a:rPr>
              <a:t>Mangánérc és </a:t>
            </a:r>
            <a:r>
              <a:rPr lang="hu-HU" sz="1800" dirty="0">
                <a:latin typeface="Bahnschrift SemiBold Condensed" panose="020B0502040204020203" pitchFamily="34" charset="0"/>
              </a:rPr>
              <a:t>a </a:t>
            </a:r>
            <a:r>
              <a:rPr lang="hu-HU" sz="1800" dirty="0" smtClean="0">
                <a:latin typeface="Bahnschrift SemiBold Condensed" panose="020B0502040204020203" pitchFamily="34" charset="0"/>
              </a:rPr>
              <a:t>rézérc bányászat, ital- </a:t>
            </a:r>
            <a:r>
              <a:rPr lang="hu-HU" sz="1800" dirty="0">
                <a:latin typeface="Bahnschrift SemiBold Condensed" panose="020B0502040204020203" pitchFamily="34" charset="0"/>
              </a:rPr>
              <a:t>és élelmiszer-ipar </a:t>
            </a:r>
            <a:endParaRPr lang="hu-HU" sz="1800" dirty="0" smtClean="0">
              <a:latin typeface="Bahnschrift SemiBold Condensed" panose="020B0502040204020203" pitchFamily="34" charset="0"/>
            </a:endParaRPr>
          </a:p>
          <a:p>
            <a:r>
              <a:rPr lang="hu-HU" sz="1800" u="sng" dirty="0" smtClean="0">
                <a:latin typeface="Bahnschrift SemiBold Condensed" panose="020B0502040204020203" pitchFamily="34" charset="0"/>
              </a:rPr>
              <a:t>Kereskedelem</a:t>
            </a:r>
            <a:endParaRPr lang="hu-HU" sz="1800" dirty="0">
              <a:latin typeface="Bahnschrift SemiBold Condensed" panose="020B0502040204020203" pitchFamily="34" charset="0"/>
            </a:endParaRPr>
          </a:p>
          <a:p>
            <a:r>
              <a:rPr lang="hu-HU" sz="1800" dirty="0">
                <a:latin typeface="Bahnschrift SemiBold Condensed" panose="020B0502040204020203" pitchFamily="34" charset="0"/>
              </a:rPr>
              <a:t>Importtermékek: üzemanyag, műszaki </a:t>
            </a:r>
            <a:r>
              <a:rPr lang="hu-HU" sz="1800" dirty="0" smtClean="0">
                <a:latin typeface="Bahnschrift SemiBold Condensed" panose="020B0502040204020203" pitchFamily="34" charset="0"/>
              </a:rPr>
              <a:t>felszerelések, </a:t>
            </a:r>
            <a:r>
              <a:rPr lang="hu-HU" sz="1800" dirty="0">
                <a:latin typeface="Bahnschrift SemiBold Condensed" panose="020B0502040204020203" pitchFamily="34" charset="0"/>
              </a:rPr>
              <a:t>közlekedési eszközök, ipari termékek, élelmiszer, gyógyszer</a:t>
            </a:r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713100" y="964050"/>
            <a:ext cx="4084200" cy="616777"/>
          </a:xfrm>
        </p:spPr>
        <p:txBody>
          <a:bodyPr/>
          <a:lstStyle/>
          <a:p>
            <a:r>
              <a:rPr lang="hu-HU" dirty="0" smtClean="0"/>
              <a:t>Gazdaság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5791200" y="2312020"/>
            <a:ext cx="2527610" cy="2007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938774605"/>
              </p:ext>
            </p:extLst>
          </p:nvPr>
        </p:nvGraphicFramePr>
        <p:xfrm>
          <a:off x="4936273" y="706244"/>
          <a:ext cx="3954967" cy="379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768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501344" y="1441342"/>
            <a:ext cx="4084200" cy="2257055"/>
          </a:xfrm>
        </p:spPr>
        <p:txBody>
          <a:bodyPr/>
          <a:lstStyle/>
          <a:p>
            <a:r>
              <a:rPr lang="hu-HU" sz="2000" dirty="0" smtClean="0">
                <a:latin typeface="Bahnschrift SemiBold Condensed" panose="020B0502040204020203" pitchFamily="34" charset="0"/>
              </a:rPr>
              <a:t>Fontos bevételi forrás</a:t>
            </a:r>
          </a:p>
          <a:p>
            <a:r>
              <a:rPr lang="hu-HU" sz="2000" dirty="0" smtClean="0">
                <a:latin typeface="Bahnschrift SemiBold Condensed" panose="020B0502040204020203" pitchFamily="34" charset="0"/>
              </a:rPr>
              <a:t>Legfőbb </a:t>
            </a:r>
            <a:r>
              <a:rPr lang="hu-HU" sz="2000" dirty="0">
                <a:latin typeface="Bahnschrift SemiBold Condensed" panose="020B0502040204020203" pitchFamily="34" charset="0"/>
              </a:rPr>
              <a:t>súlypontja </a:t>
            </a:r>
            <a:r>
              <a:rPr lang="hu-HU" sz="2000" dirty="0" smtClean="0">
                <a:latin typeface="Bahnschrift SemiBold Condensed" panose="020B0502040204020203" pitchFamily="34" charset="0"/>
              </a:rPr>
              <a:t>tengerparti üdülőváros</a:t>
            </a:r>
          </a:p>
          <a:p>
            <a:r>
              <a:rPr lang="hu-HU" sz="2000" dirty="0" smtClean="0">
                <a:latin typeface="Bahnschrift SemiBold Condensed" panose="020B0502040204020203" pitchFamily="34" charset="0"/>
              </a:rPr>
              <a:t>21</a:t>
            </a:r>
            <a:r>
              <a:rPr lang="hu-HU" sz="2000" dirty="0">
                <a:latin typeface="Bahnschrift SemiBold Condensed" panose="020B0502040204020203" pitchFamily="34" charset="0"/>
              </a:rPr>
              <a:t>. században jelentős </a:t>
            </a:r>
            <a:endParaRPr lang="hu-HU" sz="2000" dirty="0" smtClean="0">
              <a:latin typeface="Bahnschrift SemiBold Condensed" panose="020B0502040204020203" pitchFamily="34" charset="0"/>
            </a:endParaRPr>
          </a:p>
          <a:p>
            <a:r>
              <a:rPr lang="hu-HU" sz="2000" dirty="0" smtClean="0">
                <a:latin typeface="Bahnschrift SemiBold Condensed" panose="020B0502040204020203" pitchFamily="34" charset="0"/>
              </a:rPr>
              <a:t>Sok orosz </a:t>
            </a:r>
            <a:r>
              <a:rPr lang="hu-HU" sz="2000" dirty="0">
                <a:latin typeface="Bahnschrift SemiBold Condensed" panose="020B0502040204020203" pitchFamily="34" charset="0"/>
              </a:rPr>
              <a:t>és török turista is jár </a:t>
            </a:r>
            <a:r>
              <a:rPr lang="hu-HU" sz="2000" dirty="0" smtClean="0">
                <a:latin typeface="Bahnschrift SemiBold Condensed" panose="020B0502040204020203" pitchFamily="34" charset="0"/>
              </a:rPr>
              <a:t>ide.</a:t>
            </a:r>
          </a:p>
          <a:p>
            <a:r>
              <a:rPr lang="hu-HU" sz="2000" dirty="0" smtClean="0">
                <a:latin typeface="Bahnschrift SemiBold Condensed" panose="020B0502040204020203" pitchFamily="34" charset="0"/>
              </a:rPr>
              <a:t>UNESCO részei: </a:t>
            </a:r>
            <a:r>
              <a:rPr lang="hu-HU" sz="2000" dirty="0" err="1" smtClean="0">
                <a:latin typeface="Bahnschrift SemiBold Condensed" panose="020B0502040204020203" pitchFamily="34" charset="0"/>
              </a:rPr>
              <a:t>Mcheta</a:t>
            </a:r>
            <a:r>
              <a:rPr lang="hu-HU" sz="2000" dirty="0">
                <a:latin typeface="Bahnschrift SemiBold Condensed" panose="020B0502040204020203" pitchFamily="34" charset="0"/>
              </a:rPr>
              <a:t> város templomai, </a:t>
            </a:r>
            <a:r>
              <a:rPr lang="hu-HU" sz="2000" dirty="0" err="1" smtClean="0">
                <a:latin typeface="Bahnschrift SemiBold Condensed" panose="020B0502040204020203" pitchFamily="34" charset="0"/>
              </a:rPr>
              <a:t>múzeumai</a:t>
            </a:r>
            <a:r>
              <a:rPr lang="hu-HU" sz="2000" dirty="0" smtClean="0">
                <a:latin typeface="Bahnschrift SemiBold Condensed" panose="020B0502040204020203" pitchFamily="34" charset="0"/>
              </a:rPr>
              <a:t>, </a:t>
            </a:r>
            <a:r>
              <a:rPr lang="hu-HU" sz="2000" dirty="0" err="1" smtClean="0">
                <a:latin typeface="Bahnschrift SemiBold Condensed" panose="020B0502040204020203" pitchFamily="34" charset="0"/>
              </a:rPr>
              <a:t>Bagrati</a:t>
            </a:r>
            <a:r>
              <a:rPr lang="hu-HU" sz="2000" dirty="0" smtClean="0">
                <a:latin typeface="Bahnschrift SemiBold Condensed" panose="020B0502040204020203" pitchFamily="34" charset="0"/>
              </a:rPr>
              <a:t> katedrális</a:t>
            </a:r>
            <a:r>
              <a:rPr lang="hu-HU" sz="2000" dirty="0">
                <a:latin typeface="Bahnschrift SemiBold Condensed" panose="020B0502040204020203" pitchFamily="34" charset="0"/>
              </a:rPr>
              <a:t> és a </a:t>
            </a:r>
            <a:r>
              <a:rPr lang="hu-HU" sz="2000" dirty="0" err="1" smtClean="0">
                <a:latin typeface="Bahnschrift SemiBold Condensed" panose="020B0502040204020203" pitchFamily="34" charset="0"/>
              </a:rPr>
              <a:t>Gelati</a:t>
            </a:r>
            <a:r>
              <a:rPr lang="hu-HU" sz="2000" dirty="0" smtClean="0">
                <a:latin typeface="Bahnschrift SemiBold Condensed" panose="020B0502040204020203" pitchFamily="34" charset="0"/>
              </a:rPr>
              <a:t> kolostor, Felső-</a:t>
            </a:r>
            <a:r>
              <a:rPr lang="hu-HU" sz="2000" dirty="0" err="1" smtClean="0">
                <a:latin typeface="Bahnschrift SemiBold Condensed" panose="020B0502040204020203" pitchFamily="34" charset="0"/>
              </a:rPr>
              <a:t>Szvanéti</a:t>
            </a:r>
            <a:r>
              <a:rPr lang="hu-HU" sz="2000" dirty="0" smtClean="0">
                <a:latin typeface="Bahnschrift SemiBold Condensed" panose="020B0502040204020203" pitchFamily="34" charset="0"/>
              </a:rPr>
              <a:t> falvai</a:t>
            </a:r>
            <a:endParaRPr lang="hu-HU" sz="2000" dirty="0">
              <a:latin typeface="Bahnschrift SemiBold Condensed" panose="020B0502040204020203" pitchFamily="34" charset="0"/>
            </a:endParaRPr>
          </a:p>
          <a:p>
            <a:r>
              <a:rPr lang="hu-HU" dirty="0"/>
              <a:t>https://youtu.be/49m7enAQg48?si=SIOgeBg1Z_p1OVIu</a:t>
            </a:r>
            <a:endParaRPr lang="hu-HU" dirty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713100" y="964050"/>
            <a:ext cx="4084200" cy="554784"/>
          </a:xfrm>
        </p:spPr>
        <p:txBody>
          <a:bodyPr/>
          <a:lstStyle/>
          <a:p>
            <a:r>
              <a:rPr lang="hu-HU" dirty="0" smtClean="0"/>
              <a:t>Turizmus</a:t>
            </a:r>
            <a:endParaRPr lang="hu-HU" dirty="0"/>
          </a:p>
        </p:txBody>
      </p:sp>
      <p:pic>
        <p:nvPicPr>
          <p:cNvPr id="5124" name="Picture 4" descr="Grúzia utazás - Fő tudnivalók: közlekedés, árak, Grúzia látnivaló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66" y="1324897"/>
            <a:ext cx="4461933" cy="312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83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000" dirty="0">
                <a:latin typeface="Bahnschrift SemiBold Condensed" panose="020B0502040204020203" pitchFamily="34" charset="0"/>
              </a:rPr>
              <a:t> </a:t>
            </a:r>
            <a:r>
              <a:rPr lang="hu-HU" sz="2000" dirty="0" smtClean="0">
                <a:latin typeface="Bahnschrift SemiBold Condensed" panose="020B0502040204020203" pitchFamily="34" charset="0"/>
              </a:rPr>
              <a:t>Főváros: </a:t>
            </a:r>
            <a:r>
              <a:rPr lang="hu-HU" sz="2000" dirty="0" err="1" smtClean="0">
                <a:latin typeface="Bahnschrift SemiBold Condensed" panose="020B0502040204020203" pitchFamily="34" charset="0"/>
              </a:rPr>
              <a:t>Thibili</a:t>
            </a:r>
            <a:endParaRPr lang="hu-HU" sz="2000" dirty="0" smtClean="0">
              <a:latin typeface="Bahnschrift SemiBold Condensed" panose="020B0502040204020203" pitchFamily="34" charset="0"/>
            </a:endParaRPr>
          </a:p>
          <a:p>
            <a:r>
              <a:rPr lang="hu-HU" sz="2000" dirty="0" smtClean="0">
                <a:latin typeface="Bahnschrift SemiBold Condensed" panose="020B0502040204020203" pitchFamily="34" charset="0"/>
              </a:rPr>
              <a:t>Lakosságszám:</a:t>
            </a:r>
            <a:r>
              <a:rPr lang="hu-HU" sz="2000" dirty="0">
                <a:latin typeface="Bahnschrift SemiBold Condensed" panose="020B0502040204020203" pitchFamily="34" charset="0"/>
              </a:rPr>
              <a:t>3 717 100 fő </a:t>
            </a:r>
            <a:endParaRPr lang="hu-HU" sz="2000" dirty="0">
              <a:latin typeface="Bahnschrift SemiBold Condensed" panose="020B0502040204020203" pitchFamily="34" charset="0"/>
            </a:endParaRPr>
          </a:p>
          <a:p>
            <a:r>
              <a:rPr lang="hu-HU" sz="2000" dirty="0" err="1" smtClean="0">
                <a:latin typeface="Bahnschrift SemiBold Condensed" panose="020B0502040204020203" pitchFamily="34" charset="0"/>
              </a:rPr>
              <a:t>Nyelv:Grúz</a:t>
            </a:r>
            <a:endParaRPr lang="hu-HU" sz="2000" dirty="0" smtClean="0">
              <a:latin typeface="Bahnschrift SemiBold Condensed" panose="020B0502040204020203" pitchFamily="34" charset="0"/>
            </a:endParaRPr>
          </a:p>
          <a:p>
            <a:r>
              <a:rPr lang="hu-HU" sz="2000" dirty="0" err="1" smtClean="0">
                <a:latin typeface="Bahnschrift SemiBold Condensed" panose="020B0502040204020203" pitchFamily="34" charset="0"/>
              </a:rPr>
              <a:t>Elnök:Szalome</a:t>
            </a:r>
            <a:r>
              <a:rPr lang="hu-HU" sz="2000" dirty="0" smtClean="0">
                <a:latin typeface="Bahnschrift SemiBold Condensed" panose="020B0502040204020203" pitchFamily="34" charset="0"/>
              </a:rPr>
              <a:t> </a:t>
            </a:r>
            <a:r>
              <a:rPr lang="hu-HU" sz="2000" dirty="0" err="1" smtClean="0">
                <a:latin typeface="Bahnschrift SemiBold Condensed" panose="020B0502040204020203" pitchFamily="34" charset="0"/>
              </a:rPr>
              <a:t>Zurabisvili</a:t>
            </a:r>
            <a:endParaRPr lang="hu-HU" sz="2000" dirty="0" smtClean="0">
              <a:latin typeface="Bahnschrift SemiBold Condensed" panose="020B0502040204020203" pitchFamily="34" charset="0"/>
            </a:endParaRPr>
          </a:p>
          <a:p>
            <a:r>
              <a:rPr lang="hu-HU" sz="2000" dirty="0" smtClean="0">
                <a:latin typeface="Bahnschrift SemiBold Condensed" panose="020B0502040204020203" pitchFamily="34" charset="0"/>
              </a:rPr>
              <a:t>Miniszterelnök: </a:t>
            </a:r>
            <a:r>
              <a:rPr lang="hu-HU" sz="2000" dirty="0" err="1" smtClean="0">
                <a:latin typeface="Bahnschrift SemiBold Condensed" panose="020B0502040204020203" pitchFamily="34" charset="0"/>
              </a:rPr>
              <a:t>Irakli</a:t>
            </a:r>
            <a:r>
              <a:rPr lang="hu-HU" sz="2000" dirty="0" smtClean="0">
                <a:latin typeface="Bahnschrift SemiBold Condensed" panose="020B0502040204020203" pitchFamily="34" charset="0"/>
              </a:rPr>
              <a:t> </a:t>
            </a:r>
            <a:r>
              <a:rPr lang="hu-HU" sz="2000" dirty="0" err="1" smtClean="0">
                <a:latin typeface="Bahnschrift SemiBold Condensed" panose="020B0502040204020203" pitchFamily="34" charset="0"/>
              </a:rPr>
              <a:t>Kobakidze</a:t>
            </a:r>
            <a:endParaRPr lang="hu-HU" sz="2000" dirty="0" smtClean="0">
              <a:latin typeface="Bahnschrift SemiBold Condensed" panose="020B0502040204020203" pitchFamily="34" charset="0"/>
            </a:endParaRPr>
          </a:p>
          <a:p>
            <a:r>
              <a:rPr lang="hu-HU" sz="2000" dirty="0" err="1" smtClean="0">
                <a:latin typeface="Bahnschrift SemiBold Condensed" panose="020B0502040204020203" pitchFamily="34" charset="0"/>
              </a:rPr>
              <a:t>Államforma:köztársaság</a:t>
            </a:r>
            <a:endParaRPr lang="hu-HU" sz="2000" dirty="0" smtClean="0">
              <a:latin typeface="Bahnschrift SemiBold Condensed" panose="020B0502040204020203" pitchFamily="34" charset="0"/>
            </a:endParaRPr>
          </a:p>
          <a:p>
            <a:r>
              <a:rPr lang="hu-HU" sz="2000" dirty="0">
                <a:latin typeface="Bahnschrift SemiBold Condensed" panose="020B0502040204020203" pitchFamily="34" charset="0"/>
              </a:rPr>
              <a:t>https://youtu.be/HJhMUrEFWX8?si=cbJXp7q5nqOeNCUS</a:t>
            </a:r>
            <a:endParaRPr lang="hu-HU" sz="2000" dirty="0" smtClean="0">
              <a:latin typeface="Bahnschrift SemiBold Condensed" panose="020B0502040204020203" pitchFamily="34" charset="0"/>
            </a:endParaRP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Közigazgatási rendszer, és politika</a:t>
            </a:r>
            <a:endParaRPr lang="hu-HU" dirty="0"/>
          </a:p>
        </p:txBody>
      </p:sp>
      <p:pic>
        <p:nvPicPr>
          <p:cNvPr id="6147" name="Picture 3" descr="Grúzia zászlaja –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5" y="1746357"/>
            <a:ext cx="3392053" cy="225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70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p71"/>
          <p:cNvSpPr txBox="1">
            <a:spLocks noGrp="1"/>
          </p:cNvSpPr>
          <p:nvPr>
            <p:ph type="title"/>
          </p:nvPr>
        </p:nvSpPr>
        <p:spPr>
          <a:xfrm>
            <a:off x="680209" y="1112376"/>
            <a:ext cx="3518400" cy="8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Köszönöm a figyelmet!</a:t>
            </a:r>
            <a:endParaRPr dirty="0"/>
          </a:p>
        </p:txBody>
      </p:sp>
      <p:sp>
        <p:nvSpPr>
          <p:cNvPr id="2" name="Alcím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2"/>
          </p:nvPr>
        </p:nvSpPr>
        <p:spPr/>
      </p:sp>
      <p:pic>
        <p:nvPicPr>
          <p:cNvPr id="7170" name="Picture 2" descr="Nevetségesen olcsó úti cél 2022 nyarára: kevés magyar ismeri a posztszovjet  mennyországo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2" t="8823" r="6446" b="4071"/>
          <a:stretch/>
        </p:blipFill>
        <p:spPr bwMode="auto">
          <a:xfrm>
            <a:off x="4558891" y="1549739"/>
            <a:ext cx="4096511" cy="261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ibbean Region by Slidesgo">
  <a:themeElements>
    <a:clrScheme name="Simple Light">
      <a:dk1>
        <a:srgbClr val="302601"/>
      </a:dk1>
      <a:lt1>
        <a:srgbClr val="FFFFFF"/>
      </a:lt1>
      <a:dk2>
        <a:srgbClr val="E4F5FF"/>
      </a:dk2>
      <a:lt2>
        <a:srgbClr val="88D3FF"/>
      </a:lt2>
      <a:accent1>
        <a:srgbClr val="E88825"/>
      </a:accent1>
      <a:accent2>
        <a:srgbClr val="F7D198"/>
      </a:accent2>
      <a:accent3>
        <a:srgbClr val="EED254"/>
      </a:accent3>
      <a:accent4>
        <a:srgbClr val="91B034"/>
      </a:accent4>
      <a:accent5>
        <a:srgbClr val="355216"/>
      </a:accent5>
      <a:accent6>
        <a:srgbClr val="03470A"/>
      </a:accent6>
      <a:hlink>
        <a:srgbClr val="3026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204</Words>
  <Application>Microsoft Office PowerPoint</Application>
  <PresentationFormat>Diavetítés a képernyőre (16:9 oldalarány)</PresentationFormat>
  <Paragraphs>62</Paragraphs>
  <Slides>9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Bahnschrift SemiBold Condensed</vt:lpstr>
      <vt:lpstr>Arial</vt:lpstr>
      <vt:lpstr>Yeseva One</vt:lpstr>
      <vt:lpstr>Cambay</vt:lpstr>
      <vt:lpstr>Caribbean Region by Slidesgo</vt:lpstr>
      <vt:lpstr>Grúzia</vt:lpstr>
      <vt:lpstr>Domborzat</vt:lpstr>
      <vt:lpstr>Éghaljat, és vízrajz</vt:lpstr>
      <vt:lpstr>Történelem</vt:lpstr>
      <vt:lpstr>Élővilág, természetvédelem</vt:lpstr>
      <vt:lpstr>Gazdaság</vt:lpstr>
      <vt:lpstr>Turizmus</vt:lpstr>
      <vt:lpstr>Közigazgatási rendszer, és politika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Grúzia</dc:title>
  <dc:creator>Hegedüs Éva</dc:creator>
  <cp:lastModifiedBy>Hegedüs Éva</cp:lastModifiedBy>
  <cp:revision>18</cp:revision>
  <dcterms:modified xsi:type="dcterms:W3CDTF">2024-05-16T19:17:43Z</dcterms:modified>
</cp:coreProperties>
</file>