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AEE8-6CE9-4649-9C9E-D6376A2BB4B6}" type="datetimeFigureOut">
              <a:rPr lang="hu-HU" smtClean="0"/>
              <a:t>2017.01.03.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FD8F0-CD22-4995-A84D-A922DA62550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265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AEE8-6CE9-4649-9C9E-D6376A2BB4B6}" type="datetimeFigureOut">
              <a:rPr lang="hu-HU" smtClean="0"/>
              <a:t>2017.01.03.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FD8F0-CD22-4995-A84D-A922DA62550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2590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AEE8-6CE9-4649-9C9E-D6376A2BB4B6}" type="datetimeFigureOut">
              <a:rPr lang="hu-HU" smtClean="0"/>
              <a:t>2017.01.03.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FD8F0-CD22-4995-A84D-A922DA62550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2703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AEE8-6CE9-4649-9C9E-D6376A2BB4B6}" type="datetimeFigureOut">
              <a:rPr lang="hu-HU" smtClean="0"/>
              <a:t>2017.01.03.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FD8F0-CD22-4995-A84D-A922DA62550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2587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AEE8-6CE9-4649-9C9E-D6376A2BB4B6}" type="datetimeFigureOut">
              <a:rPr lang="hu-HU" smtClean="0"/>
              <a:t>2017.01.03.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FD8F0-CD22-4995-A84D-A922DA62550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8959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AEE8-6CE9-4649-9C9E-D6376A2BB4B6}" type="datetimeFigureOut">
              <a:rPr lang="hu-HU" smtClean="0"/>
              <a:t>2017.01.03.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FD8F0-CD22-4995-A84D-A922DA62550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5999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AEE8-6CE9-4649-9C9E-D6376A2BB4B6}" type="datetimeFigureOut">
              <a:rPr lang="hu-HU" smtClean="0"/>
              <a:t>2017.01.03.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FD8F0-CD22-4995-A84D-A922DA62550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04181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AEE8-6CE9-4649-9C9E-D6376A2BB4B6}" type="datetimeFigureOut">
              <a:rPr lang="hu-HU" smtClean="0"/>
              <a:t>2017.01.03.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FD8F0-CD22-4995-A84D-A922DA62550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3095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AEE8-6CE9-4649-9C9E-D6376A2BB4B6}" type="datetimeFigureOut">
              <a:rPr lang="hu-HU" smtClean="0"/>
              <a:t>2017.01.03.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FD8F0-CD22-4995-A84D-A922DA62550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084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AEE8-6CE9-4649-9C9E-D6376A2BB4B6}" type="datetimeFigureOut">
              <a:rPr lang="hu-HU" smtClean="0"/>
              <a:t>2017.01.03.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FD8F0-CD22-4995-A84D-A922DA62550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6698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AEE8-6CE9-4649-9C9E-D6376A2BB4B6}" type="datetimeFigureOut">
              <a:rPr lang="hu-HU" smtClean="0"/>
              <a:t>2017.01.03.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FD8F0-CD22-4995-A84D-A922DA62550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1934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BAEE8-6CE9-4649-9C9E-D6376A2BB4B6}" type="datetimeFigureOut">
              <a:rPr lang="hu-HU" smtClean="0"/>
              <a:t>2017.01.03.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FD8F0-CD22-4995-A84D-A922DA62550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5904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584176"/>
          </a:xfrm>
        </p:spPr>
        <p:txBody>
          <a:bodyPr/>
          <a:lstStyle/>
          <a:p>
            <a:r>
              <a:rPr lang="hu-HU" dirty="0" smtClean="0"/>
              <a:t>Monitorozás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6400800" cy="136815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u-HU" dirty="0" err="1" smtClean="0">
                <a:solidFill>
                  <a:schemeClr val="tx1"/>
                </a:solidFill>
              </a:rPr>
              <a:t>Lifepak</a:t>
            </a:r>
            <a:r>
              <a:rPr lang="hu-HU" dirty="0" smtClean="0">
                <a:solidFill>
                  <a:schemeClr val="tx1"/>
                </a:solidFill>
              </a:rPr>
              <a:t> 12</a:t>
            </a:r>
            <a:endParaRPr lang="hu-HU" dirty="0">
              <a:solidFill>
                <a:schemeClr val="tx1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6791" y="2492896"/>
            <a:ext cx="5715000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992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Alkalmazási terület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u-HU" sz="2000" dirty="0" err="1" smtClean="0">
                <a:solidFill>
                  <a:schemeClr val="tx1"/>
                </a:solidFill>
              </a:rPr>
              <a:t>Prehospitális</a:t>
            </a:r>
            <a:r>
              <a:rPr lang="hu-HU" sz="2000" dirty="0">
                <a:solidFill>
                  <a:schemeClr val="tx1"/>
                </a:solidFill>
              </a:rPr>
              <a:t> </a:t>
            </a:r>
            <a:r>
              <a:rPr lang="hu-HU" sz="2000" dirty="0" smtClean="0">
                <a:solidFill>
                  <a:schemeClr val="tx1"/>
                </a:solidFill>
              </a:rPr>
              <a:t>és </a:t>
            </a:r>
            <a:r>
              <a:rPr lang="hu-HU" sz="2000" dirty="0" err="1" smtClean="0">
                <a:solidFill>
                  <a:schemeClr val="tx1"/>
                </a:solidFill>
              </a:rPr>
              <a:t>hospitális</a:t>
            </a:r>
            <a:r>
              <a:rPr lang="hu-HU" sz="2000" dirty="0" smtClean="0">
                <a:solidFill>
                  <a:schemeClr val="tx1"/>
                </a:solidFill>
              </a:rPr>
              <a:t> területen. Magyarországon </a:t>
            </a:r>
            <a:r>
              <a:rPr lang="hu-HU" sz="2000" dirty="0" err="1" smtClean="0">
                <a:solidFill>
                  <a:schemeClr val="tx1"/>
                </a:solidFill>
              </a:rPr>
              <a:t>OMSZ-nál</a:t>
            </a:r>
            <a:r>
              <a:rPr lang="hu-HU" sz="2000" dirty="0" smtClean="0">
                <a:solidFill>
                  <a:schemeClr val="tx1"/>
                </a:solidFill>
              </a:rPr>
              <a:t>, </a:t>
            </a:r>
            <a:r>
              <a:rPr lang="hu-HU" sz="2000" dirty="0" err="1" smtClean="0">
                <a:solidFill>
                  <a:schemeClr val="tx1"/>
                </a:solidFill>
              </a:rPr>
              <a:t>Roko-és</a:t>
            </a:r>
            <a:r>
              <a:rPr lang="hu-HU" sz="2000" dirty="0" smtClean="0">
                <a:solidFill>
                  <a:schemeClr val="tx1"/>
                </a:solidFill>
              </a:rPr>
              <a:t> </a:t>
            </a:r>
            <a:r>
              <a:rPr lang="hu-HU" sz="2000" dirty="0" err="1" smtClean="0">
                <a:solidFill>
                  <a:schemeClr val="tx1"/>
                </a:solidFill>
              </a:rPr>
              <a:t>Esetkocsikban</a:t>
            </a:r>
            <a:r>
              <a:rPr lang="hu-HU" sz="2000" dirty="0" smtClean="0">
                <a:solidFill>
                  <a:schemeClr val="tx1"/>
                </a:solidFill>
              </a:rPr>
              <a:t>, Sürgősségi, intenzív osztályokon. </a:t>
            </a:r>
          </a:p>
          <a:p>
            <a:r>
              <a:rPr lang="hu-HU" sz="2000" dirty="0" smtClean="0">
                <a:solidFill>
                  <a:schemeClr val="tx1"/>
                </a:solidFill>
              </a:rPr>
              <a:t>Helyszíni ellátásoknál elengedhetetlen és nélkülözhetetlen eszköz. </a:t>
            </a:r>
          </a:p>
          <a:p>
            <a:r>
              <a:rPr lang="hu-HU" sz="2000" dirty="0" smtClean="0">
                <a:solidFill>
                  <a:schemeClr val="tx1"/>
                </a:solidFill>
              </a:rPr>
              <a:t>Több funkciós eszköz, elsődlegesen a betegek vitális paramétereit tudjuk vele monitorozni. </a:t>
            </a:r>
          </a:p>
          <a:p>
            <a:r>
              <a:rPr lang="hu-HU" sz="2000" dirty="0" smtClean="0">
                <a:solidFill>
                  <a:schemeClr val="tx1"/>
                </a:solidFill>
              </a:rPr>
              <a:t>Életveszélyes szívritmuszavar esetén a beteget elektromos </a:t>
            </a:r>
            <a:r>
              <a:rPr lang="hu-HU" sz="2000" dirty="0" err="1" smtClean="0">
                <a:solidFill>
                  <a:schemeClr val="tx1"/>
                </a:solidFill>
              </a:rPr>
              <a:t>terépiában</a:t>
            </a:r>
            <a:r>
              <a:rPr lang="hu-HU" sz="2000" dirty="0" smtClean="0">
                <a:solidFill>
                  <a:schemeClr val="tx1"/>
                </a:solidFill>
              </a:rPr>
              <a:t> lehet részesíteni: Pacemaker, </a:t>
            </a:r>
            <a:r>
              <a:rPr lang="hu-HU" sz="2000" dirty="0" err="1" smtClean="0">
                <a:solidFill>
                  <a:schemeClr val="tx1"/>
                </a:solidFill>
              </a:rPr>
              <a:t>defibrillátor</a:t>
            </a:r>
            <a:r>
              <a:rPr lang="hu-HU" sz="2000" dirty="0" smtClean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endParaRPr lang="hu-HU" sz="2000" dirty="0">
              <a:solidFill>
                <a:schemeClr val="tx1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25" y="4365104"/>
            <a:ext cx="7611538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19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12 elvezetéses EKG</a:t>
            </a:r>
          </a:p>
          <a:p>
            <a:r>
              <a:rPr lang="hu-HU" dirty="0" err="1" smtClean="0">
                <a:solidFill>
                  <a:schemeClr val="tx1"/>
                </a:solidFill>
              </a:rPr>
              <a:t>Pulsoxymeter</a:t>
            </a:r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smtClean="0">
                <a:solidFill>
                  <a:schemeClr val="tx1"/>
                </a:solidFill>
              </a:rPr>
              <a:t>Vérnyomásmérő, NIBP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EKG-monitor, 3-4 csatornás</a:t>
            </a:r>
          </a:p>
          <a:p>
            <a:r>
              <a:rPr lang="hu-HU" dirty="0" err="1" smtClean="0">
                <a:solidFill>
                  <a:schemeClr val="tx1"/>
                </a:solidFill>
              </a:rPr>
              <a:t>Bifázisos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defibbrillátor</a:t>
            </a:r>
            <a:r>
              <a:rPr lang="hu-HU" dirty="0" smtClean="0">
                <a:solidFill>
                  <a:schemeClr val="tx1"/>
                </a:solidFill>
              </a:rPr>
              <a:t>: </a:t>
            </a:r>
            <a:r>
              <a:rPr lang="hu-HU" dirty="0" err="1" smtClean="0">
                <a:solidFill>
                  <a:schemeClr val="tx1"/>
                </a:solidFill>
              </a:rPr>
              <a:t>Syncron</a:t>
            </a:r>
            <a:r>
              <a:rPr lang="hu-HU" dirty="0" smtClean="0">
                <a:solidFill>
                  <a:schemeClr val="tx1"/>
                </a:solidFill>
              </a:rPr>
              <a:t>/</a:t>
            </a:r>
            <a:r>
              <a:rPr lang="hu-HU" dirty="0" err="1" smtClean="0">
                <a:solidFill>
                  <a:schemeClr val="tx1"/>
                </a:solidFill>
              </a:rPr>
              <a:t>Asyncron</a:t>
            </a:r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err="1" smtClean="0">
                <a:solidFill>
                  <a:schemeClr val="tx1"/>
                </a:solidFill>
              </a:rPr>
              <a:t>Kardióverzió</a:t>
            </a:r>
            <a:r>
              <a:rPr lang="hu-HU" dirty="0" smtClean="0">
                <a:solidFill>
                  <a:schemeClr val="tx1"/>
                </a:solidFill>
              </a:rPr>
              <a:t> és külső pacemaker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Kilégzés végi Co2: ETCo2. 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086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u-HU" dirty="0" smtClean="0"/>
              <a:t>EKG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12 elvezetéses EKG készítése	</a:t>
            </a:r>
          </a:p>
          <a:p>
            <a:r>
              <a:rPr lang="hu-HU" dirty="0" smtClean="0"/>
              <a:t>3 vagy 4 csatornás őrző EKG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672916"/>
            <a:ext cx="5580112" cy="4185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939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hu-HU" dirty="0" err="1" smtClean="0">
                <a:solidFill>
                  <a:schemeClr val="tx1"/>
                </a:solidFill>
              </a:rPr>
              <a:t>Bifázisis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defibrillátor</a:t>
            </a:r>
            <a:r>
              <a:rPr lang="hu-HU" dirty="0" smtClean="0">
                <a:solidFill>
                  <a:schemeClr val="tx1"/>
                </a:solidFill>
              </a:rPr>
              <a:t>: Elektromos sokk nagysága-mértéke változtatható. Max 360 J. </a:t>
            </a:r>
          </a:p>
          <a:p>
            <a:pPr marL="0" indent="0">
              <a:buNone/>
            </a:pPr>
            <a:endParaRPr lang="hu-HU" dirty="0" smtClean="0">
              <a:solidFill>
                <a:schemeClr val="tx1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636912"/>
            <a:ext cx="4405922" cy="3300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933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hu-HU" dirty="0" err="1" smtClean="0">
                <a:solidFill>
                  <a:schemeClr val="tx1"/>
                </a:solidFill>
              </a:rPr>
              <a:t>Syncron</a:t>
            </a:r>
            <a:r>
              <a:rPr lang="hu-HU" dirty="0" smtClean="0">
                <a:solidFill>
                  <a:schemeClr val="tx1"/>
                </a:solidFill>
              </a:rPr>
              <a:t> mód: Egyszer használatos elektródákkal. 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dirty="0" err="1" smtClean="0">
                <a:solidFill>
                  <a:schemeClr val="tx1"/>
                </a:solidFill>
              </a:rPr>
              <a:t>Asyncron</a:t>
            </a:r>
            <a:r>
              <a:rPr lang="hu-HU" dirty="0" smtClean="0">
                <a:solidFill>
                  <a:schemeClr val="tx1"/>
                </a:solidFill>
              </a:rPr>
              <a:t> mód: </a:t>
            </a:r>
            <a:r>
              <a:rPr lang="hu-HU" dirty="0" err="1" smtClean="0">
                <a:solidFill>
                  <a:schemeClr val="tx1"/>
                </a:solidFill>
              </a:rPr>
              <a:t>Lifepakhoz</a:t>
            </a:r>
            <a:r>
              <a:rPr lang="hu-HU" dirty="0" smtClean="0">
                <a:solidFill>
                  <a:schemeClr val="tx1"/>
                </a:solidFill>
              </a:rPr>
              <a:t> tartozó lapátokkal. </a:t>
            </a:r>
          </a:p>
          <a:p>
            <a:endParaRPr lang="hu-HU" dirty="0">
              <a:solidFill>
                <a:schemeClr val="tx1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429000"/>
            <a:ext cx="3451345" cy="2469629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412233"/>
            <a:ext cx="2486396" cy="2486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022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PM, </a:t>
            </a:r>
            <a:r>
              <a:rPr lang="hu-HU" dirty="0" err="1" smtClean="0"/>
              <a:t>Cardioverzió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hu-HU" dirty="0" err="1" smtClean="0">
                <a:solidFill>
                  <a:schemeClr val="tx1"/>
                </a:solidFill>
              </a:rPr>
              <a:t>PM-terápia</a:t>
            </a:r>
            <a:r>
              <a:rPr lang="hu-HU" dirty="0" smtClean="0">
                <a:solidFill>
                  <a:schemeClr val="tx1"/>
                </a:solidFill>
              </a:rPr>
              <a:t>: Helyettesíti a szív ingerképző rendszerét, szabályos frekvenciát és perctérfogatot tart fenn. Általában </a:t>
            </a:r>
            <a:r>
              <a:rPr lang="hu-HU" dirty="0" err="1" smtClean="0">
                <a:solidFill>
                  <a:schemeClr val="tx1"/>
                </a:solidFill>
              </a:rPr>
              <a:t>bradycardiát</a:t>
            </a:r>
            <a:r>
              <a:rPr lang="hu-HU" dirty="0" smtClean="0">
                <a:solidFill>
                  <a:schemeClr val="tx1"/>
                </a:solidFill>
              </a:rPr>
              <a:t> okozó ritmuszavarok kezelésére. Pl.: teljes vagy </a:t>
            </a:r>
            <a:r>
              <a:rPr lang="hu-HU" dirty="0" err="1" smtClean="0">
                <a:solidFill>
                  <a:schemeClr val="tx1"/>
                </a:solidFill>
              </a:rPr>
              <a:t>magasfokú</a:t>
            </a:r>
            <a:r>
              <a:rPr lang="hu-HU" dirty="0" smtClean="0">
                <a:solidFill>
                  <a:schemeClr val="tx1"/>
                </a:solidFill>
              </a:rPr>
              <a:t> II. fokú AV-blokk.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Felragasztható elektródák segítségével, mellkasfalon keresztül ingereljük a szívet. </a:t>
            </a:r>
          </a:p>
          <a:p>
            <a:r>
              <a:rPr lang="hu-HU" dirty="0" err="1" smtClean="0">
                <a:solidFill>
                  <a:schemeClr val="tx1"/>
                </a:solidFill>
              </a:rPr>
              <a:t>Szedációt</a:t>
            </a:r>
            <a:r>
              <a:rPr lang="hu-HU" dirty="0" smtClean="0">
                <a:solidFill>
                  <a:schemeClr val="tx1"/>
                </a:solidFill>
              </a:rPr>
              <a:t> igényel a mellkasfali izmok fájdalmas összehúzódása miatt. 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35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hu-HU" dirty="0" err="1" smtClean="0">
                <a:solidFill>
                  <a:schemeClr val="tx1"/>
                </a:solidFill>
              </a:rPr>
              <a:t>Kardioverzió</a:t>
            </a:r>
            <a:r>
              <a:rPr lang="hu-HU" dirty="0" smtClean="0">
                <a:solidFill>
                  <a:schemeClr val="tx1"/>
                </a:solidFill>
              </a:rPr>
              <a:t>: sinusritmust egyenáramú ütés alkalmazásával kíséreljük meg visszaállítani.</a:t>
            </a:r>
          </a:p>
          <a:p>
            <a:pPr marL="0" indent="0">
              <a:buNone/>
            </a:pPr>
            <a:r>
              <a:rPr lang="hu-HU" dirty="0" err="1" smtClean="0">
                <a:solidFill>
                  <a:schemeClr val="tx1"/>
                </a:solidFill>
              </a:rPr>
              <a:t>Kardioverziót</a:t>
            </a:r>
            <a:r>
              <a:rPr lang="hu-HU" dirty="0" smtClean="0">
                <a:solidFill>
                  <a:schemeClr val="tx1"/>
                </a:solidFill>
              </a:rPr>
              <a:t> leggyakrabban kamrai </a:t>
            </a:r>
            <a:r>
              <a:rPr lang="hu-HU" dirty="0" err="1" smtClean="0">
                <a:solidFill>
                  <a:schemeClr val="tx1"/>
                </a:solidFill>
              </a:rPr>
              <a:t>tachycardia</a:t>
            </a:r>
            <a:r>
              <a:rPr lang="hu-HU" dirty="0" smtClean="0">
                <a:solidFill>
                  <a:schemeClr val="tx1"/>
                </a:solidFill>
              </a:rPr>
              <a:t>, ritkábban pedig </a:t>
            </a:r>
            <a:r>
              <a:rPr lang="hu-HU" dirty="0" err="1" smtClean="0">
                <a:solidFill>
                  <a:schemeClr val="tx1"/>
                </a:solidFill>
              </a:rPr>
              <a:t>pitvarfibrilláció</a:t>
            </a:r>
            <a:r>
              <a:rPr lang="hu-HU" dirty="0" smtClean="0">
                <a:solidFill>
                  <a:schemeClr val="tx1"/>
                </a:solidFill>
              </a:rPr>
              <a:t>, pitvari </a:t>
            </a:r>
            <a:r>
              <a:rPr lang="hu-HU" dirty="0" err="1" smtClean="0">
                <a:solidFill>
                  <a:schemeClr val="tx1"/>
                </a:solidFill>
              </a:rPr>
              <a:t>fluttern</a:t>
            </a:r>
            <a:r>
              <a:rPr lang="hu-HU" dirty="0" smtClean="0">
                <a:solidFill>
                  <a:schemeClr val="tx1"/>
                </a:solidFill>
              </a:rPr>
              <a:t>, </a:t>
            </a:r>
            <a:r>
              <a:rPr lang="hu-HU" dirty="0" err="1" smtClean="0">
                <a:solidFill>
                  <a:schemeClr val="tx1"/>
                </a:solidFill>
              </a:rPr>
              <a:t>paroxizmális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szupraventrikuláris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tachycardia</a:t>
            </a:r>
            <a:r>
              <a:rPr lang="hu-HU" dirty="0" smtClean="0">
                <a:solidFill>
                  <a:schemeClr val="tx1"/>
                </a:solidFill>
              </a:rPr>
              <a:t> esetén végzünk.</a:t>
            </a:r>
          </a:p>
          <a:p>
            <a:pPr marL="0" indent="0">
              <a:buNone/>
            </a:pPr>
            <a:r>
              <a:rPr lang="hu-HU" dirty="0" err="1" smtClean="0">
                <a:solidFill>
                  <a:schemeClr val="tx1"/>
                </a:solidFill>
              </a:rPr>
              <a:t>Analgézia</a:t>
            </a:r>
            <a:r>
              <a:rPr lang="hu-HU" dirty="0" smtClean="0">
                <a:solidFill>
                  <a:schemeClr val="tx1"/>
                </a:solidFill>
              </a:rPr>
              <a:t> és </a:t>
            </a:r>
            <a:r>
              <a:rPr lang="hu-HU" dirty="0" err="1" smtClean="0">
                <a:solidFill>
                  <a:schemeClr val="tx1"/>
                </a:solidFill>
              </a:rPr>
              <a:t>szedáció</a:t>
            </a:r>
            <a:r>
              <a:rPr lang="hu-HU" dirty="0" smtClean="0">
                <a:solidFill>
                  <a:schemeClr val="tx1"/>
                </a:solidFill>
              </a:rPr>
              <a:t> szükséges lehet. Megtartott tudat esetén </a:t>
            </a:r>
            <a:r>
              <a:rPr lang="hu-HU" dirty="0" err="1" smtClean="0">
                <a:solidFill>
                  <a:schemeClr val="tx1"/>
                </a:solidFill>
              </a:rPr>
              <a:t>etomidat</a:t>
            </a:r>
            <a:r>
              <a:rPr lang="hu-HU" dirty="0" smtClean="0">
                <a:solidFill>
                  <a:schemeClr val="tx1"/>
                </a:solidFill>
              </a:rPr>
              <a:t>, csökkent tudat esetén </a:t>
            </a:r>
            <a:r>
              <a:rPr lang="hu-HU" dirty="0" err="1" smtClean="0">
                <a:solidFill>
                  <a:schemeClr val="tx1"/>
                </a:solidFill>
              </a:rPr>
              <a:t>fentanyl</a:t>
            </a:r>
            <a:r>
              <a:rPr lang="hu-HU" dirty="0" smtClean="0">
                <a:solidFill>
                  <a:schemeClr val="tx1"/>
                </a:solidFill>
              </a:rPr>
              <a:t> vagy </a:t>
            </a:r>
            <a:r>
              <a:rPr lang="hu-HU" dirty="0" err="1" smtClean="0">
                <a:solidFill>
                  <a:schemeClr val="tx1"/>
                </a:solidFill>
              </a:rPr>
              <a:t>morphin</a:t>
            </a:r>
            <a:r>
              <a:rPr lang="hu-HU" dirty="0" smtClean="0">
                <a:solidFill>
                  <a:schemeClr val="tx1"/>
                </a:solidFill>
              </a:rPr>
              <a:t>. 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245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762500" cy="3571875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7284"/>
            <a:ext cx="3771900" cy="3771900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20" y="3771900"/>
            <a:ext cx="4694436" cy="2844800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0" y="3771900"/>
            <a:ext cx="4354744" cy="28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77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210</Words>
  <Application>Microsoft Office PowerPoint</Application>
  <PresentationFormat>Diavetítés a képernyőre (4:3 oldalarány)</PresentationFormat>
  <Paragraphs>27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Office-téma</vt:lpstr>
      <vt:lpstr>Monitorozás</vt:lpstr>
      <vt:lpstr>Alkalmazási terület</vt:lpstr>
      <vt:lpstr>PowerPoint bemutató</vt:lpstr>
      <vt:lpstr>EKG</vt:lpstr>
      <vt:lpstr>PowerPoint bemutató</vt:lpstr>
      <vt:lpstr>PowerPoint bemutató</vt:lpstr>
      <vt:lpstr>PM, Cardioverzió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Monitorozás</dc:title>
  <dc:creator>Admin</dc:creator>
  <cp:lastModifiedBy>Admin</cp:lastModifiedBy>
  <cp:revision>5</cp:revision>
  <dcterms:created xsi:type="dcterms:W3CDTF">2017-01-03T14:43:05Z</dcterms:created>
  <dcterms:modified xsi:type="dcterms:W3CDTF">2017-01-03T16:01:32Z</dcterms:modified>
</cp:coreProperties>
</file>