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26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59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270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58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895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599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418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09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084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669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93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BAEE8-6CE9-4649-9C9E-D6376A2BB4B6}" type="datetimeFigureOut">
              <a:rPr lang="hu-HU" smtClean="0"/>
              <a:t>2017.01.03.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D8F0-CD22-4995-A84D-A922DA6255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590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584176"/>
          </a:xfrm>
        </p:spPr>
        <p:txBody>
          <a:bodyPr/>
          <a:lstStyle/>
          <a:p>
            <a:r>
              <a:rPr lang="hu-HU" dirty="0" smtClean="0"/>
              <a:t>Monitorozás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13681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</a:rPr>
              <a:t>Lifepak</a:t>
            </a:r>
            <a:r>
              <a:rPr lang="hu-HU" dirty="0" smtClean="0">
                <a:solidFill>
                  <a:schemeClr val="tx1"/>
                </a:solidFill>
              </a:rPr>
              <a:t> 12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91" y="2492896"/>
            <a:ext cx="571500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9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Alkalmazási terület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2000" dirty="0" err="1" smtClean="0">
                <a:solidFill>
                  <a:schemeClr val="tx1"/>
                </a:solidFill>
              </a:rPr>
              <a:t>Prehospitális</a:t>
            </a: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és </a:t>
            </a:r>
            <a:r>
              <a:rPr lang="hu-HU" sz="2000" dirty="0" err="1" smtClean="0">
                <a:solidFill>
                  <a:schemeClr val="tx1"/>
                </a:solidFill>
              </a:rPr>
              <a:t>hospitális</a:t>
            </a:r>
            <a:r>
              <a:rPr lang="hu-HU" sz="2000" dirty="0" smtClean="0">
                <a:solidFill>
                  <a:schemeClr val="tx1"/>
                </a:solidFill>
              </a:rPr>
              <a:t> területen. Magyarországon </a:t>
            </a:r>
            <a:r>
              <a:rPr lang="hu-HU" sz="2000" dirty="0" err="1" smtClean="0">
                <a:solidFill>
                  <a:schemeClr val="tx1"/>
                </a:solidFill>
              </a:rPr>
              <a:t>OMSZ-nál</a:t>
            </a:r>
            <a:r>
              <a:rPr lang="hu-HU" sz="2000" dirty="0" smtClean="0">
                <a:solidFill>
                  <a:schemeClr val="tx1"/>
                </a:solidFill>
              </a:rPr>
              <a:t>, </a:t>
            </a:r>
            <a:r>
              <a:rPr lang="hu-HU" sz="2000" dirty="0" err="1" smtClean="0">
                <a:solidFill>
                  <a:schemeClr val="tx1"/>
                </a:solidFill>
              </a:rPr>
              <a:t>Roko-és</a:t>
            </a:r>
            <a:r>
              <a:rPr lang="hu-HU" sz="2000" dirty="0" smtClean="0">
                <a:solidFill>
                  <a:schemeClr val="tx1"/>
                </a:solidFill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</a:rPr>
              <a:t>Esetkocsikban</a:t>
            </a:r>
            <a:r>
              <a:rPr lang="hu-HU" sz="2000" dirty="0" smtClean="0">
                <a:solidFill>
                  <a:schemeClr val="tx1"/>
                </a:solidFill>
              </a:rPr>
              <a:t>, Sürgősségi, intenzív osztályokon.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Helyszíni ellátásoknál elengedhetetlen és nélkülözhetetlen eszköz.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Több funkciós eszköz, elsődlegesen a betegek vitális paramétereit tudjuk vele monitorozni.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Életveszélyes szívritmuszavar esetén a beteget elektromos </a:t>
            </a:r>
            <a:r>
              <a:rPr lang="hu-HU" sz="2000" dirty="0" err="1" smtClean="0">
                <a:solidFill>
                  <a:schemeClr val="tx1"/>
                </a:solidFill>
              </a:rPr>
              <a:t>terépiában</a:t>
            </a:r>
            <a:r>
              <a:rPr lang="hu-HU" sz="2000" dirty="0" smtClean="0">
                <a:solidFill>
                  <a:schemeClr val="tx1"/>
                </a:solidFill>
              </a:rPr>
              <a:t> lehet részesíteni: Pacemaker, </a:t>
            </a:r>
            <a:r>
              <a:rPr lang="hu-HU" sz="2000" dirty="0" err="1" smtClean="0">
                <a:solidFill>
                  <a:schemeClr val="tx1"/>
                </a:solidFill>
              </a:rPr>
              <a:t>defibrillátor</a:t>
            </a:r>
            <a:r>
              <a:rPr lang="hu-HU" sz="20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25" y="4365104"/>
            <a:ext cx="761153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12 elvezetéses EKG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Pulsoxymeter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Vérnyomásmérő, NIBP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EKG-monitor, 3-4 csatornás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Bifázisos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defibbrillátor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Syncron</a:t>
            </a:r>
            <a:r>
              <a:rPr lang="hu-HU" dirty="0" smtClean="0">
                <a:solidFill>
                  <a:schemeClr val="tx1"/>
                </a:solidFill>
              </a:rPr>
              <a:t>/</a:t>
            </a:r>
            <a:r>
              <a:rPr lang="hu-HU" dirty="0" err="1" smtClean="0">
                <a:solidFill>
                  <a:schemeClr val="tx1"/>
                </a:solidFill>
              </a:rPr>
              <a:t>Asyncron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Kardióverzió</a:t>
            </a:r>
            <a:r>
              <a:rPr lang="hu-HU" dirty="0" smtClean="0">
                <a:solidFill>
                  <a:schemeClr val="tx1"/>
                </a:solidFill>
              </a:rPr>
              <a:t> és külső pacemaker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Kilégzés végi Co2: ETCo2. 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8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EKG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12 elvezetéses EKG készítése	</a:t>
            </a:r>
          </a:p>
          <a:p>
            <a:r>
              <a:rPr lang="hu-HU" dirty="0" smtClean="0"/>
              <a:t>3 vagy 4 csatornás őrző EKG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72916"/>
            <a:ext cx="5580112" cy="418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3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Bifázisis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defibrillátor</a:t>
            </a:r>
            <a:r>
              <a:rPr lang="hu-HU" dirty="0" smtClean="0">
                <a:solidFill>
                  <a:schemeClr val="tx1"/>
                </a:solidFill>
              </a:rPr>
              <a:t>: Elektromos sokk nagysága-mértéke változtatható. Max 360 J. </a:t>
            </a: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636912"/>
            <a:ext cx="4405922" cy="330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93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</a:rPr>
              <a:t>Syncron</a:t>
            </a:r>
            <a:r>
              <a:rPr lang="hu-HU" dirty="0" smtClean="0">
                <a:solidFill>
                  <a:schemeClr val="tx1"/>
                </a:solidFill>
              </a:rPr>
              <a:t> mód: Egyszer használatos elektródákkal. 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Asyncron</a:t>
            </a:r>
            <a:r>
              <a:rPr lang="hu-HU" dirty="0" smtClean="0">
                <a:solidFill>
                  <a:schemeClr val="tx1"/>
                </a:solidFill>
              </a:rPr>
              <a:t> mód: </a:t>
            </a:r>
            <a:r>
              <a:rPr lang="hu-HU" dirty="0" err="1" smtClean="0">
                <a:solidFill>
                  <a:schemeClr val="tx1"/>
                </a:solidFill>
              </a:rPr>
              <a:t>Lifepakhoz</a:t>
            </a:r>
            <a:r>
              <a:rPr lang="hu-HU" dirty="0" smtClean="0">
                <a:solidFill>
                  <a:schemeClr val="tx1"/>
                </a:solidFill>
              </a:rPr>
              <a:t> tartozó lapátokkal. 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429000"/>
            <a:ext cx="3451345" cy="246962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12233"/>
            <a:ext cx="2486396" cy="248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2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PM, </a:t>
            </a:r>
            <a:r>
              <a:rPr lang="hu-HU" dirty="0" err="1" smtClean="0"/>
              <a:t>Cardioverzió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hu-HU" dirty="0" err="1" smtClean="0">
                <a:solidFill>
                  <a:schemeClr val="tx1"/>
                </a:solidFill>
              </a:rPr>
              <a:t>PM-terápia</a:t>
            </a:r>
            <a:r>
              <a:rPr lang="hu-HU" dirty="0" smtClean="0">
                <a:solidFill>
                  <a:schemeClr val="tx1"/>
                </a:solidFill>
              </a:rPr>
              <a:t>: Helyettesíti a szív ingerképző rendszerét, szabályos frekvenciát és perctérfogatot tart fenn. Általában </a:t>
            </a:r>
            <a:r>
              <a:rPr lang="hu-HU" dirty="0" err="1" smtClean="0">
                <a:solidFill>
                  <a:schemeClr val="tx1"/>
                </a:solidFill>
              </a:rPr>
              <a:t>bradycardiát</a:t>
            </a:r>
            <a:r>
              <a:rPr lang="hu-HU" dirty="0" smtClean="0">
                <a:solidFill>
                  <a:schemeClr val="tx1"/>
                </a:solidFill>
              </a:rPr>
              <a:t> okozó ritmuszavarok kezelésére. Pl.: teljes vagy </a:t>
            </a:r>
            <a:r>
              <a:rPr lang="hu-HU" dirty="0" err="1" smtClean="0">
                <a:solidFill>
                  <a:schemeClr val="tx1"/>
                </a:solidFill>
              </a:rPr>
              <a:t>magasfokú</a:t>
            </a:r>
            <a:r>
              <a:rPr lang="hu-HU" dirty="0" smtClean="0">
                <a:solidFill>
                  <a:schemeClr val="tx1"/>
                </a:solidFill>
              </a:rPr>
              <a:t> II. fokú AV-blokk.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Felragasztható elektródák segítségével, mellkasfalon keresztül ingereljük a szívet.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Szedációt</a:t>
            </a:r>
            <a:r>
              <a:rPr lang="hu-HU" dirty="0" smtClean="0">
                <a:solidFill>
                  <a:schemeClr val="tx1"/>
                </a:solidFill>
              </a:rPr>
              <a:t> igényel a mellkasfali izmok fájdalmas összehúzódása miatt. 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Kardioverzió</a:t>
            </a:r>
            <a:r>
              <a:rPr lang="hu-HU" dirty="0" smtClean="0">
                <a:solidFill>
                  <a:schemeClr val="tx1"/>
                </a:solidFill>
              </a:rPr>
              <a:t>: sinusritmust egyenáramú ütés alkalmazásával kíséreljük meg visszaállítani.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Kardioverziót</a:t>
            </a:r>
            <a:r>
              <a:rPr lang="hu-HU" dirty="0" smtClean="0">
                <a:solidFill>
                  <a:schemeClr val="tx1"/>
                </a:solidFill>
              </a:rPr>
              <a:t> leggyakrabban kamrai </a:t>
            </a:r>
            <a:r>
              <a:rPr lang="hu-HU" dirty="0" err="1" smtClean="0">
                <a:solidFill>
                  <a:schemeClr val="tx1"/>
                </a:solidFill>
              </a:rPr>
              <a:t>tachycardia</a:t>
            </a:r>
            <a:r>
              <a:rPr lang="hu-HU" dirty="0" smtClean="0">
                <a:solidFill>
                  <a:schemeClr val="tx1"/>
                </a:solidFill>
              </a:rPr>
              <a:t>, ritkábban pedig </a:t>
            </a:r>
            <a:r>
              <a:rPr lang="hu-HU" dirty="0" err="1" smtClean="0">
                <a:solidFill>
                  <a:schemeClr val="tx1"/>
                </a:solidFill>
              </a:rPr>
              <a:t>pitvarfibrilláció</a:t>
            </a:r>
            <a:r>
              <a:rPr lang="hu-HU" dirty="0" smtClean="0">
                <a:solidFill>
                  <a:schemeClr val="tx1"/>
                </a:solidFill>
              </a:rPr>
              <a:t>, pitvari </a:t>
            </a:r>
            <a:r>
              <a:rPr lang="hu-HU" dirty="0" err="1" smtClean="0">
                <a:solidFill>
                  <a:schemeClr val="tx1"/>
                </a:solidFill>
              </a:rPr>
              <a:t>fluttern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paroxizmális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szupraventrikuláris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tachycardia</a:t>
            </a:r>
            <a:r>
              <a:rPr lang="hu-HU" dirty="0" smtClean="0">
                <a:solidFill>
                  <a:schemeClr val="tx1"/>
                </a:solidFill>
              </a:rPr>
              <a:t> esetén végzünk.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Analgézia</a:t>
            </a:r>
            <a:r>
              <a:rPr lang="hu-HU" dirty="0" smtClean="0">
                <a:solidFill>
                  <a:schemeClr val="tx1"/>
                </a:solidFill>
              </a:rPr>
              <a:t> és </a:t>
            </a:r>
            <a:r>
              <a:rPr lang="hu-HU" dirty="0" err="1" smtClean="0">
                <a:solidFill>
                  <a:schemeClr val="tx1"/>
                </a:solidFill>
              </a:rPr>
              <a:t>szedáció</a:t>
            </a:r>
            <a:r>
              <a:rPr lang="hu-HU" dirty="0" smtClean="0">
                <a:solidFill>
                  <a:schemeClr val="tx1"/>
                </a:solidFill>
              </a:rPr>
              <a:t> szükséges lehet. Megtartott tudat esetén </a:t>
            </a:r>
            <a:r>
              <a:rPr lang="hu-HU" dirty="0" err="1" smtClean="0">
                <a:solidFill>
                  <a:schemeClr val="tx1"/>
                </a:solidFill>
              </a:rPr>
              <a:t>etomidat</a:t>
            </a:r>
            <a:r>
              <a:rPr lang="hu-HU" dirty="0" smtClean="0">
                <a:solidFill>
                  <a:schemeClr val="tx1"/>
                </a:solidFill>
              </a:rPr>
              <a:t>, csökkent tudat esetén </a:t>
            </a:r>
            <a:r>
              <a:rPr lang="hu-HU" dirty="0" err="1" smtClean="0">
                <a:solidFill>
                  <a:schemeClr val="tx1"/>
                </a:solidFill>
              </a:rPr>
              <a:t>fentanyl</a:t>
            </a:r>
            <a:r>
              <a:rPr lang="hu-HU" dirty="0" smtClean="0">
                <a:solidFill>
                  <a:schemeClr val="tx1"/>
                </a:solidFill>
              </a:rPr>
              <a:t> vagy </a:t>
            </a:r>
            <a:r>
              <a:rPr lang="hu-HU" dirty="0" err="1" smtClean="0">
                <a:solidFill>
                  <a:schemeClr val="tx1"/>
                </a:solidFill>
              </a:rPr>
              <a:t>morphin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45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62500" cy="357187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7284"/>
            <a:ext cx="3771900" cy="37719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0" y="3771900"/>
            <a:ext cx="4694436" cy="28448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3771900"/>
            <a:ext cx="4354744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210</Words>
  <Application>Microsoft Office PowerPoint</Application>
  <PresentationFormat>Diavetítés a képernyőre (4:3 oldalarány)</PresentationFormat>
  <Paragraphs>27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Monitorozás</vt:lpstr>
      <vt:lpstr>Alkalmazási terület</vt:lpstr>
      <vt:lpstr>PowerPoint bemutató</vt:lpstr>
      <vt:lpstr>EKG</vt:lpstr>
      <vt:lpstr>PowerPoint bemutató</vt:lpstr>
      <vt:lpstr>PowerPoint bemutató</vt:lpstr>
      <vt:lpstr>PM, Cardioverzió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Monitorozás</dc:title>
  <dc:creator>Admin</dc:creator>
  <cp:lastModifiedBy>Admin</cp:lastModifiedBy>
  <cp:revision>5</cp:revision>
  <dcterms:created xsi:type="dcterms:W3CDTF">2017-01-03T14:43:05Z</dcterms:created>
  <dcterms:modified xsi:type="dcterms:W3CDTF">2017-01-03T16:01:32Z</dcterms:modified>
</cp:coreProperties>
</file>