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3"/>
  </p:notesMasterIdLst>
  <p:sldIdLst>
    <p:sldId id="256" r:id="rId5"/>
    <p:sldId id="351" r:id="rId6"/>
    <p:sldId id="352" r:id="rId7"/>
    <p:sldId id="290" r:id="rId8"/>
    <p:sldId id="353" r:id="rId9"/>
    <p:sldId id="354" r:id="rId10"/>
    <p:sldId id="293" r:id="rId11"/>
    <p:sldId id="294" r:id="rId12"/>
    <p:sldId id="355" r:id="rId13"/>
    <p:sldId id="296" r:id="rId14"/>
    <p:sldId id="356" r:id="rId15"/>
    <p:sldId id="357" r:id="rId16"/>
    <p:sldId id="358" r:id="rId17"/>
    <p:sldId id="300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28" r:id="rId40"/>
    <p:sldId id="380" r:id="rId41"/>
    <p:sldId id="381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  <p:sldId id="288" r:id="rId66"/>
    <p:sldId id="289" r:id="rId67"/>
    <p:sldId id="291" r:id="rId68"/>
    <p:sldId id="292" r:id="rId69"/>
    <p:sldId id="341" r:id="rId70"/>
    <p:sldId id="295" r:id="rId71"/>
    <p:sldId id="297" r:id="rId72"/>
    <p:sldId id="298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  <p:sldId id="317" r:id="rId90"/>
    <p:sldId id="318" r:id="rId91"/>
    <p:sldId id="319" r:id="rId92"/>
    <p:sldId id="320" r:id="rId93"/>
    <p:sldId id="321" r:id="rId94"/>
    <p:sldId id="322" r:id="rId95"/>
    <p:sldId id="323" r:id="rId96"/>
    <p:sldId id="324" r:id="rId97"/>
    <p:sldId id="325" r:id="rId98"/>
    <p:sldId id="326" r:id="rId99"/>
    <p:sldId id="327" r:id="rId100"/>
    <p:sldId id="329" r:id="rId101"/>
    <p:sldId id="330" r:id="rId102"/>
    <p:sldId id="331" r:id="rId103"/>
    <p:sldId id="332" r:id="rId104"/>
    <p:sldId id="333" r:id="rId105"/>
    <p:sldId id="335" r:id="rId106"/>
    <p:sldId id="336" r:id="rId107"/>
    <p:sldId id="337" r:id="rId108"/>
    <p:sldId id="338" r:id="rId109"/>
    <p:sldId id="339" r:id="rId110"/>
    <p:sldId id="342" r:id="rId111"/>
    <p:sldId id="340" r:id="rId1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Regisztrált</a:t>
            </a:r>
            <a:r>
              <a:rPr lang="hu-HU" baseline="0" dirty="0"/>
              <a:t> esetek kis részét okozta </a:t>
            </a:r>
            <a:r>
              <a:rPr lang="hu-HU" baseline="0" dirty="0" err="1"/>
              <a:t>Shigella</a:t>
            </a:r>
            <a:r>
              <a:rPr lang="hu-HU" baseline="0" dirty="0"/>
              <a:t>, </a:t>
            </a:r>
            <a:r>
              <a:rPr lang="hu-HU" baseline="0" dirty="0" err="1"/>
              <a:t>E.coli</a:t>
            </a:r>
            <a:endParaRPr lang="hu-HU" baseline="0" dirty="0"/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Fertőzésekről általában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95DB1-70F8-4A33-9F02-912A686B305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/>
              <a:t>Kontakt terjedés elleni óvintézkedések („kontakt izoláció”): </a:t>
            </a:r>
            <a:r>
              <a:rPr lang="hu-HU" sz="1200" dirty="0"/>
              <a:t>a direkt vagy indirekt kontaktussal (ideértve a </a:t>
            </a:r>
            <a:r>
              <a:rPr lang="hu-HU" sz="1200" dirty="0" err="1"/>
              <a:t>feko-orális</a:t>
            </a:r>
            <a:r>
              <a:rPr lang="hu-HU" sz="1200" dirty="0"/>
              <a:t> úton) terjedő kórokozók átvitelét megakadályozó higiénés intézkedések összessége, amelyeket az ilyen kórokozóval vélhetően vagy igazoltan kolonizált/fertőzött beteg ellátása során kell alkalmazni. Kontakt óvintézkedéseket kell alkalmazni a </a:t>
            </a:r>
            <a:r>
              <a:rPr lang="hu-HU" sz="1200" dirty="0" err="1"/>
              <a:t>multirezisztens</a:t>
            </a:r>
            <a:r>
              <a:rPr lang="hu-HU" sz="1200" dirty="0"/>
              <a:t> kórokozóval kolonizált/fertőzött betegeknél 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85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Myocarditis</a:t>
            </a:r>
            <a:r>
              <a:rPr lang="hu-HU" dirty="0"/>
              <a:t> = szívizomgyulladás</a:t>
            </a:r>
          </a:p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betegség egyike a számos, igen ritka, autoimmun, a perifériás - elsősorban a motoros - idegeket érintő gyulladásoknak. Klasszikus formájában jellegzetes tünet a kéz, illetve a láb ujjaiban kezdődő, majd fokozatosan a test felé terjedő zsibbadás, hangyamászásérzés.</a:t>
            </a:r>
            <a:br>
              <a:rPr lang="hu-HU" dirty="0"/>
            </a:br>
            <a:br>
              <a:rPr lang="hu-HU" dirty="0"/>
            </a:b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Részletek: https://www.webbeteg.hu/cikkek/autoimmun_betegseg/2201/a-guillain-barre-szindroma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88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V.o</a:t>
            </a:r>
            <a:r>
              <a:rPr lang="hu-HU" dirty="0"/>
              <a:t>.:</a:t>
            </a:r>
            <a:r>
              <a:rPr lang="hu-HU" dirty="0" err="1"/>
              <a:t>Rotarix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97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hu-HU" dirty="0" err="1"/>
              <a:t>Ileum</a:t>
            </a:r>
            <a:r>
              <a:rPr lang="hu-HU" dirty="0"/>
              <a:t>= csípőbél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99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Appendicitis</a:t>
            </a:r>
            <a:r>
              <a:rPr lang="hu-HU" dirty="0"/>
              <a:t>= köznyelvben vakbélgyulladás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105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Apathia</a:t>
            </a:r>
            <a:r>
              <a:rPr lang="hu-HU" dirty="0"/>
              <a:t>=közönyösség, érzéketlenség</a:t>
            </a:r>
          </a:p>
          <a:p>
            <a:r>
              <a:rPr lang="hu-H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Bradycardia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Azt a ritmuszavart, amikor a szív lassan ver (60/perc frekvencia alatt)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bradycardiának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hívjuk.</a:t>
            </a:r>
          </a:p>
          <a:p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Leukopenia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alacsony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fehérvérsejtszám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lymphocytosis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= A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lymphocyták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számának megszaporodása vérben.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81DCA-A48A-4351-9003-0F9CE1DA428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Perforáció szó szerinti jelentése átlyukasztás,</a:t>
            </a:r>
            <a:r>
              <a:rPr lang="hu-HU" baseline="0" dirty="0"/>
              <a:t> kilyukasztás.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81DCA-A48A-4351-9003-0F9CE1DA428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Vérhas,</a:t>
            </a:r>
            <a:r>
              <a:rPr lang="hu-HU" baseline="0" dirty="0"/>
              <a:t> </a:t>
            </a:r>
            <a:r>
              <a:rPr lang="hu-HU" baseline="0" dirty="0" err="1"/>
              <a:t>shigellosis</a:t>
            </a:r>
            <a:endParaRPr lang="hu-HU" baseline="0" dirty="0"/>
          </a:p>
          <a:p>
            <a:r>
              <a:rPr lang="hu-HU" baseline="0" dirty="0"/>
              <a:t>Kórokozó: </a:t>
            </a:r>
            <a:r>
              <a:rPr lang="hu-HU" baseline="0" dirty="0" err="1"/>
              <a:t>Shigella</a:t>
            </a:r>
            <a:r>
              <a:rPr lang="hu-HU" baseline="0" dirty="0"/>
              <a:t> genus A-D csoportba sorolt tagjai, leggyakrabban </a:t>
            </a:r>
            <a:r>
              <a:rPr lang="hu-HU" baseline="0" dirty="0" err="1"/>
              <a:t>shigella</a:t>
            </a:r>
            <a:r>
              <a:rPr lang="hu-HU" baseline="0" dirty="0"/>
              <a:t> </a:t>
            </a:r>
            <a:r>
              <a:rPr lang="hu-HU" baseline="0" dirty="0" err="1"/>
              <a:t>flexneri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Fertőzésekről általában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95DB1-70F8-4A33-9F02-912A686B305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Regisztrált</a:t>
            </a:r>
            <a:r>
              <a:rPr lang="hu-HU" baseline="0" dirty="0"/>
              <a:t> esetek kis részét okozta </a:t>
            </a:r>
            <a:r>
              <a:rPr lang="hu-HU" baseline="0" dirty="0" err="1"/>
              <a:t>Shigella</a:t>
            </a:r>
            <a:r>
              <a:rPr lang="hu-HU" baseline="0" dirty="0"/>
              <a:t>, </a:t>
            </a:r>
            <a:r>
              <a:rPr lang="hu-HU" baseline="0" dirty="0" err="1"/>
              <a:t>E.coli</a:t>
            </a:r>
            <a:endParaRPr lang="hu-HU" baseline="0" dirty="0"/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Fertőzésekről általában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95DB1-70F8-4A33-9F02-912A686B305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Atrophia</a:t>
            </a:r>
            <a:r>
              <a:rPr lang="hu-HU" dirty="0"/>
              <a:t>=sorvadás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81DCA-A48A-4351-9003-0F9CE1DA428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mesenterialis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béfodorban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belek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hashártyakettőzetében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elhelyezkedő) nyirokcsomók gyulladása gyermekek és fiatal felnőttek betegsége.</a:t>
            </a:r>
          </a:p>
          <a:p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Ileitis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terminális= szakaszos</a:t>
            </a:r>
            <a:r>
              <a:rPr lang="hu-H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vékonybélgyulladás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féregnyúlvány sebészeti eltávolítása=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appendectomis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DCA-A48A-4351-9003-0F9CE1DA4289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Előfordulásának oka, veszélyes ételek</a:t>
            </a:r>
            <a:r>
              <a:rPr lang="hu-HU" baseline="0" dirty="0"/>
              <a:t> stb. !!!!</a:t>
            </a:r>
          </a:p>
          <a:p>
            <a:endParaRPr lang="hu-HU" baseline="0" dirty="0"/>
          </a:p>
          <a:p>
            <a:r>
              <a:rPr lang="hu-HU" baseline="0" dirty="0"/>
              <a:t>Un. </a:t>
            </a:r>
            <a:r>
              <a:rPr lang="hu-HU" baseline="0" dirty="0" err="1"/>
              <a:t>Vesélyes</a:t>
            </a:r>
            <a:r>
              <a:rPr lang="hu-HU" baseline="0" dirty="0"/>
              <a:t> ételek: </a:t>
            </a:r>
            <a:r>
              <a:rPr lang="hu-HU" baseline="0" dirty="0" err="1"/>
              <a:t>tiramisu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Fertőzésekről általában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95DB1-70F8-4A33-9F02-912A686B305B}" type="slidenum">
              <a:rPr lang="hu-HU" smtClean="0"/>
              <a:pPr/>
              <a:t>66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Közegészségtan-járványtan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>
                <a:solidFill>
                  <a:schemeClr val="bg1"/>
                </a:solidFill>
              </a:rPr>
              <a:t>Enterális</a:t>
            </a:r>
            <a:r>
              <a:rPr lang="hu-HU" dirty="0">
                <a:solidFill>
                  <a:schemeClr val="bg1"/>
                </a:solidFill>
              </a:rPr>
              <a:t> fertőzések járványtana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1"/>
            <a:ext cx="12192000" cy="485740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Tífusznál enyhébb lefolyású</a:t>
            </a:r>
          </a:p>
          <a:p>
            <a:pPr algn="just"/>
            <a:r>
              <a:rPr lang="hu-HU" sz="2400" dirty="0" err="1"/>
              <a:t>Mo-n</a:t>
            </a:r>
            <a:r>
              <a:rPr lang="hu-HU" sz="2400" dirty="0"/>
              <a:t> 1931-60 között átlagosan 100-300 esetet regisztráltak</a:t>
            </a:r>
          </a:p>
          <a:p>
            <a:pPr algn="just"/>
            <a:r>
              <a:rPr lang="hu-HU" sz="2400" dirty="0"/>
              <a:t>2010-ben 4 esetet diagnosztizáltak, importáltak voltak (2017- nem volt)</a:t>
            </a:r>
          </a:p>
          <a:p>
            <a:pPr algn="just"/>
            <a:r>
              <a:rPr lang="hu-HU" sz="2400" dirty="0"/>
              <a:t>Kórokozó</a:t>
            </a:r>
          </a:p>
          <a:p>
            <a:pPr lvl="1" algn="just"/>
            <a:r>
              <a:rPr lang="hu-HU" sz="2400" dirty="0"/>
              <a:t>Salmonella </a:t>
            </a:r>
            <a:r>
              <a:rPr lang="hu-HU" sz="2400" dirty="0" err="1"/>
              <a:t>paratyphi</a:t>
            </a:r>
            <a:r>
              <a:rPr lang="hu-HU" sz="2400" dirty="0"/>
              <a:t> –A, -B, -C, </a:t>
            </a:r>
            <a:r>
              <a:rPr lang="hu-HU" sz="2400" dirty="0" err="1"/>
              <a:t>Gram</a:t>
            </a:r>
            <a:r>
              <a:rPr lang="hu-HU" sz="2400" dirty="0"/>
              <a:t> negatív </a:t>
            </a:r>
            <a:r>
              <a:rPr lang="hu-HU" sz="2400" dirty="0" err="1"/>
              <a:t>bakt</a:t>
            </a:r>
            <a:r>
              <a:rPr lang="hu-HU" sz="2400" dirty="0"/>
              <a:t>.</a:t>
            </a:r>
          </a:p>
          <a:p>
            <a:pPr lvl="1" algn="just"/>
            <a:r>
              <a:rPr lang="hu-HU" sz="2400" dirty="0"/>
              <a:t>Ellenálló képességük viszonylag magas</a:t>
            </a:r>
          </a:p>
          <a:p>
            <a:pPr lvl="2" algn="just"/>
            <a:r>
              <a:rPr lang="hu-HU" dirty="0"/>
              <a:t>Kutak vizében 1-2 hétig</a:t>
            </a:r>
          </a:p>
          <a:p>
            <a:pPr lvl="2" algn="just"/>
            <a:r>
              <a:rPr lang="hu-HU" dirty="0"/>
              <a:t>Felszíni vizekben, szennyvizekben 1-2 hónapig életképes</a:t>
            </a:r>
          </a:p>
          <a:p>
            <a:pPr lvl="2" algn="just"/>
            <a:r>
              <a:rPr lang="hu-HU" dirty="0"/>
              <a:t>Fertőtlenítő szerekkel szembeni ellenállása közepes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700463" y="0"/>
            <a:ext cx="6029326" cy="112474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 - Bakteriális fertőzések: </a:t>
            </a:r>
            <a:r>
              <a:rPr lang="hu-HU" sz="3200" b="1" dirty="0" err="1"/>
              <a:t>Paratyphus</a:t>
            </a:r>
            <a:endParaRPr lang="hu-HU" sz="3200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12192000" cy="575969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hu-HU" sz="2400" dirty="0"/>
              <a:t>Bejelentésre kötelezett a gyanús eset</a:t>
            </a:r>
          </a:p>
          <a:p>
            <a:pPr lvl="1" algn="just">
              <a:lnSpc>
                <a:spcPct val="80000"/>
              </a:lnSpc>
            </a:pPr>
            <a:r>
              <a:rPr lang="hu-HU" dirty="0"/>
              <a:t>Az értesülést követően a megbetegedés sürgősséggel is jelentendő az illetékes kormányhivatalnak, amely haladéktalanul értesíti az NNK-t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Elkülönítés: A beteget 4 hétig Dél Pesti Centrumkórházban kell elkülöníteni</a:t>
            </a:r>
          </a:p>
          <a:p>
            <a:pPr algn="just"/>
            <a:r>
              <a:rPr lang="hu-HU" sz="2400" dirty="0"/>
              <a:t>Járványügyi laboratóriumi vizsgálat: Kötelező</a:t>
            </a:r>
          </a:p>
          <a:p>
            <a:pPr algn="just"/>
            <a:r>
              <a:rPr lang="hu-HU" sz="2400" dirty="0"/>
              <a:t>Járványügyi érdekből végzett mikrobiológiai diagnosztikai vizsgálat:</a:t>
            </a:r>
          </a:p>
          <a:p>
            <a:pPr lvl="1" algn="just"/>
            <a:r>
              <a:rPr lang="hu-HU" dirty="0"/>
              <a:t>Kötelező</a:t>
            </a:r>
          </a:p>
          <a:p>
            <a:pPr lvl="1" algn="just"/>
            <a:r>
              <a:rPr lang="hu-HU" dirty="0"/>
              <a:t>Beküldendő a betegség korai szakában, 3 egymást követő napon vett székletminta és garatöblítő folyadék (torokmosó folyadék), 1-2 </a:t>
            </a:r>
            <a:r>
              <a:rPr lang="hu-HU" dirty="0" err="1"/>
              <a:t>liquor</a:t>
            </a:r>
            <a:r>
              <a:rPr lang="hu-HU" dirty="0"/>
              <a:t> minta, valamint akut és </a:t>
            </a:r>
            <a:r>
              <a:rPr lang="hu-HU" dirty="0" err="1"/>
              <a:t>rekonvaleszcens</a:t>
            </a:r>
            <a:r>
              <a:rPr lang="hu-HU" dirty="0"/>
              <a:t> savó (intervallum legalább 21 nap, </a:t>
            </a:r>
            <a:r>
              <a:rPr lang="hu-HU" dirty="0" err="1"/>
              <a:t>alvadásgátló</a:t>
            </a:r>
            <a:r>
              <a:rPr lang="hu-HU" dirty="0"/>
              <a:t> nélkül, sterilen vett vér) kizárólag az </a:t>
            </a:r>
            <a:r>
              <a:rPr lang="hu-HU" dirty="0" err="1"/>
              <a:t>NNK-ba</a:t>
            </a:r>
            <a:endParaRPr lang="hu-HU" dirty="0"/>
          </a:p>
          <a:p>
            <a:pPr lvl="1" algn="just"/>
            <a:r>
              <a:rPr lang="hu-HU" dirty="0"/>
              <a:t> Halállal végződött esetekben a lehető legrövidebb időn belül elvégzett szekció anyagából agy- és gerincvelő-mintákat kell küldeni az </a:t>
            </a:r>
            <a:r>
              <a:rPr lang="hu-HU" dirty="0" err="1"/>
              <a:t>NNK-ba</a:t>
            </a:r>
            <a:endParaRPr lang="hu-HU" dirty="0"/>
          </a:p>
          <a:p>
            <a:pPr algn="just">
              <a:lnSpc>
                <a:spcPct val="80000"/>
              </a:lnSpc>
            </a:pP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57539" y="0"/>
            <a:ext cx="76581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Járványos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gyermekbénulás-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Poliomyelitis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IV.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5"/>
            <a:ext cx="12192000" cy="51740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hu-HU" sz="2400" dirty="0"/>
              <a:t>Fertőzőképesség tartama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Amíg a kórokozó a széklettel és a torokváladékkal ürül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vírus a torokváladékkal a fertőzést követő 3. naptól kb. a 10. napig, a széklettel a 3. naptól kb. 4 héten át ürül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/>
              <a:t>Megelőzés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Specifikus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/>
              <a:t>Életkorhoz kötött, kötelező védőoltás</a:t>
            </a:r>
          </a:p>
          <a:p>
            <a:pPr algn="just"/>
            <a:r>
              <a:rPr lang="hu-HU" sz="2400" dirty="0" err="1"/>
              <a:t>Poliovírus</a:t>
            </a:r>
            <a:r>
              <a:rPr lang="hu-HU" sz="2400" dirty="0"/>
              <a:t> előfordulása: Pakisztán, Szíria, Kamerun jelentik a legnagyobb kockázatot, emellett Afganisztán, Irak, Izrael, Etiópia, Szomália, Egyenlítői Guinea és Nigéria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hu-HU" sz="2400" dirty="0"/>
              <a:t>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hu-HU" sz="2400" dirty="0"/>
              <a:t> </a:t>
            </a:r>
            <a:r>
              <a:rPr lang="hu-HU" sz="2400" b="1" dirty="0"/>
              <a:t>AFP (</a:t>
            </a:r>
            <a:r>
              <a:rPr lang="hu-HU" sz="2400" b="1" dirty="0" err="1"/>
              <a:t>Acut</a:t>
            </a:r>
            <a:r>
              <a:rPr lang="hu-HU" sz="2400" b="1" dirty="0"/>
              <a:t> </a:t>
            </a:r>
            <a:r>
              <a:rPr lang="hu-HU" sz="2400" b="1" dirty="0" err="1"/>
              <a:t>flaccid</a:t>
            </a:r>
            <a:r>
              <a:rPr lang="hu-HU" sz="2400" b="1" dirty="0"/>
              <a:t> </a:t>
            </a:r>
            <a:r>
              <a:rPr lang="hu-HU" sz="2400" b="1" dirty="0" err="1"/>
              <a:t>paralysis-petyhüdt</a:t>
            </a:r>
            <a:r>
              <a:rPr lang="hu-HU" sz="2400" b="1" dirty="0"/>
              <a:t> bénulás):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hu-HU" sz="2400" dirty="0"/>
              <a:t>     A </a:t>
            </a:r>
            <a:r>
              <a:rPr lang="hu-HU" sz="2400" dirty="0" err="1"/>
              <a:t>surveillance</a:t>
            </a:r>
            <a:r>
              <a:rPr lang="hu-HU" sz="2400" dirty="0"/>
              <a:t> célja annak igazolása, hogy vad </a:t>
            </a:r>
            <a:r>
              <a:rPr lang="hu-HU" sz="2400" dirty="0" err="1"/>
              <a:t>poliovírus</a:t>
            </a:r>
            <a:r>
              <a:rPr lang="hu-HU" sz="2400" dirty="0"/>
              <a:t> cirkuláció hazánkban nem fordul elő, és hogy a rendszer elég érzékeny ennek kimutatására</a:t>
            </a:r>
          </a:p>
          <a:p>
            <a:pPr>
              <a:lnSpc>
                <a:spcPct val="90000"/>
              </a:lnSpc>
            </a:pPr>
            <a:endParaRPr lang="hu-HU" sz="2400" dirty="0"/>
          </a:p>
          <a:p>
            <a:pPr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00374" y="0"/>
            <a:ext cx="7443789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Járványos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gyermekbénulás-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Poliomyelitis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4643438"/>
            <a:ext cx="1219200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128963" y="0"/>
            <a:ext cx="670083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>
                <a:latin typeface="+mj-lt"/>
                <a:ea typeface="+mj-ea"/>
                <a:cs typeface="+mj-cs"/>
              </a:rPr>
              <a:t>Féregfertőzések 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844825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Féregfertőzések  leggyakoribb kórokozói és az általuk okozott megbetegedés</a:t>
            </a:r>
          </a:p>
          <a:p>
            <a:pPr algn="just"/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Ascariasis</a:t>
            </a:r>
            <a:r>
              <a:rPr lang="hu-HU" sz="2400" dirty="0"/>
              <a:t> – </a:t>
            </a:r>
            <a:r>
              <a:rPr lang="hu-HU" sz="2400" dirty="0" err="1"/>
              <a:t>Ascaris</a:t>
            </a:r>
            <a:r>
              <a:rPr lang="hu-HU" sz="2400" dirty="0"/>
              <a:t> </a:t>
            </a:r>
            <a:r>
              <a:rPr lang="hu-HU" sz="2400" dirty="0" err="1"/>
              <a:t>lumbricoides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Trichuriasis</a:t>
            </a:r>
            <a:r>
              <a:rPr lang="hu-HU" sz="2400" dirty="0"/>
              <a:t> – </a:t>
            </a:r>
            <a:r>
              <a:rPr lang="hu-HU" sz="2400" dirty="0" err="1"/>
              <a:t>Trichuris</a:t>
            </a:r>
            <a:r>
              <a:rPr lang="hu-HU" sz="2400" dirty="0"/>
              <a:t> </a:t>
            </a:r>
            <a:r>
              <a:rPr lang="hu-HU" sz="2400" dirty="0" err="1"/>
              <a:t>trichuria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Enterobiasis</a:t>
            </a:r>
            <a:r>
              <a:rPr lang="hu-HU" sz="2400" dirty="0"/>
              <a:t> – </a:t>
            </a:r>
            <a:r>
              <a:rPr lang="hu-HU" sz="2400" dirty="0" err="1"/>
              <a:t>Enterobius</a:t>
            </a:r>
            <a:r>
              <a:rPr lang="hu-HU" sz="2400" dirty="0"/>
              <a:t> </a:t>
            </a:r>
            <a:r>
              <a:rPr lang="hu-HU" sz="2400" dirty="0" err="1"/>
              <a:t>vermicularis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Hymenolepsiasis</a:t>
            </a:r>
            <a:r>
              <a:rPr lang="hu-HU" sz="2400" dirty="0"/>
              <a:t> – </a:t>
            </a:r>
            <a:r>
              <a:rPr lang="hu-HU" sz="2400" dirty="0" err="1"/>
              <a:t>Himenolepis</a:t>
            </a:r>
            <a:r>
              <a:rPr lang="hu-HU" sz="2400" dirty="0"/>
              <a:t> nana (ritkán H. </a:t>
            </a:r>
            <a:r>
              <a:rPr lang="hu-HU" sz="2400" dirty="0" err="1"/>
              <a:t>diminuta</a:t>
            </a:r>
            <a:r>
              <a:rPr lang="hu-HU" sz="2400" dirty="0"/>
              <a:t>)</a:t>
            </a:r>
          </a:p>
          <a:p>
            <a:pPr lvl="1"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3238" y="0"/>
            <a:ext cx="7572375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>
                <a:latin typeface="+mj-lt"/>
                <a:ea typeface="+mj-ea"/>
                <a:cs typeface="+mj-cs"/>
              </a:rPr>
              <a:t>Féregfertőzések – </a:t>
            </a:r>
            <a:r>
              <a:rPr lang="hu-HU" sz="2400" b="1" dirty="0" err="1">
                <a:latin typeface="+mj-lt"/>
                <a:ea typeface="+mj-ea"/>
                <a:cs typeface="+mj-cs"/>
              </a:rPr>
              <a:t>Ascariasis</a:t>
            </a:r>
            <a:r>
              <a:rPr lang="hu-HU" sz="2400" b="1" dirty="0">
                <a:latin typeface="+mj-lt"/>
                <a:ea typeface="+mj-ea"/>
                <a:cs typeface="+mj-cs"/>
              </a:rPr>
              <a:t> (Orsóférgesség)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" y="1700809"/>
            <a:ext cx="12192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 Fertőzés forrása: fertőzött ember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Terjedési mód: széklettel kiürült peték a külvilágban (talaj, szennyvíz, iszap) fertőzőképessé válnak -&gt; fertőzőképes peték a szennyezett talaj, kéz, nyersen fogyasztott gyümölcsök és zöldségfélék közvetítésével terjednek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L.i</a:t>
            </a:r>
            <a:r>
              <a:rPr lang="hu-HU" sz="2400" dirty="0"/>
              <a:t>.: 2 hónap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Tünetek: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Többnyire tünetmentesen folyik le a fertőzés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Nagyobb számú féreggel való fertőzöttségben </a:t>
            </a:r>
            <a:r>
              <a:rPr lang="hu-HU" sz="2400" dirty="0" err="1"/>
              <a:t>pneumonia</a:t>
            </a:r>
            <a:r>
              <a:rPr lang="hu-HU" sz="2400" dirty="0"/>
              <a:t>, </a:t>
            </a:r>
            <a:r>
              <a:rPr lang="hu-HU" sz="2400" dirty="0" err="1"/>
              <a:t>bronchopneumonia</a:t>
            </a:r>
            <a:r>
              <a:rPr lang="hu-HU" sz="2400" dirty="0"/>
              <a:t>, hányinger, hányás, gyomor- és bélpanaszok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Fertőzőképesség tartama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Míg a bélcsatornában a férgek megtalálhatóak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86175" y="0"/>
            <a:ext cx="702945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>
                <a:latin typeface="+mj-lt"/>
                <a:ea typeface="+mj-ea"/>
                <a:cs typeface="+mj-cs"/>
              </a:rPr>
              <a:t>Féregfertőzések – </a:t>
            </a:r>
            <a:r>
              <a:rPr lang="hu-HU" sz="2400" b="1" dirty="0" err="1">
                <a:latin typeface="+mj-lt"/>
                <a:ea typeface="+mj-ea"/>
                <a:cs typeface="+mj-cs"/>
              </a:rPr>
              <a:t>Trichuriasis</a:t>
            </a:r>
            <a:r>
              <a:rPr lang="hu-HU" sz="2400" b="1" dirty="0">
                <a:latin typeface="+mj-lt"/>
                <a:ea typeface="+mj-ea"/>
                <a:cs typeface="+mj-cs"/>
              </a:rPr>
              <a:t>  (Ostorférgesség)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" y="1484785"/>
            <a:ext cx="12192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 Fertőzés forrása: fertőzött ember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Terjedési mód: széklettel kiürült peték a külvilágban (talaj, szennyvíz, iszap) fertőzőképessé válnak -&gt; fertőzőképes peték a szennyezett talaj, kéz, nyersen fogyasztott gyümölcsök és zöldségfélék közvetítésével terjednek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L.i</a:t>
            </a:r>
            <a:r>
              <a:rPr lang="hu-HU" sz="2400" dirty="0"/>
              <a:t>.: 1-3 hónap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Tünetek: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Többnyire tünetmentesen folyik le a fertőzés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Masszív fertőzésben </a:t>
            </a:r>
            <a:r>
              <a:rPr lang="hu-HU" sz="2400" dirty="0" err="1"/>
              <a:t>abdominalis</a:t>
            </a:r>
            <a:r>
              <a:rPr lang="hu-HU" sz="2400" dirty="0"/>
              <a:t> </a:t>
            </a:r>
            <a:r>
              <a:rPr lang="hu-HU" sz="2400" dirty="0" err="1"/>
              <a:t>discomfort</a:t>
            </a:r>
            <a:r>
              <a:rPr lang="hu-HU" sz="2400" dirty="0"/>
              <a:t>, hasi fájdalmak, hányinger, hányás, hasmenés, súlyos fertőzésben </a:t>
            </a:r>
            <a:r>
              <a:rPr lang="hu-HU" sz="2400" dirty="0" err="1"/>
              <a:t>dysenteriform</a:t>
            </a:r>
            <a:r>
              <a:rPr lang="hu-HU" sz="2400" dirty="0"/>
              <a:t> kórkép, </a:t>
            </a:r>
            <a:r>
              <a:rPr lang="hu-HU" sz="2400" dirty="0" err="1"/>
              <a:t>anaemia</a:t>
            </a: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Fertőzőképesség tartama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Míg a bélcsatornában a férgek megtalálhatóak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400424" y="0"/>
            <a:ext cx="697230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>
                <a:latin typeface="+mj-lt"/>
                <a:ea typeface="+mj-ea"/>
                <a:cs typeface="+mj-cs"/>
              </a:rPr>
              <a:t>Féregfertőzések – </a:t>
            </a:r>
            <a:r>
              <a:rPr lang="hu-HU" sz="2400" b="1" dirty="0" err="1">
                <a:latin typeface="+mj-lt"/>
                <a:ea typeface="+mj-ea"/>
                <a:cs typeface="+mj-cs"/>
              </a:rPr>
              <a:t>Enterobiasis</a:t>
            </a:r>
            <a:r>
              <a:rPr lang="hu-HU" sz="2400" b="1" dirty="0">
                <a:latin typeface="+mj-lt"/>
                <a:ea typeface="+mj-ea"/>
                <a:cs typeface="+mj-cs"/>
              </a:rPr>
              <a:t>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" y="1988840"/>
            <a:ext cx="1219200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 Fertőzés forrása: fertőzött ember   (cérnagiliszta)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Terjedési mód: közvetlen érintkezéssel, piszkos kéz útján, tárgyak, étel, por, levegő közvetítésével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L.i</a:t>
            </a:r>
            <a:r>
              <a:rPr lang="hu-HU" sz="2400" dirty="0"/>
              <a:t>.: 2-4 hét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Tünetek: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Viszketés és vakarási nyomok észlelhetők a végbélnyílás környékén, emésztési és alvási zavarok, fáradékonyság, idegesség, </a:t>
            </a:r>
            <a:r>
              <a:rPr lang="hu-HU" sz="2400" dirty="0" err="1"/>
              <a:t>appendicitis</a:t>
            </a: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Fertőzőképesség tartama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Míg a bélcsatornában a férgek megtalálhatóak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143250" y="0"/>
            <a:ext cx="7886700" cy="1124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>
                <a:latin typeface="+mj-lt"/>
                <a:ea typeface="+mj-ea"/>
                <a:cs typeface="+mj-cs"/>
              </a:rPr>
              <a:t>Féregfertőzések – </a:t>
            </a:r>
            <a:r>
              <a:rPr lang="hu-HU" sz="2400" b="1" dirty="0" err="1">
                <a:latin typeface="+mj-lt"/>
                <a:ea typeface="+mj-ea"/>
                <a:cs typeface="+mj-cs"/>
              </a:rPr>
              <a:t>Hymenolepsiasis</a:t>
            </a:r>
            <a:r>
              <a:rPr lang="hu-HU" sz="2400" b="1" dirty="0">
                <a:latin typeface="+mj-lt"/>
                <a:ea typeface="+mj-ea"/>
                <a:cs typeface="+mj-cs"/>
              </a:rPr>
              <a:t> (galandféreg fertőzés)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" y="1772816"/>
            <a:ext cx="1219200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Fertőzés forrása: fertőzött ember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/>
              <a:t>Terjedési mód: széklettel ürülő érett peték közvetlen érintkezéssel, </a:t>
            </a:r>
            <a:r>
              <a:rPr lang="hu-HU" sz="2400" dirty="0" err="1"/>
              <a:t>enterális</a:t>
            </a:r>
            <a:r>
              <a:rPr lang="hu-HU" sz="2400" dirty="0"/>
              <a:t> úton, élelmiszerek, használati tárgyak közvetítésével jutnak az emberi szervezetbe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L.i</a:t>
            </a:r>
            <a:r>
              <a:rPr lang="hu-HU" sz="2400" dirty="0"/>
              <a:t>.: 2-3 hét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Tünetek: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Masszív fertőzés esetén gyomor-, bélpanaszok, étvágytalanság, émelygés, hányinger, hányás, hasmenés, köldöktáji fájdalom, görcsös állapot, vérszegénység, álmatlanság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Fertőzőképesség tartama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Míg a bélcsatornában a férgek megtalálhatóak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500438" y="0"/>
            <a:ext cx="6472237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>
                <a:latin typeface="+mj-lt"/>
                <a:ea typeface="+mj-ea"/>
                <a:cs typeface="+mj-cs"/>
              </a:rPr>
              <a:t>Féregfertőzések I. 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556792"/>
            <a:ext cx="11760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dirty="0">
              <a:solidFill>
                <a:srgbClr val="00B05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</a:rPr>
              <a:t>Megelőzés: 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</a:rPr>
              <a:t>Nyersen fogyasztott zöldségfélék gondos lemosása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</a:rPr>
              <a:t>Szennyvízzel való öntözésre, trágyázásra vonatkozó rendeletek betartása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>
                <a:solidFill>
                  <a:srgbClr val="00B050"/>
                </a:solidFill>
              </a:rPr>
              <a:t>Enterobiasis</a:t>
            </a:r>
            <a:r>
              <a:rPr lang="hu-HU" sz="2400" dirty="0">
                <a:solidFill>
                  <a:srgbClr val="00B050"/>
                </a:solidFill>
              </a:rPr>
              <a:t> esetén körmök rövidre vágása, általános személyi és </a:t>
            </a:r>
            <a:r>
              <a:rPr lang="hu-HU" sz="2400" dirty="0" err="1">
                <a:solidFill>
                  <a:srgbClr val="00B050"/>
                </a:solidFill>
              </a:rPr>
              <a:t>környezethigiénés</a:t>
            </a:r>
            <a:r>
              <a:rPr lang="hu-HU" sz="2400" dirty="0">
                <a:solidFill>
                  <a:srgbClr val="00B050"/>
                </a:solidFill>
              </a:rPr>
              <a:t> rendszabályok betartása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2204864"/>
            <a:ext cx="12192000" cy="112474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Köszönöm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figyelmet!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069160"/>
          </a:xfrm>
        </p:spPr>
        <p:txBody>
          <a:bodyPr>
            <a:normAutofit/>
          </a:bodyPr>
          <a:lstStyle/>
          <a:p>
            <a:r>
              <a:rPr lang="hu-HU" sz="2400" dirty="0"/>
              <a:t>Fertőző forrás</a:t>
            </a:r>
          </a:p>
          <a:p>
            <a:pPr lvl="1"/>
            <a:r>
              <a:rPr lang="hu-HU" sz="2400" dirty="0"/>
              <a:t>Beteg vagy kórokozó hordozó ember (széklete, vizelete útján)</a:t>
            </a:r>
          </a:p>
          <a:p>
            <a:endParaRPr lang="hu-HU" sz="2400" dirty="0"/>
          </a:p>
          <a:p>
            <a:r>
              <a:rPr lang="hu-HU" sz="2400" dirty="0"/>
              <a:t>Terjedési módok</a:t>
            </a:r>
          </a:p>
          <a:p>
            <a:pPr lvl="1"/>
            <a:r>
              <a:rPr lang="hu-HU" sz="2400" dirty="0"/>
              <a:t>Fertőzöttek vizeletével, székletével </a:t>
            </a:r>
          </a:p>
          <a:p>
            <a:pPr lvl="1"/>
            <a:r>
              <a:rPr lang="hu-HU" sz="2400" dirty="0"/>
              <a:t>Közvetlen érintkezés, élelmiszer, tej, ivóvíz, legyek, tárgyak közvetítése révén</a:t>
            </a:r>
          </a:p>
          <a:p>
            <a:pPr lvl="1"/>
            <a:endParaRPr lang="hu-HU" sz="2400" dirty="0"/>
          </a:p>
          <a:p>
            <a:r>
              <a:rPr lang="hu-HU" sz="2400" dirty="0"/>
              <a:t>Lappangási idő</a:t>
            </a:r>
          </a:p>
          <a:p>
            <a:pPr lvl="1"/>
            <a:r>
              <a:rPr lang="hu-HU" sz="2400" dirty="0"/>
              <a:t>1-10 nap</a:t>
            </a:r>
          </a:p>
          <a:p>
            <a:pPr lvl="1">
              <a:buNone/>
            </a:pPr>
            <a:endParaRPr lang="hu-HU" dirty="0"/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86113" y="0"/>
            <a:ext cx="7343775" cy="115699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 - Bakteriális fertőzések - </a:t>
            </a:r>
            <a:r>
              <a:rPr lang="hu-HU" sz="3200" b="1" dirty="0" err="1"/>
              <a:t>Paratyphus</a:t>
            </a:r>
            <a:r>
              <a:rPr lang="hu-HU" sz="3200" b="1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949280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Tünetek</a:t>
            </a:r>
          </a:p>
          <a:p>
            <a:pPr lvl="1" algn="just"/>
            <a:r>
              <a:rPr lang="hu-HU" sz="2200" dirty="0"/>
              <a:t>Klinikailag tífuszhoz hasonló, lefolyásában enyhébb</a:t>
            </a:r>
          </a:p>
          <a:p>
            <a:pPr lvl="1" algn="just"/>
            <a:endParaRPr lang="hu-HU" sz="2200" dirty="0"/>
          </a:p>
          <a:p>
            <a:pPr algn="just"/>
            <a:r>
              <a:rPr lang="hu-HU" sz="2200" dirty="0"/>
              <a:t>Fertőzőképesség tartama</a:t>
            </a:r>
          </a:p>
          <a:p>
            <a:pPr lvl="1" algn="just"/>
            <a:r>
              <a:rPr lang="hu-HU" sz="2200" dirty="0"/>
              <a:t>Betegség alatt, ill. utána is míg a baktériumok széklettel, vizelettel ürülnek</a:t>
            </a:r>
          </a:p>
          <a:p>
            <a:pPr lvl="1" algn="just"/>
            <a:r>
              <a:rPr lang="hu-HU" sz="2200" dirty="0"/>
              <a:t>Kórokozó hordozás is kialakulhat</a:t>
            </a:r>
          </a:p>
          <a:p>
            <a:pPr lvl="1" algn="just"/>
            <a:endParaRPr lang="hu-HU" sz="2200" dirty="0"/>
          </a:p>
          <a:p>
            <a:pPr algn="just"/>
            <a:r>
              <a:rPr lang="hu-HU" sz="2200" dirty="0"/>
              <a:t>Bejelentésre kötelezett a gyanús vagy a valószínűsíthető vagy a megerősített eset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00424" y="0"/>
            <a:ext cx="7258051" cy="11381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</a:t>
            </a:r>
            <a:br>
              <a:rPr lang="hu-HU" sz="3200" b="1" dirty="0"/>
            </a:br>
            <a:r>
              <a:rPr lang="hu-HU" sz="3200" b="1" dirty="0" err="1"/>
              <a:t>Paratyphus</a:t>
            </a:r>
            <a:r>
              <a:rPr lang="hu-HU" sz="3200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12192000" cy="5373216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Elkülönítés:Kötelező</a:t>
            </a:r>
          </a:p>
          <a:p>
            <a:pPr lvl="1" algn="just"/>
            <a:r>
              <a:rPr lang="hu-HU" sz="2400" dirty="0"/>
              <a:t>Kórházban, fertőző osztályon</a:t>
            </a:r>
          </a:p>
          <a:p>
            <a:pPr lvl="1" algn="just"/>
            <a:r>
              <a:rPr lang="hu-HU" sz="2400" dirty="0"/>
              <a:t>A beteget addig kell elkülöníteni, amíg a klinikai tünetek megszűnése és az antibiotikus terápia befejezését követő 48 óra múlva, egymást követő napokon vett 3 széklet és vizeletminta vizsgálata negatív eredményt nem ad</a:t>
            </a:r>
          </a:p>
          <a:p>
            <a:pPr lvl="1" algn="just"/>
            <a:r>
              <a:rPr lang="hu-HU" sz="2400" dirty="0">
                <a:solidFill>
                  <a:srgbClr val="00B050"/>
                </a:solidFill>
              </a:rPr>
              <a:t>Ha a vizsgálatsorozatból egy is pozitív, az elkülönítés megszünte</a:t>
            </a:r>
            <a:r>
              <a:rPr lang="hu-HU" sz="2400" dirty="0"/>
              <a:t>thető, de a gyógyultat járványügyi ellenőrzés alatt kell tartani mindaddig, amíg a kórokozó hordozás meg nem szűnik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57539" y="0"/>
            <a:ext cx="7315200" cy="11967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 - </a:t>
            </a:r>
            <a:r>
              <a:rPr lang="hu-HU" sz="3200" b="1" dirty="0" err="1"/>
              <a:t>Paratyphus</a:t>
            </a:r>
            <a:endParaRPr lang="hu-H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A </a:t>
            </a:r>
            <a:r>
              <a:rPr lang="hu-HU" dirty="0"/>
              <a:t>járványügyi ellenőrzés alatt álló személyeket </a:t>
            </a:r>
            <a:r>
              <a:rPr lang="hu-HU" dirty="0">
                <a:solidFill>
                  <a:srgbClr val="FF0000"/>
                </a:solidFill>
              </a:rPr>
              <a:t>el kell tiltani</a:t>
            </a:r>
          </a:p>
          <a:p>
            <a:pPr lvl="1" algn="just">
              <a:buFont typeface="Arial" pitchFamily="34" charset="0"/>
              <a:buChar char="•"/>
            </a:pPr>
            <a:endParaRPr lang="hu-HU" dirty="0">
              <a:solidFill>
                <a:srgbClr val="FF0000"/>
              </a:solidFill>
            </a:endParaRPr>
          </a:p>
          <a:p>
            <a:pPr lvl="1" algn="just">
              <a:buNone/>
            </a:pP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	- 0-6 éves gyermekek közösségének látogatásától vagy ilyen közösségekben, intézményekben gyermekek ellátásával kapcsolatos veszélyeztető munkakörtől,</a:t>
            </a:r>
          </a:p>
          <a:p>
            <a:pPr lvl="1" algn="just">
              <a:buNone/>
            </a:pPr>
            <a:endParaRPr lang="hu-HU" dirty="0"/>
          </a:p>
          <a:p>
            <a:pPr lvl="2" algn="just"/>
            <a:r>
              <a:rPr lang="hu-HU" sz="2400" dirty="0"/>
              <a:t> a közvetlen betegellátás során étel- és gyógyszerkiosztás végzésétől; </a:t>
            </a:r>
          </a:p>
          <a:p>
            <a:pPr lvl="2" algn="just"/>
            <a:r>
              <a:rPr lang="hu-HU" sz="2400" dirty="0"/>
              <a:t>hőkezelés nélkül közvetlenül közfogyasztásra kerülő élelmiszerek, ételek, italok kezelésétől: közétkeztetésben, vízművekben való foglalkoztatástól; </a:t>
            </a:r>
          </a:p>
          <a:p>
            <a:pPr lvl="2" algn="just"/>
            <a:r>
              <a:rPr lang="hu-HU" sz="2400" dirty="0"/>
              <a:t>anyatej adásától, illetve anyatej kezeléstől</a:t>
            </a:r>
          </a:p>
          <a:p>
            <a:endParaRPr lang="hu-HU" sz="2400" dirty="0"/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86150" y="0"/>
            <a:ext cx="6958013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 - </a:t>
            </a:r>
            <a:r>
              <a:rPr lang="hu-HU" sz="3200" b="1" dirty="0" err="1"/>
              <a:t>Paratyphus</a:t>
            </a:r>
            <a:endParaRPr lang="hu-H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6453336"/>
          </a:xfrm>
        </p:spPr>
        <p:txBody>
          <a:bodyPr>
            <a:normAutofit/>
          </a:bodyPr>
          <a:lstStyle/>
          <a:p>
            <a:r>
              <a:rPr lang="hu-HU" sz="2400" dirty="0"/>
              <a:t>Beteggel kontaktusba kerültek felkutatása: Kötelező</a:t>
            </a:r>
          </a:p>
          <a:p>
            <a:r>
              <a:rPr lang="hu-HU" sz="2400" dirty="0"/>
              <a:t>Járványügyi érdekből végzett mikrobiológiai szűrővizsgálat: Kötelező</a:t>
            </a:r>
          </a:p>
          <a:p>
            <a:r>
              <a:rPr lang="hu-HU" sz="2400" dirty="0"/>
              <a:t> Járványügyi megfigyelés:</a:t>
            </a:r>
          </a:p>
          <a:p>
            <a:pPr lvl="1"/>
            <a:r>
              <a:rPr lang="hu-HU" sz="2400" dirty="0"/>
              <a:t>A beteggel érintkezett személyeket 10 napra járványügyi megfigyelés alá kell helyezni, és ezen időre ki kell tiltani a felsorolt munkakörökből és intézményekből</a:t>
            </a:r>
          </a:p>
          <a:p>
            <a:pPr lvl="1"/>
            <a:r>
              <a:rPr lang="hu-HU" sz="2400" dirty="0">
                <a:solidFill>
                  <a:srgbClr val="FF0000"/>
                </a:solidFill>
              </a:rPr>
              <a:t>A beteggel érintkezett és járványügyi megfigyelés alá helyezett személyek foglalkozásukat, tevékenységüket, illetve közösségek látogatását csak akkor folytathatják,</a:t>
            </a:r>
            <a:r>
              <a:rPr lang="hu-HU" sz="2400" dirty="0"/>
              <a:t> ha a megfigyelési idő második hetében elkezdett, egymást követő napokon vett 2 széklet- és vizeletminta vizsgálata negatív eredményt adott</a:t>
            </a:r>
          </a:p>
          <a:p>
            <a:pPr lvl="1"/>
            <a:r>
              <a:rPr lang="hu-HU" sz="2400" dirty="0"/>
              <a:t> 0-6 éves gyermekek közösségében történt megbetegedés esetén 10 napi felvételi zárlatot kell elrendelni</a:t>
            </a:r>
          </a:p>
          <a:p>
            <a:pPr marL="85725" lvl="1" indent="0"/>
            <a:r>
              <a:rPr lang="hu-HU" i="1" dirty="0"/>
              <a:t>Járványügyi teendők: 18/1998 NM. rendeletben foglaltak szerint</a:t>
            </a:r>
            <a:endParaRPr lang="hu-HU" sz="2400" i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171950" y="0"/>
            <a:ext cx="5929313" cy="11967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</a:t>
            </a:r>
            <a:r>
              <a:rPr lang="hu-HU" sz="3200" b="1" dirty="0" err="1"/>
              <a:t>járványtana-Bakteriális</a:t>
            </a:r>
            <a:r>
              <a:rPr lang="hu-HU" sz="3200" b="1" dirty="0"/>
              <a:t> </a:t>
            </a:r>
            <a:r>
              <a:rPr lang="hu-HU" sz="3200" b="1" dirty="0" err="1"/>
              <a:t>fertőzések</a:t>
            </a:r>
            <a:r>
              <a:rPr lang="hu-HU" sz="3200" b="1" dirty="0"/>
              <a:t> - </a:t>
            </a:r>
            <a:r>
              <a:rPr lang="hu-HU" sz="3200" b="1" dirty="0" err="1"/>
              <a:t>Paratyphus</a:t>
            </a:r>
            <a:endParaRPr lang="hu-H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31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Ha a megbetegedést kórházi osztályon észlelték, a beteg elkülönítése után a vele érintkezett ápoltakat és az </a:t>
            </a:r>
            <a:r>
              <a:rPr lang="hu-HU" sz="2400" dirty="0">
                <a:solidFill>
                  <a:srgbClr val="FF0000"/>
                </a:solidFill>
              </a:rPr>
              <a:t>ápoló személyzet</a:t>
            </a:r>
            <a:r>
              <a:rPr lang="hu-HU" sz="2400" dirty="0"/>
              <a:t>et 10 napra járványügyi megfigyelés alá kell helyezni és el kell végezni a </a:t>
            </a:r>
            <a:r>
              <a:rPr lang="hu-HU" sz="2400" dirty="0">
                <a:solidFill>
                  <a:srgbClr val="FF0000"/>
                </a:solidFill>
              </a:rPr>
              <a:t>széklet- és vizeletvizsgálat</a:t>
            </a:r>
            <a:r>
              <a:rPr lang="hu-HU" sz="2400" dirty="0"/>
              <a:t>okat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Az esemény, továbbá az osztály adottságaitól függően 10 napos felvételi zárlat is elrendelhető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>
                <a:solidFill>
                  <a:srgbClr val="00B050"/>
                </a:solidFill>
              </a:rPr>
              <a:t>Ha a beteggel érintkezett ápoltak alapbetegsége megengedi, hazabocsáthatók, de otthonukban a járványügyi megfigyelést folytatni kell, és ezt zárójelentésükre fel kell jegyezni, a lakóhely szerint illetékes járási hivatal egyidejű értesítése mellett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A fertőzés forrását fel kell kutatni</a:t>
            </a:r>
          </a:p>
          <a:p>
            <a:pPr>
              <a:buNone/>
            </a:pPr>
            <a:br>
              <a:rPr lang="hu-HU" sz="2400" dirty="0"/>
            </a:br>
            <a:endParaRPr lang="hu-HU" sz="24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343275" y="1"/>
            <a:ext cx="7572376" cy="9810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 - Bakteriális fertőzések - </a:t>
            </a:r>
            <a:r>
              <a:rPr lang="hu-HU" sz="3200" b="1" dirty="0" err="1"/>
              <a:t>Paratyphus</a:t>
            </a:r>
            <a:r>
              <a:rPr lang="hu-HU" sz="3200" b="1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-432725" y="1196753"/>
            <a:ext cx="126247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Járványügyi helyzete kedvezően alakult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megbetegedések számában 1994-től évről évre csökkenés tapasztalható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Előfordulása a közegészségügyi viszonyok általános javulásának egyik mutatója, mivel a  kórokozó kontakt úton terjed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471862" y="0"/>
            <a:ext cx="6858001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 - Bakteriális fertőzések –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Bakt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 vérhas)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l="25731" t="13407" r="29722" b="9814"/>
          <a:stretch>
            <a:fillRect/>
          </a:stretch>
        </p:blipFill>
        <p:spPr bwMode="auto">
          <a:xfrm>
            <a:off x="0" y="1241376"/>
            <a:ext cx="1118456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11333724" y="3584996"/>
            <a:ext cx="48005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 rot="10800000" flipV="1">
            <a:off x="2974206" y="471487"/>
            <a:ext cx="7979344" cy="443483"/>
          </a:xfrm>
        </p:spPr>
        <p:txBody>
          <a:bodyPr>
            <a:normAutofit fontScale="90000"/>
          </a:bodyPr>
          <a:lstStyle/>
          <a:p>
            <a:pPr lvl="0"/>
            <a:r>
              <a:rPr lang="hu-HU" sz="3600" dirty="0" err="1"/>
              <a:t>Enterális</a:t>
            </a:r>
            <a:r>
              <a:rPr lang="hu-HU" sz="3600" dirty="0"/>
              <a:t> fertőzések járványtana - Bakteriális fertőzések - </a:t>
            </a:r>
            <a:r>
              <a:rPr lang="hu-HU" sz="3600" dirty="0" err="1"/>
              <a:t>Dysenteria</a:t>
            </a:r>
            <a:r>
              <a:rPr lang="hu-HU" sz="3600" dirty="0"/>
              <a:t> (</a:t>
            </a:r>
            <a:r>
              <a:rPr lang="hu-HU" sz="3600" dirty="0" err="1"/>
              <a:t>Shigellosis</a:t>
            </a:r>
            <a:r>
              <a:rPr lang="hu-HU" sz="3600" dirty="0"/>
              <a:t>, vérhas) </a:t>
            </a:r>
            <a:br>
              <a:rPr lang="hu-HU" sz="3600" dirty="0"/>
            </a:br>
            <a:endParaRPr lang="hu-H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494516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Kórokozó: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Shigella</a:t>
            </a:r>
            <a:r>
              <a:rPr lang="hu-HU" dirty="0"/>
              <a:t> genus A-D alcsoportokba sorolt tagjai</a:t>
            </a:r>
          </a:p>
          <a:p>
            <a:pPr lvl="1"/>
            <a:r>
              <a:rPr lang="hu-HU" dirty="0"/>
              <a:t>Leggyakrabban a </a:t>
            </a:r>
            <a:r>
              <a:rPr lang="hu-HU" dirty="0" err="1"/>
              <a:t>Shigella</a:t>
            </a:r>
            <a:r>
              <a:rPr lang="hu-HU" dirty="0"/>
              <a:t> </a:t>
            </a:r>
            <a:r>
              <a:rPr lang="hu-HU" dirty="0" err="1"/>
              <a:t>sonnei</a:t>
            </a:r>
            <a:r>
              <a:rPr lang="hu-HU" dirty="0"/>
              <a:t> (D alcsoport) és a </a:t>
            </a:r>
            <a:r>
              <a:rPr lang="hu-HU" dirty="0" err="1"/>
              <a:t>Shigella</a:t>
            </a:r>
            <a:r>
              <a:rPr lang="hu-HU" dirty="0"/>
              <a:t> </a:t>
            </a:r>
            <a:r>
              <a:rPr lang="hu-HU" dirty="0" err="1"/>
              <a:t>flexneri</a:t>
            </a:r>
            <a:r>
              <a:rPr lang="hu-HU" dirty="0"/>
              <a:t> (B alcsoport)</a:t>
            </a:r>
          </a:p>
          <a:p>
            <a:pPr lvl="1"/>
            <a:r>
              <a:rPr lang="hu-HU" dirty="0"/>
              <a:t>Ritkán a </a:t>
            </a:r>
            <a:r>
              <a:rPr lang="hu-HU" dirty="0" err="1"/>
              <a:t>Shigella</a:t>
            </a:r>
            <a:r>
              <a:rPr lang="hu-HU" dirty="0"/>
              <a:t> </a:t>
            </a:r>
            <a:r>
              <a:rPr lang="hu-HU" dirty="0" err="1"/>
              <a:t>dysenteriae</a:t>
            </a:r>
            <a:r>
              <a:rPr lang="hu-HU" dirty="0"/>
              <a:t> és a </a:t>
            </a:r>
            <a:r>
              <a:rPr lang="hu-HU" dirty="0" err="1"/>
              <a:t>Shigella</a:t>
            </a:r>
            <a:r>
              <a:rPr lang="hu-HU" dirty="0"/>
              <a:t> </a:t>
            </a:r>
            <a:r>
              <a:rPr lang="hu-HU" dirty="0" err="1"/>
              <a:t>boydii</a:t>
            </a:r>
            <a:endParaRPr lang="hu-HU" dirty="0"/>
          </a:p>
          <a:p>
            <a:r>
              <a:rPr lang="hu-HU" sz="2400" dirty="0"/>
              <a:t>Fertőzés forrása:</a:t>
            </a:r>
          </a:p>
          <a:p>
            <a:pPr lvl="1"/>
            <a:r>
              <a:rPr lang="hu-HU" dirty="0"/>
              <a:t>A beteg vagy baktériumhordozó széklete útján</a:t>
            </a:r>
          </a:p>
          <a:p>
            <a:r>
              <a:rPr lang="hu-HU" sz="2400" dirty="0"/>
              <a:t>Terjedési módok:</a:t>
            </a:r>
          </a:p>
          <a:p>
            <a:pPr lvl="1"/>
            <a:r>
              <a:rPr lang="hu-HU" dirty="0"/>
              <a:t>Közvetlen érintkezés, élelmiszerek, víz, légy, használati tárgyak útján</a:t>
            </a:r>
          </a:p>
          <a:p>
            <a:r>
              <a:rPr lang="hu-HU" sz="2400" dirty="0"/>
              <a:t>Lappangási idő:</a:t>
            </a:r>
          </a:p>
          <a:p>
            <a:pPr lvl="1"/>
            <a:r>
              <a:rPr lang="hu-HU" dirty="0"/>
              <a:t>1-7 nap, általában 1-3 nap</a:t>
            </a:r>
          </a:p>
          <a:p>
            <a:r>
              <a:rPr lang="hu-HU" sz="2400" dirty="0" err="1"/>
              <a:t>Kontagiozitási</a:t>
            </a:r>
            <a:r>
              <a:rPr lang="hu-HU" sz="2400" dirty="0"/>
              <a:t> index:</a:t>
            </a:r>
          </a:p>
          <a:p>
            <a:pPr lvl="1"/>
            <a:r>
              <a:rPr lang="hu-HU" dirty="0"/>
              <a:t>15-20%</a:t>
            </a:r>
          </a:p>
          <a:p>
            <a:pPr lvl="1">
              <a:buNone/>
            </a:pPr>
            <a:endParaRPr lang="hu-HU" dirty="0"/>
          </a:p>
          <a:p>
            <a:pPr lvl="1">
              <a:buNone/>
            </a:pPr>
            <a:endParaRPr lang="hu-HU" dirty="0"/>
          </a:p>
          <a:p>
            <a:pPr lvl="2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71800" y="0"/>
            <a:ext cx="7643813" cy="11967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 - Bakteriális fertőzések - </a:t>
            </a:r>
            <a:r>
              <a:rPr lang="hu-HU" sz="3200" b="1" dirty="0" err="1"/>
              <a:t>Dysenteria</a:t>
            </a:r>
            <a:r>
              <a:rPr lang="hu-HU" sz="3200" b="1" dirty="0"/>
              <a:t> (</a:t>
            </a:r>
            <a:r>
              <a:rPr lang="hu-HU" sz="3200" b="1" dirty="0" err="1"/>
              <a:t>Shigellosis</a:t>
            </a:r>
            <a:r>
              <a:rPr lang="hu-HU" sz="3200" b="1" dirty="0"/>
              <a:t>, vérhas)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</p:spPr>
        <p:txBody>
          <a:bodyPr>
            <a:normAutofit/>
          </a:bodyPr>
          <a:lstStyle/>
          <a:p>
            <a:pPr algn="just"/>
            <a:r>
              <a:rPr lang="hu-HU" sz="2400" dirty="0" err="1">
                <a:solidFill>
                  <a:srgbClr val="FF0000"/>
                </a:solidFill>
              </a:rPr>
              <a:t>Enterális</a:t>
            </a:r>
            <a:r>
              <a:rPr lang="hu-HU" sz="2400" dirty="0">
                <a:solidFill>
                  <a:srgbClr val="FF0000"/>
                </a:solidFill>
              </a:rPr>
              <a:t> tünetekkel járó élelemmel terjedő megbetegedések, ételfertőzések vagy ételmérgezések, melyeket a baktériumokkal és/vagy azok toxinjával fertőzött étel vagy ital elfogyasztása okoz</a:t>
            </a:r>
          </a:p>
          <a:p>
            <a:pPr algn="just"/>
            <a:r>
              <a:rPr lang="hu-HU" sz="2400" dirty="0"/>
              <a:t>Élelmiszermérgezés</a:t>
            </a:r>
          </a:p>
          <a:p>
            <a:pPr lvl="1" algn="just"/>
            <a:r>
              <a:rPr lang="hu-HU" sz="2400" dirty="0"/>
              <a:t>Mikroorganizmus által termelt toxin/méreganyag</a:t>
            </a:r>
          </a:p>
          <a:p>
            <a:pPr lvl="1" algn="just"/>
            <a:r>
              <a:rPr lang="hu-HU" sz="2400" dirty="0"/>
              <a:t>Élelmiszerben természetes tartalomként előforduló méreganyag</a:t>
            </a:r>
          </a:p>
          <a:p>
            <a:pPr lvl="1" algn="just"/>
            <a:r>
              <a:rPr lang="hu-HU" sz="2400" dirty="0"/>
              <a:t>Idegen, mérgező kémiai anyag</a:t>
            </a:r>
          </a:p>
          <a:p>
            <a:pPr algn="just"/>
            <a:r>
              <a:rPr lang="hu-HU" sz="2400" dirty="0"/>
              <a:t>Élelmiszerfertőzés</a:t>
            </a:r>
          </a:p>
          <a:p>
            <a:pPr lvl="1" algn="just"/>
            <a:r>
              <a:rPr lang="hu-HU" sz="2400" dirty="0"/>
              <a:t>Ételben levő fertőző mikroorganizmus</a:t>
            </a:r>
          </a:p>
          <a:p>
            <a:pPr lvl="1" algn="just"/>
            <a:r>
              <a:rPr lang="hu-HU" sz="2400" dirty="0"/>
              <a:t>Kórokozó lehet baktérium, vírus, parazita</a:t>
            </a:r>
          </a:p>
          <a:p>
            <a:pPr algn="just"/>
            <a:r>
              <a:rPr lang="hu-HU" sz="2400" dirty="0" err="1"/>
              <a:t>Toxikoinfekciók</a:t>
            </a:r>
            <a:endParaRPr lang="hu-HU" sz="2400" dirty="0"/>
          </a:p>
          <a:p>
            <a:pPr lvl="1" algn="just"/>
            <a:r>
              <a:rPr lang="hu-HU" sz="2400" dirty="0"/>
              <a:t>Baktériumok, melyek az élelmiszerekben vagy bélfalban toxint termelnek</a:t>
            </a:r>
          </a:p>
          <a:p>
            <a:pPr lvl="1" algn="just"/>
            <a:endParaRPr lang="hu-HU" sz="20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71838" y="0"/>
            <a:ext cx="7158037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4416" y="6237312"/>
            <a:ext cx="827584" cy="62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2"/>
            <a:ext cx="12192000" cy="4032447"/>
          </a:xfrm>
        </p:spPr>
        <p:txBody>
          <a:bodyPr/>
          <a:lstStyle/>
          <a:p>
            <a:r>
              <a:rPr lang="hu-HU" sz="2400" dirty="0"/>
              <a:t>Betegséget követő immunitás: </a:t>
            </a:r>
          </a:p>
          <a:p>
            <a:pPr lvl="1"/>
            <a:r>
              <a:rPr lang="hu-HU" sz="2400" dirty="0"/>
              <a:t>0,5-1 év</a:t>
            </a:r>
          </a:p>
          <a:p>
            <a:pPr lvl="1"/>
            <a:r>
              <a:rPr lang="hu-HU" sz="2400" dirty="0" err="1"/>
              <a:t>Típusspecifikus</a:t>
            </a:r>
            <a:endParaRPr lang="hu-HU" sz="2400" dirty="0"/>
          </a:p>
          <a:p>
            <a:pPr lvl="1">
              <a:buNone/>
            </a:pPr>
            <a:endParaRPr lang="hu-HU" sz="2400" dirty="0"/>
          </a:p>
          <a:p>
            <a:r>
              <a:rPr lang="hu-HU" sz="2400" dirty="0"/>
              <a:t>Fertőzőképesség tartama:</a:t>
            </a:r>
          </a:p>
          <a:p>
            <a:pPr lvl="1"/>
            <a:r>
              <a:rPr lang="hu-HU" sz="2400" dirty="0"/>
              <a:t>Míg a </a:t>
            </a:r>
            <a:r>
              <a:rPr lang="hu-HU" sz="2400" dirty="0" err="1"/>
              <a:t>shigellák</a:t>
            </a:r>
            <a:r>
              <a:rPr lang="hu-HU" sz="2400" dirty="0"/>
              <a:t> székletből kimutathatóak</a:t>
            </a:r>
          </a:p>
          <a:p>
            <a:pPr lvl="1" algn="just"/>
            <a:r>
              <a:rPr lang="hu-HU" sz="2400" dirty="0"/>
              <a:t>Fertőzőképesség gyakran fennmarad a klinikai tünetek megszűnése után is</a:t>
            </a:r>
          </a:p>
          <a:p>
            <a:endParaRPr lang="hu-HU" sz="2400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86150" y="242888"/>
            <a:ext cx="6886575" cy="112474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 - Bakteriális fertőzések - </a:t>
            </a:r>
            <a:r>
              <a:rPr lang="hu-HU" sz="3200" b="1" dirty="0" err="1"/>
              <a:t>Dysenteria</a:t>
            </a:r>
            <a:r>
              <a:rPr lang="hu-HU" sz="3200" b="1" dirty="0"/>
              <a:t> (</a:t>
            </a:r>
            <a:r>
              <a:rPr lang="hu-HU" sz="3200" b="1" dirty="0" err="1"/>
              <a:t>Shigellosis</a:t>
            </a:r>
            <a:r>
              <a:rPr lang="hu-HU" sz="3200" b="1" dirty="0"/>
              <a:t>, vérhas)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55663"/>
            <a:ext cx="12192000" cy="5445224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Otthonában, tartózkodási helyén, de ha ott nem izolálható, vagy a lefolyás súlyos, szövődményes, akkor kórházi fertőző osztályra kell szállítani</a:t>
            </a:r>
          </a:p>
          <a:p>
            <a:endParaRPr lang="hu-HU" sz="2400" dirty="0"/>
          </a:p>
          <a:p>
            <a:r>
              <a:rPr lang="hu-HU" sz="2400" dirty="0"/>
              <a:t> Az elkülönítés addig tart, amíg a klinikai gyógyulás és az antibiotikus kezelés befejezése után 48 óra múlva elkezdett bakteriológiai székletvizsgálat 2 egymást követő napon negatív eredményt nem ad</a:t>
            </a:r>
          </a:p>
          <a:p>
            <a:pPr>
              <a:buNone/>
            </a:pPr>
            <a:endParaRPr lang="hu-HU" sz="2400" dirty="0"/>
          </a:p>
          <a:p>
            <a:r>
              <a:rPr lang="hu-HU" sz="2400" dirty="0"/>
              <a:t>Ha a széklet vizsgálata a gyógyulás utáni 8. napon még mindig pozitív, az elkülönítés feloldható, de a gyógyultat járványügyi ellenőrzés alá kell helyezni, míg székletének ismételt bakteriológiai vizsgálata nem ad egymás után következő napokon kétszer negatív eredményt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00375" y="0"/>
            <a:ext cx="758666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járványtana-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Bakteriális fertőzések 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 vérhas)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11952651" cy="5040560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járványügyi ellenőrzés alá vont személyt el kell tiltani </a:t>
            </a:r>
          </a:p>
          <a:p>
            <a:pPr lvl="1" algn="just"/>
            <a:r>
              <a:rPr lang="hu-HU" sz="2400" dirty="0"/>
              <a:t>0-6 éves gyermekközösségek látogatásától, ilyen közösségekben/intézményekben a gyermekek ellátásával kapcsolatos veszélyeztető munkaköröktől, </a:t>
            </a:r>
          </a:p>
          <a:p>
            <a:pPr lvl="1" algn="just"/>
            <a:endParaRPr lang="hu-HU" sz="2400" dirty="0"/>
          </a:p>
          <a:p>
            <a:pPr lvl="1" algn="just"/>
            <a:r>
              <a:rPr lang="hu-HU" sz="2400" dirty="0"/>
              <a:t>közfogyasztásra kerülő élelmiszerek és italok kezelésétől; a közétkeztetésben, vízművekben való munkától</a:t>
            </a:r>
          </a:p>
          <a:p>
            <a:pPr lvl="1" algn="just"/>
            <a:endParaRPr lang="hu-HU" sz="2400" dirty="0"/>
          </a:p>
          <a:p>
            <a:pPr lvl="1" algn="just"/>
            <a:r>
              <a:rPr lang="hu-HU" sz="2400" dirty="0"/>
              <a:t>anyatej adásától, anyatejgyűjtő állomásokon való foglalkozástól</a:t>
            </a:r>
          </a:p>
          <a:p>
            <a:pPr lvl="1" algn="just"/>
            <a:endParaRPr lang="hu-HU" sz="2400" dirty="0"/>
          </a:p>
          <a:p>
            <a:pPr lvl="1" algn="just"/>
            <a:r>
              <a:rPr lang="hu-HU" sz="2400" dirty="0"/>
              <a:t>a közvetlen betegellátás során betegélelmezésben való részvételtől és a szájon át adott gyógyszeres kezelés végzéstől</a:t>
            </a:r>
          </a:p>
          <a:p>
            <a:pPr lvl="1"/>
            <a:endParaRPr lang="hu-HU" sz="2000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28975" y="0"/>
            <a:ext cx="7586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járványtana-</a:t>
            </a:r>
            <a:r>
              <a:rPr lang="hu-HU" sz="3200" b="1" dirty="0"/>
              <a:t> Bakteriális fertőzések 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vérhas)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5172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sz="3800" dirty="0"/>
              <a:t>Klinikai mikrobiológiai diagnosztikai vizsgálat:</a:t>
            </a:r>
          </a:p>
          <a:p>
            <a:pPr lvl="1" algn="just"/>
            <a:r>
              <a:rPr lang="hu-HU" sz="3800" dirty="0"/>
              <a:t>Kötelező</a:t>
            </a:r>
          </a:p>
          <a:p>
            <a:pPr lvl="1" algn="just"/>
            <a:r>
              <a:rPr lang="hu-HU" sz="3800" dirty="0"/>
              <a:t>Sporadikus esetben bármely klinikai mikrobiológiai laboratóriumban elvégezhető</a:t>
            </a:r>
          </a:p>
          <a:p>
            <a:pPr lvl="1" algn="just"/>
            <a:r>
              <a:rPr lang="hu-HU" sz="3800" dirty="0"/>
              <a:t>A székletmintákat a betegség kezdetén, az antibiotikus kezelés előtt kell venni</a:t>
            </a:r>
          </a:p>
          <a:p>
            <a:pPr algn="just"/>
            <a:r>
              <a:rPr lang="hu-HU" sz="3800" dirty="0"/>
              <a:t>Járványügyi érdekből végzett mikrobiológiai diagnosztikai vizsgálat:</a:t>
            </a:r>
          </a:p>
          <a:p>
            <a:pPr lvl="1" algn="just"/>
            <a:r>
              <a:rPr lang="hu-HU" sz="3800" dirty="0"/>
              <a:t>Kötelező</a:t>
            </a:r>
          </a:p>
          <a:p>
            <a:pPr lvl="1" algn="just"/>
            <a:r>
              <a:rPr lang="hu-HU" sz="3800" dirty="0"/>
              <a:t>Járvány esetén a székletmintákat a megbetegedés helye szerint illetékes járványügyi feladat ellátására kijelölt bakteriológiai laboratóriumba kell küldeni</a:t>
            </a:r>
          </a:p>
          <a:p>
            <a:pPr algn="just"/>
            <a:r>
              <a:rPr lang="hu-HU" sz="3800" dirty="0"/>
              <a:t>Felszabadító vizsgálat:</a:t>
            </a:r>
          </a:p>
          <a:p>
            <a:pPr lvl="1" algn="just"/>
            <a:r>
              <a:rPr lang="hu-HU" sz="3800" dirty="0"/>
              <a:t>Kötelező, a klinikai gyógyulás után, vagy az antibiotikus kezelés befejezését követő 48 óra múlva kell megkezdeni</a:t>
            </a:r>
          </a:p>
          <a:p>
            <a:pPr algn="just"/>
            <a:r>
              <a:rPr lang="hu-HU" sz="3800" dirty="0"/>
              <a:t>Fertőtlenítés:</a:t>
            </a:r>
          </a:p>
          <a:p>
            <a:pPr lvl="1" algn="just"/>
            <a:r>
              <a:rPr lang="hu-HU" sz="3800" dirty="0"/>
              <a:t>Folyamatos és záró fertőtlenítés szükséges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14663" y="0"/>
            <a:ext cx="7915275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Bakteriális fertőzések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 vérhas)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12192000" cy="5805264"/>
          </a:xfrm>
        </p:spPr>
        <p:txBody>
          <a:bodyPr>
            <a:normAutofit/>
          </a:bodyPr>
          <a:lstStyle/>
          <a:p>
            <a:r>
              <a:rPr lang="hu-HU" sz="2400" dirty="0"/>
              <a:t>A beteggel kontaktusba kerültek felkutatása:</a:t>
            </a:r>
          </a:p>
          <a:p>
            <a:pPr lvl="1"/>
            <a:r>
              <a:rPr lang="hu-HU" sz="2400" dirty="0"/>
              <a:t>Kötelező</a:t>
            </a:r>
          </a:p>
          <a:p>
            <a:pPr lvl="1"/>
            <a:r>
              <a:rPr lang="hu-HU" sz="2400" dirty="0"/>
              <a:t>A beteggel kapcsolatban lévőket ki kell kérdezni, járványügyi vizsgálatot kell végezni</a:t>
            </a:r>
          </a:p>
          <a:p>
            <a:r>
              <a:rPr lang="hu-HU" sz="2400" dirty="0"/>
              <a:t>Járványügyi érdekből végzett mikrobiológiai szűrővizsgálat:</a:t>
            </a:r>
          </a:p>
          <a:p>
            <a:pPr lvl="1"/>
            <a:r>
              <a:rPr lang="hu-HU" sz="2400" dirty="0"/>
              <a:t>A kontakt személyek és az azonos ételt fogyasztók szűrővizsgálatát el kell végezni</a:t>
            </a:r>
          </a:p>
          <a:p>
            <a:r>
              <a:rPr lang="hu-HU" sz="2400" dirty="0" err="1"/>
              <a:t>Postexpozíciós</a:t>
            </a:r>
            <a:r>
              <a:rPr lang="hu-HU" sz="2400" dirty="0"/>
              <a:t> profilaxis:</a:t>
            </a:r>
          </a:p>
          <a:p>
            <a:pPr lvl="1"/>
            <a:r>
              <a:rPr lang="hu-HU" sz="2400" dirty="0"/>
              <a:t>Nem szükséges</a:t>
            </a:r>
          </a:p>
          <a:p>
            <a:r>
              <a:rPr lang="hu-HU" sz="2400" dirty="0"/>
              <a:t>Fertőzőforrás-kutatás:</a:t>
            </a:r>
          </a:p>
          <a:p>
            <a:pPr lvl="1"/>
            <a:r>
              <a:rPr lang="hu-HU" sz="2400" dirty="0"/>
              <a:t>Kötelező</a:t>
            </a:r>
          </a:p>
          <a:p>
            <a:r>
              <a:rPr lang="hu-HU" sz="2400" dirty="0"/>
              <a:t>A terjesztő közeg felderítése:</a:t>
            </a:r>
          </a:p>
          <a:p>
            <a:pPr lvl="1"/>
            <a:r>
              <a:rPr lang="hu-HU" sz="2400" dirty="0"/>
              <a:t>Kötelező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00389" y="0"/>
            <a:ext cx="760095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r>
              <a:rPr lang="hu-HU" sz="3200" b="1" dirty="0"/>
              <a:t> - Bakteriális fertőzések 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vérhas) V.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12192000" cy="5184576"/>
          </a:xfrm>
        </p:spPr>
        <p:txBody>
          <a:bodyPr>
            <a:normAutofit/>
          </a:bodyPr>
          <a:lstStyle/>
          <a:p>
            <a:r>
              <a:rPr lang="hu-HU" sz="2600" dirty="0"/>
              <a:t> Járványügyi megfigyelés I.:</a:t>
            </a:r>
          </a:p>
          <a:p>
            <a:endParaRPr lang="hu-HU" sz="2600" dirty="0"/>
          </a:p>
          <a:p>
            <a:pPr lvl="1" algn="just"/>
            <a:r>
              <a:rPr lang="hu-HU" sz="2600" dirty="0"/>
              <a:t>A beteggel közvetlenül érintkezett személyeket 7 napi időtartamra járványügyi megfigyelés alá kell helyezni </a:t>
            </a:r>
          </a:p>
          <a:p>
            <a:pPr lvl="1" algn="just"/>
            <a:endParaRPr lang="hu-HU" sz="2600" dirty="0"/>
          </a:p>
          <a:p>
            <a:pPr lvl="1" algn="just"/>
            <a:r>
              <a:rPr lang="hu-HU" sz="2600" dirty="0"/>
              <a:t>Gyermekközösségekben, intézményekben előforduló halmozott, járványos megbetegedések esetén (0-6 éves korig) 7 napos felvételi zárlatot kell elrendelni a szükség szerinti kiterjedésben, és el kell végezni valamennyi gyermek és dolgozó székletvizsgálatát</a:t>
            </a:r>
          </a:p>
          <a:p>
            <a:endParaRPr lang="hu-HU" sz="3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28988" y="0"/>
            <a:ext cx="7672387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 -</a:t>
            </a:r>
            <a:r>
              <a:rPr lang="hu-HU" sz="3200" b="1" dirty="0"/>
              <a:t> Bakteriális fertőzések 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vérhas)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36715" y="1600200"/>
            <a:ext cx="12528715" cy="5257800"/>
          </a:xfrm>
        </p:spPr>
        <p:txBody>
          <a:bodyPr>
            <a:noAutofit/>
          </a:bodyPr>
          <a:lstStyle/>
          <a:p>
            <a:pPr lvl="1" algn="just"/>
            <a:r>
              <a:rPr lang="hu-HU" dirty="0"/>
              <a:t>A baktériumürítőket ki kell tiltani, illetve a bentlakásos intézményekben el kell különíteni, amíg székletvizsgálati eredményük negatív eredményt nem ad</a:t>
            </a:r>
          </a:p>
          <a:p>
            <a:pPr lvl="1" algn="just"/>
            <a:r>
              <a:rPr lang="hu-HU" dirty="0"/>
              <a:t>Kórházi osztályon észlelt megbetegedés esetén az újszülött, koraszülött és csecsemőosztályokon az érintett ápolási egységre, halmozott előfordulás esetén az egész osztályra 7 napos felvételi zárlatot kell elrendelni</a:t>
            </a:r>
          </a:p>
          <a:p>
            <a:pPr lvl="1" algn="just"/>
            <a:r>
              <a:rPr lang="hu-HU" dirty="0"/>
              <a:t>El kell végezni a beteggel érintkezett személyek székletvizsgálatát, a tünetmentes kórokozó-ürítő ápoltakat el kell különíteni, a dolgozókat ki kell tiltani, amíg a székletvizsgálatok két egymást követő napon negatív eredményt nem adnak</a:t>
            </a:r>
          </a:p>
          <a:p>
            <a:pPr lvl="1" algn="just"/>
            <a:r>
              <a:rPr lang="hu-HU" dirty="0"/>
              <a:t>Alapbetegségüktől függően a tünetmentes kórokozó-ürítőket haza lehet bocsátani, de a járványügyi ellenőrzést otthon folytatni kell és a beteg zárójelentésében fel kell tüntetni azt a dátumot, amikor a </a:t>
            </a:r>
            <a:r>
              <a:rPr lang="hu-HU" dirty="0" err="1"/>
              <a:t>shigellosisban</a:t>
            </a:r>
            <a:r>
              <a:rPr lang="hu-HU" dirty="0"/>
              <a:t> szenvedő beteggel utoljára érintkezett</a:t>
            </a:r>
          </a:p>
          <a:p>
            <a:pPr lvl="1" algn="just"/>
            <a:r>
              <a:rPr lang="hu-HU" dirty="0"/>
              <a:t>Erről a járási hivatalt is értesíteni kell</a:t>
            </a:r>
          </a:p>
          <a:p>
            <a:endParaRPr lang="hu-HU" sz="21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000375" y="285750"/>
            <a:ext cx="7515225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 - </a:t>
            </a:r>
            <a:r>
              <a:rPr lang="hu-HU" sz="3200" b="1" dirty="0"/>
              <a:t>Bakteriális fertőzések 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Dysenteria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Shigellosis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vérhas) VII.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052737"/>
            <a:ext cx="3849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Járványügyi megfigyelés II.: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Egész világon elterjedt</a:t>
            </a:r>
          </a:p>
          <a:p>
            <a:endParaRPr lang="hu-HU" sz="2400" b="1" dirty="0"/>
          </a:p>
          <a:p>
            <a:pPr>
              <a:buNone/>
            </a:pPr>
            <a:r>
              <a:rPr lang="hu-HU" sz="2400" b="1" dirty="0" err="1"/>
              <a:t>Dyspepsia</a:t>
            </a:r>
            <a:r>
              <a:rPr lang="hu-HU" sz="2400" b="1" dirty="0"/>
              <a:t> coli (EPEC)</a:t>
            </a:r>
          </a:p>
          <a:p>
            <a:pPr>
              <a:buNone/>
            </a:pPr>
            <a:endParaRPr lang="hu-HU" sz="2400" b="1" dirty="0"/>
          </a:p>
          <a:p>
            <a:r>
              <a:rPr lang="hu-HU" sz="2400" dirty="0"/>
              <a:t>1940-1950 USA, UK, </a:t>
            </a:r>
            <a:r>
              <a:rPr lang="hu-HU" sz="2400" dirty="0" err="1"/>
              <a:t>nozokomiális</a:t>
            </a:r>
            <a:r>
              <a:rPr lang="hu-HU" sz="2400" dirty="0"/>
              <a:t>, közösségben szerzett hasmenések 40-50%-a (mortalitás: 25-50%)</a:t>
            </a:r>
          </a:p>
          <a:p>
            <a:endParaRPr lang="hu-HU" sz="2400" dirty="0"/>
          </a:p>
          <a:p>
            <a:r>
              <a:rPr lang="hu-HU" sz="2400" dirty="0"/>
              <a:t>Fejlődő országokban csecsemőkori hasmenések egyik fő okozója</a:t>
            </a:r>
          </a:p>
          <a:p>
            <a:endParaRPr lang="hu-HU" sz="2400" dirty="0"/>
          </a:p>
          <a:p>
            <a:r>
              <a:rPr lang="hu-HU" sz="2400" dirty="0"/>
              <a:t>1963 óta bejelentendő hazánkban</a:t>
            </a:r>
          </a:p>
          <a:p>
            <a:endParaRPr lang="hu-HU" sz="2400" dirty="0"/>
          </a:p>
          <a:p>
            <a:r>
              <a:rPr lang="hu-HU" sz="2400" dirty="0"/>
              <a:t>2011-ben 16 esetet regisztráltak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86113" y="214312"/>
            <a:ext cx="737235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Coli </a:t>
            </a:r>
            <a:r>
              <a:rPr lang="hu-HU" sz="2800" b="1" dirty="0" err="1"/>
              <a:t>enteritisek</a:t>
            </a:r>
            <a:br>
              <a:rPr lang="hu-HU" sz="2800" b="1" dirty="0"/>
            </a:br>
            <a:r>
              <a:rPr lang="hu-HU" sz="2800" b="1" dirty="0" err="1"/>
              <a:t>Dyspepsia</a:t>
            </a:r>
            <a:r>
              <a:rPr lang="hu-HU" sz="2800" b="1" dirty="0"/>
              <a:t> </a:t>
            </a:r>
            <a:r>
              <a:rPr lang="hu-HU" sz="2800" b="1" dirty="0" err="1"/>
              <a:t>coli</a:t>
            </a:r>
            <a:r>
              <a:rPr lang="hu-HU" sz="2800" b="1" dirty="0"/>
              <a:t> (</a:t>
            </a:r>
            <a:r>
              <a:rPr lang="hu-HU" sz="2800" b="1" dirty="0" err="1"/>
              <a:t>Enteropathogen</a:t>
            </a:r>
            <a:r>
              <a:rPr lang="hu-HU" sz="2800" b="1" dirty="0"/>
              <a:t> </a:t>
            </a:r>
            <a:r>
              <a:rPr lang="hu-HU" sz="2800" b="1" dirty="0" err="1"/>
              <a:t>E.coli</a:t>
            </a:r>
            <a:r>
              <a:rPr lang="hu-HU" sz="2800" b="1" dirty="0"/>
              <a:t> </a:t>
            </a:r>
            <a:r>
              <a:rPr lang="hu-HU" sz="2800" b="1" dirty="0" err="1"/>
              <a:t>enteritis</a:t>
            </a:r>
            <a:r>
              <a:rPr lang="hu-HU" sz="2800" b="1" dirty="0"/>
              <a:t> –EPEC)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4925144"/>
          </a:xfrm>
        </p:spPr>
        <p:txBody>
          <a:bodyPr>
            <a:normAutofit/>
          </a:bodyPr>
          <a:lstStyle/>
          <a:p>
            <a:pPr algn="just"/>
            <a:r>
              <a:rPr lang="hu-HU" sz="2600" dirty="0"/>
              <a:t>Kórokozó:</a:t>
            </a:r>
          </a:p>
          <a:p>
            <a:pPr lvl="1" algn="just"/>
            <a:r>
              <a:rPr lang="hu-HU" sz="2600" dirty="0" err="1"/>
              <a:t>Enteropathogén</a:t>
            </a:r>
            <a:r>
              <a:rPr lang="hu-HU" sz="2600" dirty="0"/>
              <a:t> coli (EPEC) típusok</a:t>
            </a:r>
          </a:p>
          <a:p>
            <a:pPr lvl="1" algn="just"/>
            <a:endParaRPr lang="hu-HU" sz="2600" dirty="0"/>
          </a:p>
          <a:p>
            <a:pPr algn="just"/>
            <a:r>
              <a:rPr lang="hu-HU" sz="2600" dirty="0"/>
              <a:t>Fertőző forrás:</a:t>
            </a:r>
          </a:p>
          <a:p>
            <a:pPr lvl="1" algn="just"/>
            <a:r>
              <a:rPr lang="hu-HU" sz="2600" dirty="0"/>
              <a:t>Beteg csecsemők, tünetmentes kórokozó ürítők váladékaikkal, széklet, orr-, torokváladék útján</a:t>
            </a:r>
          </a:p>
          <a:p>
            <a:pPr lvl="1" algn="just"/>
            <a:endParaRPr lang="hu-HU" sz="2600" dirty="0"/>
          </a:p>
          <a:p>
            <a:pPr algn="just"/>
            <a:r>
              <a:rPr lang="hu-HU" sz="2600" dirty="0"/>
              <a:t>Terjedési mód:</a:t>
            </a:r>
          </a:p>
          <a:p>
            <a:pPr lvl="1" algn="just"/>
            <a:r>
              <a:rPr lang="hu-HU" sz="2600" dirty="0"/>
              <a:t>Széklettel, hányadékkal, orr-torokváladékkal, nyállal, </a:t>
            </a:r>
            <a:r>
              <a:rPr lang="hu-HU" sz="2600" dirty="0">
                <a:solidFill>
                  <a:srgbClr val="FF0000"/>
                </a:solidFill>
              </a:rPr>
              <a:t>főleg </a:t>
            </a:r>
            <a:r>
              <a:rPr lang="hu-HU" sz="2600" dirty="0" err="1">
                <a:solidFill>
                  <a:srgbClr val="FF0000"/>
                </a:solidFill>
              </a:rPr>
              <a:t>enterális</a:t>
            </a:r>
            <a:r>
              <a:rPr lang="hu-HU" sz="2600" dirty="0">
                <a:solidFill>
                  <a:srgbClr val="FF0000"/>
                </a:solidFill>
              </a:rPr>
              <a:t> úton terjed de közvetlen érintkezés, piszkos kéz, csecsemőápolási kellékek, élelmiszerek (tápszerek),, fürdővíz, legyek útján is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5" name="Cím 1"/>
          <p:cNvSpPr txBox="1">
            <a:spLocks noGrp="1"/>
          </p:cNvSpPr>
          <p:nvPr>
            <p:ph type="title"/>
          </p:nvPr>
        </p:nvSpPr>
        <p:spPr>
          <a:xfrm>
            <a:off x="3114675" y="0"/>
            <a:ext cx="7100887" cy="1568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Coli </a:t>
            </a:r>
            <a:r>
              <a:rPr lang="hu-HU" sz="2800" b="1" dirty="0" err="1"/>
              <a:t>enteritisek</a:t>
            </a:r>
            <a:br>
              <a:rPr lang="hu-HU" sz="2800" b="1" dirty="0"/>
            </a:br>
            <a:r>
              <a:rPr lang="hu-HU" sz="2800" b="1" dirty="0" err="1"/>
              <a:t>Dyspepsia</a:t>
            </a:r>
            <a:r>
              <a:rPr lang="hu-HU" sz="2800" b="1" dirty="0"/>
              <a:t> coli (</a:t>
            </a:r>
            <a:r>
              <a:rPr lang="hu-HU" sz="2800" b="1" dirty="0" err="1"/>
              <a:t>Enteropathogen</a:t>
            </a:r>
            <a:r>
              <a:rPr lang="hu-HU" sz="2800" b="1" dirty="0"/>
              <a:t> </a:t>
            </a:r>
            <a:r>
              <a:rPr lang="hu-HU" sz="2800" b="1" dirty="0" err="1"/>
              <a:t>E.coli</a:t>
            </a:r>
            <a:r>
              <a:rPr lang="hu-HU" sz="2800" b="1" dirty="0"/>
              <a:t> </a:t>
            </a:r>
            <a:r>
              <a:rPr lang="hu-HU" sz="2800" b="1" dirty="0" err="1"/>
              <a:t>enteritis</a:t>
            </a:r>
            <a:r>
              <a:rPr lang="hu-HU" sz="2800" b="1" dirty="0"/>
              <a:t> –EPEC)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328592"/>
          </a:xfrm>
        </p:spPr>
        <p:txBody>
          <a:bodyPr>
            <a:normAutofit/>
          </a:bodyPr>
          <a:lstStyle/>
          <a:p>
            <a:r>
              <a:rPr lang="hu-HU" sz="2400" dirty="0"/>
              <a:t>Fogékonyság</a:t>
            </a:r>
          </a:p>
          <a:p>
            <a:pPr lvl="1"/>
            <a:r>
              <a:rPr lang="hu-HU" sz="2400" dirty="0"/>
              <a:t>Csecsemők fogékonysága általános</a:t>
            </a:r>
          </a:p>
          <a:p>
            <a:r>
              <a:rPr lang="hu-HU" sz="2400" dirty="0" err="1"/>
              <a:t>Kontagiozitási</a:t>
            </a:r>
            <a:r>
              <a:rPr lang="hu-HU" sz="2400" dirty="0"/>
              <a:t> indexe: 85-90%</a:t>
            </a:r>
          </a:p>
          <a:p>
            <a:r>
              <a:rPr lang="hu-HU" sz="2400" dirty="0"/>
              <a:t>Lappangási idő: bizonytalan, 1-7 nap, csecsemő hosszabb ideig is tünetmentes maradhat</a:t>
            </a:r>
          </a:p>
          <a:p>
            <a:r>
              <a:rPr lang="hu-HU" sz="2400" dirty="0"/>
              <a:t>Tünetek:</a:t>
            </a:r>
          </a:p>
          <a:p>
            <a:pPr lvl="1"/>
            <a:r>
              <a:rPr lang="hu-HU" sz="2400" dirty="0"/>
              <a:t>Étvágytalanság</a:t>
            </a:r>
          </a:p>
          <a:p>
            <a:pPr lvl="1"/>
            <a:r>
              <a:rPr lang="hu-HU" sz="2400" dirty="0"/>
              <a:t>Hányás</a:t>
            </a:r>
          </a:p>
          <a:p>
            <a:pPr lvl="1"/>
            <a:r>
              <a:rPr lang="hu-HU" sz="2400" dirty="0"/>
              <a:t>Nyálkás, laza széklet</a:t>
            </a:r>
          </a:p>
          <a:p>
            <a:pPr lvl="1"/>
            <a:r>
              <a:rPr lang="hu-HU" sz="2400" dirty="0"/>
              <a:t>Toxikus tünetek dominálnak</a:t>
            </a:r>
          </a:p>
          <a:p>
            <a:pPr lvl="1"/>
            <a:r>
              <a:rPr lang="hu-HU" sz="2400" dirty="0"/>
              <a:t>Magasabb lázzal, véres széklettel, nagy súlyvesztéssel járó kórkép is előfordulhat </a:t>
            </a:r>
          </a:p>
          <a:p>
            <a:pPr lvl="1"/>
            <a:r>
              <a:rPr lang="hu-HU" sz="2400" dirty="0"/>
              <a:t>Gyakori </a:t>
            </a:r>
            <a:r>
              <a:rPr lang="hu-HU" sz="2400" dirty="0" err="1"/>
              <a:t>szövödmény</a:t>
            </a:r>
            <a:r>
              <a:rPr lang="hu-HU" sz="2400" dirty="0"/>
              <a:t>: </a:t>
            </a:r>
            <a:r>
              <a:rPr lang="hu-HU" sz="2400" dirty="0" err="1"/>
              <a:t>otitis</a:t>
            </a:r>
            <a:r>
              <a:rPr lang="hu-HU" sz="2400" dirty="0"/>
              <a:t> </a:t>
            </a:r>
            <a:r>
              <a:rPr lang="hu-HU" sz="2400" dirty="0" err="1"/>
              <a:t>media</a:t>
            </a:r>
            <a:r>
              <a:rPr lang="hu-HU" sz="2400" dirty="0"/>
              <a:t>, ritkán </a:t>
            </a:r>
            <a:r>
              <a:rPr lang="hu-HU" sz="2400" dirty="0" err="1"/>
              <a:t>pneumonia</a:t>
            </a:r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86126" y="257175"/>
            <a:ext cx="7672388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Coli </a:t>
            </a:r>
            <a:r>
              <a:rPr lang="hu-HU" sz="2800" b="1" dirty="0" err="1"/>
              <a:t>enteritisek</a:t>
            </a:r>
            <a:br>
              <a:rPr lang="hu-HU" sz="2800" b="1" dirty="0"/>
            </a:br>
            <a:r>
              <a:rPr lang="hu-HU" sz="2800" b="1" dirty="0" err="1"/>
              <a:t>Dyspepsia</a:t>
            </a:r>
            <a:r>
              <a:rPr lang="hu-HU" sz="2800" b="1" dirty="0"/>
              <a:t> coli (</a:t>
            </a:r>
            <a:r>
              <a:rPr lang="hu-HU" sz="2800" b="1" dirty="0" err="1"/>
              <a:t>Enteropathogen</a:t>
            </a:r>
            <a:r>
              <a:rPr lang="hu-HU" sz="2800" b="1" dirty="0"/>
              <a:t> </a:t>
            </a:r>
            <a:r>
              <a:rPr lang="hu-HU" sz="2800" b="1" dirty="0" err="1"/>
              <a:t>E.coli</a:t>
            </a:r>
            <a:r>
              <a:rPr lang="hu-HU" sz="2800" b="1" dirty="0"/>
              <a:t> </a:t>
            </a:r>
            <a:r>
              <a:rPr lang="hu-HU" sz="2800" b="1" dirty="0" err="1"/>
              <a:t>enteritis</a:t>
            </a:r>
            <a:r>
              <a:rPr lang="hu-HU" sz="2800" b="1" dirty="0"/>
              <a:t> –EPEC)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0728"/>
            <a:ext cx="10363200" cy="576064"/>
          </a:xfrm>
        </p:spPr>
        <p:txBody>
          <a:bodyPr>
            <a:normAutofit/>
          </a:bodyPr>
          <a:lstStyle/>
          <a:p>
            <a:pPr algn="l" eaLnBrk="1" hangingPunct="1"/>
            <a:r>
              <a:rPr lang="hu-HU" sz="2400" dirty="0">
                <a:latin typeface="+mn-lt"/>
              </a:rPr>
              <a:t>Fertőző forrás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832"/>
            <a:ext cx="12192000" cy="45386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 beteg és a tünetmentes ürítő ember, bizonyos esetekben állat</a:t>
            </a:r>
          </a:p>
          <a:p>
            <a:pPr algn="just" eaLnBrk="1" hangingPunct="1">
              <a:lnSpc>
                <a:spcPct val="80000"/>
              </a:lnSpc>
            </a:pPr>
            <a:endParaRPr lang="hu-HU" sz="2400" dirty="0"/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Terjedési mód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Székletszóródással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Élelmiszerek, esetleg ivóvíz útján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Fürdővíz közvetítésével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Közvetlen érintkezéssel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Közösségekben fertőzött tárgyak útján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Legyek, egyéb rovarok</a:t>
            </a:r>
          </a:p>
          <a:p>
            <a:pPr lvl="1" algn="just">
              <a:lnSpc>
                <a:spcPct val="80000"/>
              </a:lnSpc>
            </a:pPr>
            <a:endParaRPr lang="hu-HU" sz="2400" dirty="0"/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Leggyakoribb tünetek: Hányás, hasmenés, vizes, esetleg nyákos, ritkán véres széklet lázzal vagy anélkül </a:t>
            </a:r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sz="2800" dirty="0">
              <a:solidFill>
                <a:srgbClr val="003300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57525" y="300038"/>
            <a:ext cx="7543801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5958408"/>
            <a:ext cx="1199456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5517232"/>
          </a:xfrm>
        </p:spPr>
        <p:txBody>
          <a:bodyPr>
            <a:normAutofit/>
          </a:bodyPr>
          <a:lstStyle/>
          <a:p>
            <a:pPr algn="just"/>
            <a:r>
              <a:rPr lang="hu-HU" sz="2600" dirty="0"/>
              <a:t>Fertőzőképesség tartama:</a:t>
            </a:r>
          </a:p>
          <a:p>
            <a:pPr lvl="1" algn="just"/>
            <a:r>
              <a:rPr lang="hu-HU" sz="2600" dirty="0"/>
              <a:t>Míg a kórokozó székletből kimutatható</a:t>
            </a:r>
          </a:p>
          <a:p>
            <a:pPr algn="just"/>
            <a:r>
              <a:rPr lang="hu-HU" sz="2600" dirty="0"/>
              <a:t>Bejelentésre kötelezett a valószínűsíthető vagy a megerősített eset</a:t>
            </a:r>
          </a:p>
          <a:p>
            <a:pPr algn="just"/>
            <a:r>
              <a:rPr lang="hu-HU" sz="2600" dirty="0"/>
              <a:t>Elkülönítés:</a:t>
            </a:r>
          </a:p>
          <a:p>
            <a:pPr lvl="1" algn="just"/>
            <a:r>
              <a:rPr lang="hu-HU" sz="2600" dirty="0"/>
              <a:t>Otthonában, tartózkodási helyén, fekvőbeteg vagy kijelölt gyógyintézetben elkülönítendő, míg a klinikai gyógyulás és az antibiotikus kezelés befejezése után 48 órával elkezdett, 2 egymást követő napon vett székletminta vizsgálata negatív eredményt nem ad</a:t>
            </a:r>
          </a:p>
          <a:p>
            <a:pPr lvl="1" algn="just"/>
            <a:r>
              <a:rPr lang="hu-HU" sz="2600" dirty="0"/>
              <a:t>Az elkülönítést lehetőleg fertőző osztályon kell végrehajtani, ha erre nincsenek meg a megfelelő feltételek, a többi csecsemőtől jól elkülöníthető helyen kell ápolni, és az ápoláshoz külön személyzetet és eszközöket kell biztosítani</a:t>
            </a:r>
          </a:p>
          <a:p>
            <a:pPr lvl="1" algn="just"/>
            <a:r>
              <a:rPr lang="hu-HU" sz="2600" dirty="0"/>
              <a:t>A csecsemő olyan gyermekosztályon is elkülöníthető, ahol csak egy évesnél idősebb és egyéb okok miatt (pl. </a:t>
            </a:r>
            <a:r>
              <a:rPr lang="hu-HU" sz="2600" dirty="0" err="1"/>
              <a:t>atrophia</a:t>
            </a:r>
            <a:r>
              <a:rPr lang="hu-HU" sz="2600" dirty="0"/>
              <a:t>) nem veszélyeztetett gyermekeket ápolnak</a:t>
            </a:r>
          </a:p>
          <a:p>
            <a:endParaRPr lang="hu-HU" dirty="0"/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786188" y="0"/>
            <a:ext cx="6129337" cy="141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Coli </a:t>
            </a:r>
            <a:r>
              <a:rPr lang="hu-HU" sz="2800" b="1" dirty="0" err="1"/>
              <a:t>enteritisek</a:t>
            </a:r>
            <a:br>
              <a:rPr lang="hu-HU" sz="2800" b="1" dirty="0"/>
            </a:br>
            <a:r>
              <a:rPr lang="hu-HU" sz="2800" b="1" dirty="0" err="1"/>
              <a:t>Dyspepsia</a:t>
            </a:r>
            <a:r>
              <a:rPr lang="hu-HU" sz="2800" b="1" dirty="0"/>
              <a:t> </a:t>
            </a:r>
            <a:r>
              <a:rPr lang="hu-HU" sz="2800" b="1" dirty="0" err="1"/>
              <a:t>coli</a:t>
            </a:r>
            <a:r>
              <a:rPr lang="hu-HU" sz="2800" b="1" dirty="0"/>
              <a:t> (</a:t>
            </a:r>
            <a:r>
              <a:rPr lang="hu-HU" sz="2800" b="1" dirty="0" err="1"/>
              <a:t>Enteropathogen</a:t>
            </a:r>
            <a:r>
              <a:rPr lang="hu-HU" sz="2800" b="1" dirty="0"/>
              <a:t> </a:t>
            </a:r>
            <a:r>
              <a:rPr lang="hu-HU" sz="2800" b="1" dirty="0" err="1"/>
              <a:t>E.coli</a:t>
            </a:r>
            <a:r>
              <a:rPr lang="hu-HU" sz="2800" b="1" dirty="0"/>
              <a:t> </a:t>
            </a:r>
            <a:r>
              <a:rPr lang="hu-HU" sz="2800" b="1" dirty="0" err="1"/>
              <a:t>enteritis</a:t>
            </a:r>
            <a:r>
              <a:rPr lang="hu-HU" sz="2800" b="1" dirty="0"/>
              <a:t> –EPEC)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Járványügyi laboratóriumi vizsgálat:</a:t>
            </a:r>
          </a:p>
          <a:p>
            <a:pPr lvl="1" algn="just"/>
            <a:r>
              <a:rPr lang="hu-HU" sz="2400" dirty="0"/>
              <a:t>Kötelező</a:t>
            </a:r>
          </a:p>
          <a:p>
            <a:pPr lvl="1" algn="just"/>
            <a:r>
              <a:rPr lang="hu-HU" sz="2400" dirty="0"/>
              <a:t>A betegség korai szakában, a vizsgálat:</a:t>
            </a:r>
            <a:r>
              <a:rPr lang="hu-HU" sz="2400" i="1" dirty="0"/>
              <a:t> </a:t>
            </a:r>
            <a:r>
              <a:rPr lang="hu-HU" sz="2400" dirty="0"/>
              <a:t>antibiotikus kezelés megkezdése előtt vett székletet vagy a végbélből vattapálcikával vett váladékot kell küldeni diagnosztikus vizsgálatra a területileg illetékes laboratóriumba</a:t>
            </a:r>
          </a:p>
          <a:p>
            <a:pPr lvl="1" algn="just"/>
            <a:r>
              <a:rPr lang="hu-HU" sz="2400" dirty="0"/>
              <a:t>A mintát a járványügyi feladatok elvégzésre kijelölt laboratóriumba kell küldeni mikrobiológiai vizsgálatra</a:t>
            </a:r>
          </a:p>
          <a:p>
            <a:pPr lvl="1" algn="just"/>
            <a:r>
              <a:rPr lang="hu-HU" sz="2400" dirty="0"/>
              <a:t> A kórokozó azonosítása az NNK referencia laboratóriumában történik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43238" y="0"/>
            <a:ext cx="7743825" cy="141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Dyspepsia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Enteropathogen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–EPEC)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73424"/>
            <a:ext cx="11952651" cy="5184576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Felszabadító vizsgálat:</a:t>
            </a:r>
          </a:p>
          <a:p>
            <a:pPr lvl="1" algn="just"/>
            <a:r>
              <a:rPr lang="hu-HU" dirty="0"/>
              <a:t>Csak azon személyeknél kell elvégezni, akik 0-6 éves gyermekek közösségébe járnak, vagy ilyen közösségekben, intézményekben gyermekellátással kapcsolatos veszélyeztető munkakörben dolgoznak, akik a közvetlen betegellátás során étel- és gyógyszerkiosztást végeznek; illetve akik hőkezelés nélkül közvetlenül közfogyasztásra kerülő élelmiszereket, ételeket, italokat kezelnek, közétkeztetésben, vízművekben dolgoznak; anyatejet adnak vagy kezelnek</a:t>
            </a:r>
          </a:p>
          <a:p>
            <a:pPr lvl="1" algn="just"/>
            <a:r>
              <a:rPr lang="hu-HU" dirty="0"/>
              <a:t>Az ilyen személyek a közösség, intézmény látogatását, illetve foglalkozásukat, tevékenységüket csak akkor folytathatják, ha a gyógyulás (antibiotikus kezelés) után két nap múlva elkezdett, két egymást követő napon levett egy-egy székletminta bakteriológiai vizsgálata negatív eredménnyel jár</a:t>
            </a:r>
          </a:p>
          <a:p>
            <a:pPr algn="just"/>
            <a:r>
              <a:rPr lang="hu-HU" sz="2400" dirty="0"/>
              <a:t>Fertőtlenítés:</a:t>
            </a:r>
          </a:p>
          <a:p>
            <a:pPr lvl="1" algn="just"/>
            <a:r>
              <a:rPr lang="hu-HU" dirty="0"/>
              <a:t>Folyamatos és </a:t>
            </a:r>
            <a:r>
              <a:rPr lang="hu-HU" dirty="0" err="1"/>
              <a:t>zárófertőtlenítés</a:t>
            </a:r>
            <a:r>
              <a:rPr lang="hu-HU" dirty="0"/>
              <a:t> szükséges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28975" y="242888"/>
            <a:ext cx="7072312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Dyspepsia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Enteropathogen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–EPEC)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0535"/>
            <a:ext cx="12192000" cy="464137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Járványügyi megfigyelés:</a:t>
            </a:r>
          </a:p>
          <a:p>
            <a:pPr lvl="1" algn="just"/>
            <a:r>
              <a:rPr lang="hu-HU" sz="2400" dirty="0"/>
              <a:t>A pozitív személyeket a kórokozó-hordozás időtartamára járványügyi ellenőrzés alá kell helyezni, és a fenti közösség, intézmény látogatását, illetve munkakörüket, tevékenységüket csak akkor folytathatják, ha székletbakteriológiai vizsgálatuk negatív eredményt ad</a:t>
            </a:r>
          </a:p>
          <a:p>
            <a:r>
              <a:rPr lang="hu-HU" sz="2400" dirty="0"/>
              <a:t>Fertőzőforrás-kutatás:</a:t>
            </a:r>
          </a:p>
          <a:p>
            <a:pPr lvl="1"/>
            <a:r>
              <a:rPr lang="hu-HU" sz="2400" dirty="0"/>
              <a:t>Kötelező</a:t>
            </a:r>
          </a:p>
          <a:p>
            <a:r>
              <a:rPr lang="hu-HU" sz="2400" dirty="0"/>
              <a:t>A terjesztő közeg felderítése:</a:t>
            </a:r>
          </a:p>
          <a:p>
            <a:pPr lvl="1"/>
            <a:r>
              <a:rPr lang="hu-HU" sz="2400" dirty="0"/>
              <a:t>Kötelező</a:t>
            </a:r>
          </a:p>
          <a:p>
            <a:pPr lvl="1" algn="just"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43250" y="214312"/>
            <a:ext cx="75438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Dyspepsia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Enteropathogen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E.coli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–EPEC)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71997"/>
            <a:ext cx="12192000" cy="488600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Megelőzés</a:t>
            </a:r>
          </a:p>
          <a:p>
            <a:pPr algn="just"/>
            <a:endParaRPr lang="hu-HU" sz="2400" dirty="0"/>
          </a:p>
          <a:p>
            <a:pPr lvl="1" algn="just"/>
            <a:r>
              <a:rPr lang="hu-HU" sz="2400" dirty="0"/>
              <a:t>Általános egészségügyi, </a:t>
            </a:r>
            <a:r>
              <a:rPr lang="hu-HU" sz="2400" dirty="0" err="1"/>
              <a:t>kórházhigiénés</a:t>
            </a:r>
            <a:r>
              <a:rPr lang="hu-HU" sz="2400" dirty="0"/>
              <a:t> szabályok betartása</a:t>
            </a:r>
          </a:p>
          <a:p>
            <a:pPr lvl="1" algn="just"/>
            <a:r>
              <a:rPr lang="hu-HU" sz="2400" dirty="0"/>
              <a:t>Járványügyi érdekből szükséges </a:t>
            </a:r>
            <a:r>
              <a:rPr lang="hu-HU" sz="2400" dirty="0" err="1"/>
              <a:t>munkaalkalmassági</a:t>
            </a:r>
            <a:r>
              <a:rPr lang="hu-HU" sz="2400" dirty="0"/>
              <a:t> vizsgálatok elvégzése</a:t>
            </a:r>
          </a:p>
          <a:p>
            <a:pPr lvl="1" algn="just"/>
            <a:r>
              <a:rPr lang="hu-HU" sz="2400" dirty="0"/>
              <a:t>Csecsemőosztályokon- felvételi részleg</a:t>
            </a:r>
          </a:p>
          <a:p>
            <a:pPr lvl="1" algn="just"/>
            <a:r>
              <a:rPr lang="hu-HU" sz="2400" dirty="0"/>
              <a:t>Anyatejgyűjtő állomások - székletvizsgálat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786188" y="0"/>
            <a:ext cx="5986462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Dyspepsia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Enteropathogen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E.coli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–EPEC)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88840"/>
            <a:ext cx="12192000" cy="5229200"/>
          </a:xfrm>
        </p:spPr>
        <p:txBody>
          <a:bodyPr>
            <a:normAutofit/>
          </a:bodyPr>
          <a:lstStyle/>
          <a:p>
            <a:r>
              <a:rPr lang="hu-HU" sz="2400" dirty="0"/>
              <a:t>EIEC (</a:t>
            </a:r>
            <a:r>
              <a:rPr lang="hu-HU" sz="2400" dirty="0" err="1"/>
              <a:t>enteroinvasiv</a:t>
            </a:r>
            <a:r>
              <a:rPr lang="hu-HU" sz="2400" dirty="0"/>
              <a:t>) törzsek- </a:t>
            </a:r>
            <a:r>
              <a:rPr lang="hu-HU" sz="2400" dirty="0" err="1"/>
              <a:t>intracellularis</a:t>
            </a:r>
            <a:r>
              <a:rPr lang="hu-HU" sz="2400" dirty="0"/>
              <a:t> </a:t>
            </a:r>
            <a:r>
              <a:rPr lang="hu-HU" sz="2400" dirty="0" err="1"/>
              <a:t>patogének</a:t>
            </a:r>
            <a:r>
              <a:rPr lang="hu-HU" sz="2400" dirty="0"/>
              <a:t>, </a:t>
            </a:r>
            <a:r>
              <a:rPr lang="hu-HU" sz="2400" dirty="0" err="1"/>
              <a:t>dysenteria</a:t>
            </a:r>
            <a:r>
              <a:rPr lang="hu-HU" sz="2400" dirty="0"/>
              <a:t> szerű hasmenést okoznak</a:t>
            </a:r>
          </a:p>
          <a:p>
            <a:endParaRPr lang="hu-HU" sz="2400" dirty="0"/>
          </a:p>
          <a:p>
            <a:r>
              <a:rPr lang="hu-HU" sz="2400" dirty="0"/>
              <a:t>ETEC (</a:t>
            </a:r>
            <a:r>
              <a:rPr lang="hu-HU" sz="2400" dirty="0" err="1"/>
              <a:t>enterotoxicus</a:t>
            </a:r>
            <a:r>
              <a:rPr lang="hu-HU" sz="2400" dirty="0"/>
              <a:t>) törzsek- csecsemőkori hasmenések, utazók hasmenése</a:t>
            </a:r>
          </a:p>
          <a:p>
            <a:endParaRPr lang="hu-HU" sz="2400" dirty="0"/>
          </a:p>
          <a:p>
            <a:r>
              <a:rPr lang="hu-HU" sz="2400" dirty="0"/>
              <a:t>EHEC (</a:t>
            </a:r>
            <a:r>
              <a:rPr lang="hu-HU" sz="2400" dirty="0" err="1"/>
              <a:t>enterohemorrhagias</a:t>
            </a:r>
            <a:r>
              <a:rPr lang="hu-HU" sz="2400" dirty="0"/>
              <a:t>) törzsek- almalé, saláták, darált marhahús „hamburger betegség”</a:t>
            </a:r>
          </a:p>
          <a:p>
            <a:pPr lvl="1"/>
            <a:r>
              <a:rPr lang="hu-HU" sz="2400" dirty="0"/>
              <a:t>Legfontosabb rezervoár: szarvasmarha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586162" y="0"/>
            <a:ext cx="6515101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Egyéb 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(EHEC, EIEC, ETEC)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256584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Bejelentésre kötelezett, sürgőséggel is</a:t>
            </a:r>
          </a:p>
          <a:p>
            <a:pPr algn="just"/>
            <a:r>
              <a:rPr lang="hu-HU" sz="2400" dirty="0"/>
              <a:t>Elkülönítés:</a:t>
            </a:r>
          </a:p>
          <a:p>
            <a:pPr lvl="1" algn="just"/>
            <a:r>
              <a:rPr lang="hu-HU" dirty="0"/>
              <a:t>Otthonában, tartózkodási helyén, fekvőbeteg gyógyintézetben a hasmenés fennállásáig</a:t>
            </a:r>
          </a:p>
          <a:p>
            <a:pPr algn="just"/>
            <a:r>
              <a:rPr lang="hu-HU" sz="2400" dirty="0"/>
              <a:t>Járványügyi laboratóriumi vizsgálat: kötelező</a:t>
            </a:r>
          </a:p>
          <a:p>
            <a:pPr algn="just"/>
            <a:r>
              <a:rPr lang="hu-HU" sz="2400" dirty="0"/>
              <a:t>Felszabadító vizsgálat:</a:t>
            </a:r>
          </a:p>
          <a:p>
            <a:pPr lvl="1" algn="just"/>
            <a:r>
              <a:rPr lang="hu-HU" dirty="0"/>
              <a:t>Azon személyeknél kell, akik:</a:t>
            </a:r>
          </a:p>
          <a:p>
            <a:pPr lvl="2" algn="just"/>
            <a:r>
              <a:rPr lang="hu-HU" sz="2400" dirty="0"/>
              <a:t>0-6 éves gyermekek közösségébe járnak/ dolgoznak</a:t>
            </a:r>
          </a:p>
          <a:p>
            <a:pPr lvl="2" algn="just"/>
            <a:r>
              <a:rPr lang="hu-HU" sz="2400" dirty="0"/>
              <a:t>Közvetlen betegellátás során étel- és gyógyszerkiosztást végeznek</a:t>
            </a:r>
          </a:p>
          <a:p>
            <a:pPr lvl="2" algn="just"/>
            <a:r>
              <a:rPr lang="hu-HU" sz="2400" dirty="0"/>
              <a:t>Hőkezelés nélkül közvetlenül közfogyasztásra kerülő élelmiszereket, ételeket, italokat kezelnek, közétkeztetésben, vízművekben dolgoznak, anyatejet adnak vagy kezelnek</a:t>
            </a:r>
          </a:p>
          <a:p>
            <a:pPr lvl="2" algn="just"/>
            <a:r>
              <a:rPr lang="hu-HU" sz="2400" dirty="0"/>
              <a:t>Említett személyek: közösség/ intézmény látogatását /tevékenységüket akkor folytathatják, ha a ha a gyógyulás után (AB kezelés) 2 nap múlva elkezdett, 2 egymást követő napon levett 1-1 székletminta bakteriológiai vizsgálata negatív eredménnyel jár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971925" y="0"/>
            <a:ext cx="6900864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Egyéb 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enteritisek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(EHEC, EIEC, ETEC)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88841"/>
            <a:ext cx="12192000" cy="4525963"/>
          </a:xfrm>
        </p:spPr>
        <p:txBody>
          <a:bodyPr/>
          <a:lstStyle/>
          <a:p>
            <a:pPr algn="just"/>
            <a:r>
              <a:rPr lang="hu-HU" sz="2400" dirty="0"/>
              <a:t>Fertőtlenítés:</a:t>
            </a:r>
          </a:p>
          <a:p>
            <a:pPr lvl="1" algn="just"/>
            <a:r>
              <a:rPr lang="hu-HU" sz="2400" dirty="0"/>
              <a:t>Folyamatos fertőtlenítés szükséges (ETEC esetén zárófertőtlenítés is)</a:t>
            </a:r>
          </a:p>
          <a:p>
            <a:pPr lvl="1"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A beteggel kontaktusba kerültek felkutatása:</a:t>
            </a:r>
          </a:p>
          <a:p>
            <a:pPr lvl="1" algn="just"/>
            <a:r>
              <a:rPr lang="hu-HU" sz="2400" dirty="0"/>
              <a:t>A beteg környezetében élő személyeket 7 napra járványügyi megfigyelés alá kell helyezni</a:t>
            </a:r>
          </a:p>
          <a:p>
            <a:pPr lvl="1" algn="just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57550" y="0"/>
            <a:ext cx="7529513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Egyéb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coli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enteritisek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(EHEC, EIEC, ETEC)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8884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Járványügyi megfigyelés</a:t>
            </a:r>
          </a:p>
          <a:p>
            <a:pPr lvl="1" algn="just"/>
            <a:r>
              <a:rPr lang="hu-HU" sz="2400" dirty="0"/>
              <a:t>Pozitív személyeket kórokozó-hordozás időtartamára járványügyi megfigyelés alá kell helyezni, említett közösség/intézmény látogatását, illetve munkakörüket, tevékenységüket, csak akkor folytathatják, ha a székletbakteriológiai vizsgálat negatív eredményt ad</a:t>
            </a:r>
          </a:p>
          <a:p>
            <a:pPr lvl="1" algn="just"/>
            <a:endParaRPr lang="hu-HU" sz="2400" dirty="0"/>
          </a:p>
          <a:p>
            <a:pPr algn="just"/>
            <a:r>
              <a:rPr lang="hu-HU" sz="2400" dirty="0"/>
              <a:t>Fertőzőforrás-kutatás és terjesztő közeg felderítése</a:t>
            </a:r>
          </a:p>
          <a:p>
            <a:pPr lvl="1" algn="just"/>
            <a:r>
              <a:rPr lang="hu-HU" sz="2400" dirty="0"/>
              <a:t>Kötelező 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57563" y="0"/>
            <a:ext cx="7229475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Coli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enteritisek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Egyéb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coli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enteritisek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(EHEC, EIEC, ETEC)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/>
              <a:t>Kórokozó</a:t>
            </a:r>
          </a:p>
          <a:p>
            <a:pPr lvl="1" algn="just"/>
            <a:r>
              <a:rPr lang="hu-HU" dirty="0" err="1"/>
              <a:t>Yersinia</a:t>
            </a:r>
            <a:r>
              <a:rPr lang="hu-HU" dirty="0"/>
              <a:t> </a:t>
            </a:r>
            <a:r>
              <a:rPr lang="hu-HU" dirty="0" err="1"/>
              <a:t>enterocolitica</a:t>
            </a:r>
            <a:r>
              <a:rPr lang="hu-HU" dirty="0"/>
              <a:t>, </a:t>
            </a:r>
            <a:r>
              <a:rPr lang="hu-HU" dirty="0" err="1"/>
              <a:t>Yersinia</a:t>
            </a:r>
            <a:r>
              <a:rPr lang="hu-HU" dirty="0"/>
              <a:t> </a:t>
            </a:r>
            <a:r>
              <a:rPr lang="hu-HU" dirty="0" err="1"/>
              <a:t>pseudotuberculosis</a:t>
            </a:r>
            <a:endParaRPr lang="hu-HU" dirty="0"/>
          </a:p>
          <a:p>
            <a:pPr lvl="1" algn="just"/>
            <a:r>
              <a:rPr lang="hu-HU" dirty="0" err="1"/>
              <a:t>Gram</a:t>
            </a:r>
            <a:r>
              <a:rPr lang="hu-HU" dirty="0"/>
              <a:t> negatív, csillós baktérium</a:t>
            </a:r>
          </a:p>
          <a:p>
            <a:pPr lvl="1" algn="just"/>
            <a:r>
              <a:rPr lang="hu-HU" dirty="0" err="1"/>
              <a:t>Ellenállóképessége</a:t>
            </a:r>
            <a:r>
              <a:rPr lang="hu-HU" dirty="0"/>
              <a:t> átlagos</a:t>
            </a:r>
          </a:p>
          <a:p>
            <a:pPr algn="just"/>
            <a:r>
              <a:rPr lang="hu-HU" sz="2400" b="1" dirty="0"/>
              <a:t>Fertőzés forrása</a:t>
            </a:r>
          </a:p>
          <a:p>
            <a:pPr lvl="1" algn="just"/>
            <a:r>
              <a:rPr lang="hu-HU" dirty="0"/>
              <a:t>Beteg ember</a:t>
            </a:r>
          </a:p>
          <a:p>
            <a:pPr lvl="1" algn="just"/>
            <a:r>
              <a:rPr lang="hu-HU" dirty="0"/>
              <a:t>Többnyire tünetmentes kórokozó hordozó állat</a:t>
            </a:r>
          </a:p>
          <a:p>
            <a:pPr lvl="1" algn="just"/>
            <a:r>
              <a:rPr lang="hu-HU" dirty="0"/>
              <a:t>Y. </a:t>
            </a:r>
            <a:r>
              <a:rPr lang="hu-HU" dirty="0" err="1"/>
              <a:t>enterocolitica</a:t>
            </a:r>
            <a:r>
              <a:rPr lang="hu-HU" dirty="0"/>
              <a:t> esetén:</a:t>
            </a:r>
          </a:p>
          <a:p>
            <a:pPr lvl="2" algn="just"/>
            <a:r>
              <a:rPr lang="hu-HU" sz="2400" dirty="0"/>
              <a:t> sertés</a:t>
            </a:r>
          </a:p>
          <a:p>
            <a:pPr lvl="2" algn="just"/>
            <a:r>
              <a:rPr lang="hu-HU" sz="2400" dirty="0"/>
              <a:t>gyakori a tünetmentes kórokozó-hordozás</a:t>
            </a:r>
          </a:p>
          <a:p>
            <a:pPr lvl="2" algn="just"/>
            <a:r>
              <a:rPr lang="hu-HU" sz="2400" dirty="0"/>
              <a:t> főként téli hónapokban</a:t>
            </a:r>
          </a:p>
          <a:p>
            <a:pPr lvl="1" algn="just"/>
            <a:r>
              <a:rPr lang="hu-HU" dirty="0"/>
              <a:t>Y. </a:t>
            </a:r>
            <a:r>
              <a:rPr lang="hu-HU" dirty="0" err="1"/>
              <a:t>pseudotuberculosis</a:t>
            </a:r>
            <a:endParaRPr lang="hu-HU" dirty="0"/>
          </a:p>
          <a:p>
            <a:pPr lvl="2" algn="just"/>
            <a:r>
              <a:rPr lang="hu-HU" sz="2400" dirty="0"/>
              <a:t>Széles körben elterjedt számos madár és emlősfaj</a:t>
            </a:r>
          </a:p>
          <a:p>
            <a:pPr lvl="3" algn="just"/>
            <a:r>
              <a:rPr lang="hu-HU" sz="2400" dirty="0"/>
              <a:t>főként rágcsálók, kisemlősök körében</a:t>
            </a:r>
          </a:p>
          <a:p>
            <a:pPr lvl="1"/>
            <a:endParaRPr lang="hu-HU" dirty="0"/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43250" y="0"/>
            <a:ext cx="7243763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Yersiniosis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4325112"/>
          </a:xfrm>
        </p:spPr>
        <p:txBody>
          <a:bodyPr/>
          <a:lstStyle/>
          <a:p>
            <a:pPr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Bakteriális eredetű </a:t>
            </a:r>
            <a:r>
              <a:rPr lang="hu-HU" sz="2400" dirty="0" err="1"/>
              <a:t>enterális</a:t>
            </a:r>
            <a:r>
              <a:rPr lang="hu-HU" sz="2400" dirty="0"/>
              <a:t> </a:t>
            </a:r>
            <a:r>
              <a:rPr lang="hu-HU" sz="2400" dirty="0" err="1"/>
              <a:t>fertőzek</a:t>
            </a:r>
            <a:r>
              <a:rPr lang="hu-HU" sz="2400" dirty="0"/>
              <a:t> alakításában meghatározó </a:t>
            </a:r>
            <a:r>
              <a:rPr lang="hu-HU" sz="2400" dirty="0" err="1"/>
              <a:t>zoonozisok</a:t>
            </a:r>
            <a:r>
              <a:rPr lang="hu-HU" sz="2400" dirty="0"/>
              <a:t>:</a:t>
            </a:r>
          </a:p>
          <a:p>
            <a:pPr algn="just"/>
            <a:endParaRPr lang="hu-HU" sz="2400" dirty="0"/>
          </a:p>
          <a:p>
            <a:pPr lvl="1"/>
            <a:r>
              <a:rPr lang="hu-HU" sz="2400" dirty="0" err="1">
                <a:solidFill>
                  <a:schemeClr val="tx1"/>
                </a:solidFill>
              </a:rPr>
              <a:t>Campylobacteriosis</a:t>
            </a:r>
            <a:endParaRPr lang="hu-HU" sz="2400" dirty="0">
              <a:solidFill>
                <a:schemeClr val="tx1"/>
              </a:solidFill>
            </a:endParaRPr>
          </a:p>
          <a:p>
            <a:pPr lvl="1"/>
            <a:endParaRPr lang="hu-HU" sz="2400" dirty="0">
              <a:solidFill>
                <a:schemeClr val="tx1"/>
              </a:solidFill>
            </a:endParaRPr>
          </a:p>
          <a:p>
            <a:pPr lvl="1"/>
            <a:r>
              <a:rPr lang="hu-HU" sz="2400" dirty="0" err="1">
                <a:solidFill>
                  <a:schemeClr val="tx1"/>
                </a:solidFill>
              </a:rPr>
              <a:t>Salmonellosis</a:t>
            </a:r>
            <a:endParaRPr lang="hu-HU" sz="2400" dirty="0">
              <a:solidFill>
                <a:schemeClr val="tx1"/>
              </a:solidFill>
            </a:endParaRPr>
          </a:p>
          <a:p>
            <a:pPr lvl="1"/>
            <a:endParaRPr lang="hu-HU" dirty="0"/>
          </a:p>
          <a:p>
            <a:pPr lvl="1">
              <a:buNone/>
            </a:pP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443287" y="0"/>
            <a:ext cx="5629275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328592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Terjedési módok:</a:t>
            </a:r>
          </a:p>
          <a:p>
            <a:pPr lvl="1" algn="just"/>
            <a:r>
              <a:rPr lang="hu-HU" sz="2400" dirty="0" err="1"/>
              <a:t>Feko-orális</a:t>
            </a:r>
            <a:r>
              <a:rPr lang="hu-HU" sz="2400" dirty="0"/>
              <a:t> úton</a:t>
            </a:r>
          </a:p>
          <a:p>
            <a:pPr lvl="1" algn="just"/>
            <a:r>
              <a:rPr lang="hu-HU" sz="2400" dirty="0"/>
              <a:t>Szerepe lehet fertőzött víznek, élelmiszernek is, fertőzött állatokkal vagy emberrel történt érintkezésnek</a:t>
            </a:r>
          </a:p>
          <a:p>
            <a:pPr algn="just"/>
            <a:r>
              <a:rPr lang="hu-HU" sz="2400" dirty="0"/>
              <a:t>Lappangási idő</a:t>
            </a:r>
          </a:p>
          <a:p>
            <a:pPr lvl="1" algn="just"/>
            <a:r>
              <a:rPr lang="hu-HU" sz="2400" dirty="0"/>
              <a:t>3-7 nap, általában 10 napnál kevesebb</a:t>
            </a:r>
          </a:p>
          <a:p>
            <a:pPr algn="just"/>
            <a:r>
              <a:rPr lang="hu-HU" sz="2400" dirty="0"/>
              <a:t>Tünetek:</a:t>
            </a:r>
          </a:p>
          <a:p>
            <a:pPr lvl="1" algn="just"/>
            <a:r>
              <a:rPr lang="hu-HU" sz="2400" dirty="0"/>
              <a:t>Heveny, főleg </a:t>
            </a:r>
            <a:r>
              <a:rPr lang="hu-HU" sz="2400" dirty="0" err="1"/>
              <a:t>enterális</a:t>
            </a:r>
            <a:r>
              <a:rPr lang="hu-HU" sz="2400" dirty="0"/>
              <a:t> infekció formájában fellépő betegség</a:t>
            </a:r>
          </a:p>
          <a:p>
            <a:pPr lvl="1" algn="just"/>
            <a:r>
              <a:rPr lang="hu-HU" sz="2400" dirty="0"/>
              <a:t>Y. </a:t>
            </a:r>
            <a:r>
              <a:rPr lang="hu-HU" sz="2400" dirty="0" err="1"/>
              <a:t>enterocilitica-</a:t>
            </a:r>
            <a:r>
              <a:rPr lang="hu-HU" sz="2400" dirty="0"/>
              <a:t> </a:t>
            </a:r>
            <a:r>
              <a:rPr lang="hu-HU" sz="2400" dirty="0" err="1"/>
              <a:t>Gastroenterocolitises</a:t>
            </a:r>
            <a:r>
              <a:rPr lang="hu-HU" sz="2400" dirty="0"/>
              <a:t> </a:t>
            </a:r>
            <a:r>
              <a:rPr lang="hu-HU" sz="2400" dirty="0" err="1"/>
              <a:t>syndroma</a:t>
            </a:r>
            <a:r>
              <a:rPr lang="hu-HU" sz="2400" dirty="0"/>
              <a:t>, véres hasmenés</a:t>
            </a:r>
          </a:p>
          <a:p>
            <a:pPr lvl="1" algn="just"/>
            <a:r>
              <a:rPr lang="hu-HU" sz="2400" dirty="0"/>
              <a:t>Y. </a:t>
            </a:r>
            <a:r>
              <a:rPr lang="hu-HU" sz="2400" dirty="0" err="1"/>
              <a:t>pseudotuberculosis-mesenteriális</a:t>
            </a:r>
            <a:r>
              <a:rPr lang="hu-HU" sz="2400" dirty="0"/>
              <a:t> (bélfodorban) nyirokcsomó-gyulladás, </a:t>
            </a:r>
            <a:r>
              <a:rPr lang="hu-HU" sz="2400" dirty="0" err="1"/>
              <a:t>ileitis</a:t>
            </a:r>
            <a:r>
              <a:rPr lang="hu-HU" sz="2400" dirty="0"/>
              <a:t> terminális, </a:t>
            </a:r>
            <a:r>
              <a:rPr lang="hu-HU" sz="2400" dirty="0" err="1"/>
              <a:t>septicaemia</a:t>
            </a:r>
            <a:endParaRPr lang="hu-HU" sz="2400" dirty="0"/>
          </a:p>
          <a:p>
            <a:pPr lvl="1">
              <a:buNone/>
            </a:pPr>
            <a:endParaRPr lang="hu-HU" sz="2400" dirty="0"/>
          </a:p>
          <a:p>
            <a:pPr lvl="1"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86112" y="228600"/>
            <a:ext cx="7243763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Yersiniosis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</p:spPr>
        <p:txBody>
          <a:bodyPr>
            <a:normAutofit/>
          </a:bodyPr>
          <a:lstStyle/>
          <a:p>
            <a:pPr algn="just"/>
            <a:r>
              <a:rPr lang="hu-HU" sz="2200" dirty="0"/>
              <a:t>Fertőzőképesség tartama:</a:t>
            </a:r>
          </a:p>
          <a:p>
            <a:pPr lvl="1" algn="just"/>
            <a:r>
              <a:rPr lang="hu-HU" sz="2200" dirty="0"/>
              <a:t>Kórokozó széklettel a tünetek fennállásáig ürül ált. 2-3 hét</a:t>
            </a:r>
          </a:p>
          <a:p>
            <a:pPr lvl="1" algn="just"/>
            <a:r>
              <a:rPr lang="hu-HU" sz="2200" dirty="0"/>
              <a:t>Kezeletlen esetekben 2-3 hónapig is eltarthat</a:t>
            </a:r>
          </a:p>
          <a:p>
            <a:pPr algn="just"/>
            <a:r>
              <a:rPr lang="hu-HU" sz="2200" dirty="0"/>
              <a:t>Fogékonyság:</a:t>
            </a:r>
          </a:p>
          <a:p>
            <a:pPr lvl="1" algn="just"/>
            <a:r>
              <a:rPr lang="hu-HU" sz="2200" dirty="0"/>
              <a:t>Általános, KI alacsony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2200" dirty="0"/>
              <a:t>Bejelentésre kötelezett a valószínűsíthető vagy a megerősített eset</a:t>
            </a:r>
          </a:p>
          <a:p>
            <a:pPr algn="just"/>
            <a:r>
              <a:rPr lang="hu-HU" sz="2200" dirty="0"/>
              <a:t> Elkülönítés:</a:t>
            </a:r>
          </a:p>
          <a:p>
            <a:pPr lvl="1" algn="just"/>
            <a:r>
              <a:rPr lang="hu-HU" sz="2200" dirty="0"/>
              <a:t>Nem szükséges.</a:t>
            </a:r>
          </a:p>
          <a:p>
            <a:pPr algn="just"/>
            <a:r>
              <a:rPr lang="hu-HU" sz="2200" dirty="0"/>
              <a:t>Klinikai mikrobiológiai diagnosztikai vizsgálat:</a:t>
            </a:r>
          </a:p>
          <a:p>
            <a:pPr lvl="1" algn="just"/>
            <a:r>
              <a:rPr lang="hu-HU" sz="2200" dirty="0"/>
              <a:t>Kötelező</a:t>
            </a:r>
          </a:p>
          <a:p>
            <a:pPr lvl="1" algn="just"/>
            <a:r>
              <a:rPr lang="hu-HU" sz="2200" dirty="0"/>
              <a:t>A betegtől </a:t>
            </a:r>
            <a:r>
              <a:rPr lang="hu-HU" sz="2200" dirty="0">
                <a:solidFill>
                  <a:srgbClr val="FF0000"/>
                </a:solidFill>
              </a:rPr>
              <a:t>székletet </a:t>
            </a:r>
            <a:r>
              <a:rPr lang="hu-HU" sz="2200" dirty="0"/>
              <a:t>és alvadás gátló nélkül, sterilen vett vérmintát kell küldeni a területileg illetékes bakteriológiai laboratóriumba</a:t>
            </a:r>
          </a:p>
          <a:p>
            <a:pPr lvl="1" algn="just"/>
            <a:r>
              <a:rPr lang="hu-HU" sz="2200" dirty="0" err="1"/>
              <a:t>Appendectomia</a:t>
            </a:r>
            <a:r>
              <a:rPr lang="hu-HU" sz="2200" dirty="0"/>
              <a:t> esetén megnagyobbodott nyirokcsomót és az appendix (féregnyúlvány) tartalmát lehet beküldeni bakteriológiai vizsgálatra</a:t>
            </a:r>
          </a:p>
          <a:p>
            <a:pPr lvl="1" algn="just"/>
            <a:r>
              <a:rPr lang="hu-HU" sz="2200" dirty="0"/>
              <a:t>A nyirokcsomók szövettani vizsgálata is alátámaszthatja a diagnózist</a:t>
            </a:r>
          </a:p>
          <a:p>
            <a:endParaRPr lang="hu-HU" sz="2400" dirty="0"/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71825" y="0"/>
            <a:ext cx="7072314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Yersiniosis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3"/>
            <a:ext cx="12192000" cy="4525963"/>
          </a:xfrm>
        </p:spPr>
        <p:txBody>
          <a:bodyPr/>
          <a:lstStyle/>
          <a:p>
            <a:pPr algn="just"/>
            <a:r>
              <a:rPr lang="hu-HU" sz="2400" dirty="0"/>
              <a:t>Fertőtlenítés</a:t>
            </a:r>
          </a:p>
          <a:p>
            <a:pPr lvl="1" algn="just"/>
            <a:r>
              <a:rPr lang="hu-HU" sz="2400" dirty="0"/>
              <a:t>Folyamatos fertőtlenítés szükséges</a:t>
            </a:r>
          </a:p>
          <a:p>
            <a:pPr lvl="1" algn="just"/>
            <a:endParaRPr lang="hu-HU" sz="2400" dirty="0"/>
          </a:p>
          <a:p>
            <a:pPr algn="just"/>
            <a:r>
              <a:rPr lang="hu-HU" sz="2400" dirty="0"/>
              <a:t>Megelőzés</a:t>
            </a:r>
          </a:p>
          <a:p>
            <a:pPr lvl="1" algn="just"/>
            <a:r>
              <a:rPr lang="hu-HU" sz="2400" dirty="0"/>
              <a:t>Lakosság felvilágosítása</a:t>
            </a:r>
          </a:p>
          <a:p>
            <a:pPr lvl="2" algn="just"/>
            <a:r>
              <a:rPr lang="hu-HU" dirty="0"/>
              <a:t>Hús- és élelmiszer-kezelés higiénés szabályainak betartása, nyers sertéshús fogyasztásának mellőzése</a:t>
            </a:r>
          </a:p>
          <a:p>
            <a:pPr lvl="2" algn="just"/>
            <a:r>
              <a:rPr lang="hu-HU" dirty="0"/>
              <a:t>Vadon élő és háziállatok nyúzása, etetése után kézmosás</a:t>
            </a:r>
          </a:p>
          <a:p>
            <a:pPr lvl="2" algn="just"/>
            <a:r>
              <a:rPr lang="hu-HU" dirty="0"/>
              <a:t>Állat-egészségügyi rendszabályok betartása</a:t>
            </a:r>
          </a:p>
          <a:p>
            <a:pPr lvl="1"/>
            <a:endParaRPr lang="hu-HU" sz="2000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43262" y="0"/>
            <a:ext cx="7472363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Yersiniosis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517232"/>
          </a:xfrm>
        </p:spPr>
        <p:txBody>
          <a:bodyPr>
            <a:normAutofit/>
          </a:bodyPr>
          <a:lstStyle/>
          <a:p>
            <a:r>
              <a:rPr lang="hu-HU" sz="2400" dirty="0"/>
              <a:t>Nyári szezonalitás</a:t>
            </a:r>
          </a:p>
          <a:p>
            <a:r>
              <a:rPr lang="hu-HU" sz="2400" dirty="0" err="1"/>
              <a:t>Korspecifikus</a:t>
            </a:r>
            <a:r>
              <a:rPr lang="hu-HU" sz="2400" dirty="0"/>
              <a:t> morbiditás</a:t>
            </a:r>
          </a:p>
          <a:p>
            <a:r>
              <a:rPr lang="hu-HU" sz="2400" dirty="0"/>
              <a:t>Sporadikus esetek</a:t>
            </a:r>
          </a:p>
          <a:p>
            <a:pPr lvl="1"/>
            <a:r>
              <a:rPr lang="hu-HU" sz="2400" dirty="0"/>
              <a:t>Csecsemők</a:t>
            </a:r>
          </a:p>
          <a:p>
            <a:pPr lvl="1"/>
            <a:r>
              <a:rPr lang="hu-HU" sz="2400" dirty="0"/>
              <a:t>1-2 évesek között a legmagasabb</a:t>
            </a:r>
          </a:p>
          <a:p>
            <a:r>
              <a:rPr lang="hu-HU" sz="2400" dirty="0"/>
              <a:t>2011-ben 43 járványt jelentettek </a:t>
            </a:r>
            <a:r>
              <a:rPr lang="hu-HU" sz="2400" dirty="0" err="1"/>
              <a:t>Mo-n</a:t>
            </a:r>
            <a:endParaRPr lang="hu-HU" sz="2400" dirty="0"/>
          </a:p>
          <a:p>
            <a:r>
              <a:rPr lang="hu-HU" sz="2400" dirty="0"/>
              <a:t>Kórokozók:</a:t>
            </a:r>
          </a:p>
          <a:p>
            <a:pPr lvl="1"/>
            <a:r>
              <a:rPr lang="hu-HU" sz="2400" dirty="0" err="1"/>
              <a:t>Campylobacter</a:t>
            </a:r>
            <a:r>
              <a:rPr lang="hu-HU" sz="2400" dirty="0"/>
              <a:t> </a:t>
            </a:r>
            <a:r>
              <a:rPr lang="hu-HU" sz="2400" dirty="0" err="1"/>
              <a:t>jejuni</a:t>
            </a:r>
            <a:r>
              <a:rPr lang="hu-HU" sz="2400" dirty="0"/>
              <a:t> és </a:t>
            </a:r>
            <a:r>
              <a:rPr lang="hu-HU" sz="2400" dirty="0" err="1"/>
              <a:t>Campylobacter</a:t>
            </a:r>
            <a:r>
              <a:rPr lang="hu-HU" sz="2400" dirty="0"/>
              <a:t> coli</a:t>
            </a:r>
          </a:p>
          <a:p>
            <a:pPr lvl="1"/>
            <a:r>
              <a:rPr lang="hu-HU" sz="2400" dirty="0" err="1"/>
              <a:t>Gram-negatív</a:t>
            </a:r>
            <a:r>
              <a:rPr lang="hu-HU" sz="2400" dirty="0"/>
              <a:t> baktériumok</a:t>
            </a:r>
          </a:p>
          <a:p>
            <a:pPr lvl="1"/>
            <a:r>
              <a:rPr lang="hu-HU" sz="2400" dirty="0"/>
              <a:t>Hővel, kiszáradással, fertőtlenítéssel szembeni ellenálló képességük alacsony</a:t>
            </a:r>
          </a:p>
          <a:p>
            <a:pPr lvl="1"/>
            <a:r>
              <a:rPr lang="hu-HU" sz="2400" dirty="0"/>
              <a:t>Élelmiszerekben nem szaporodik</a:t>
            </a:r>
          </a:p>
          <a:p>
            <a:pPr lvl="1"/>
            <a:r>
              <a:rPr lang="hu-HU" sz="2400" dirty="0"/>
              <a:t>Per </a:t>
            </a:r>
            <a:r>
              <a:rPr lang="hu-HU" sz="2400" dirty="0" err="1"/>
              <a:t>os</a:t>
            </a:r>
            <a:r>
              <a:rPr lang="hu-HU" sz="2400" dirty="0"/>
              <a:t> jut a szervezetbe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57538" y="0"/>
            <a:ext cx="6829425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Campylobacter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I.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4785395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Fertőzés forrása</a:t>
            </a:r>
          </a:p>
          <a:p>
            <a:pPr lvl="1" algn="just"/>
            <a:r>
              <a:rPr lang="hu-HU" sz="2400" dirty="0"/>
              <a:t>Beteg vagy tünetmentes fertőzött házi- és vadon élő állat, ritkábban beteg ember</a:t>
            </a:r>
          </a:p>
          <a:p>
            <a:pPr lvl="1" algn="just"/>
            <a:r>
              <a:rPr lang="hu-HU" sz="2400" dirty="0"/>
              <a:t>Legfontosabb rezervoárjai a szárnyasok</a:t>
            </a:r>
          </a:p>
          <a:p>
            <a:pPr lvl="1" algn="just"/>
            <a:r>
              <a:rPr lang="hu-HU" sz="2400" dirty="0"/>
              <a:t>Ember számára legfőbb fertőző forrás: nyers baromfi hús</a:t>
            </a:r>
          </a:p>
          <a:p>
            <a:pPr algn="just"/>
            <a:r>
              <a:rPr lang="hu-HU" sz="2400" dirty="0"/>
              <a:t>Lappangási idő: 3-5 nap</a:t>
            </a:r>
          </a:p>
          <a:p>
            <a:pPr algn="just"/>
            <a:r>
              <a:rPr lang="hu-HU" sz="2400" dirty="0"/>
              <a:t>Terjedési mód: </a:t>
            </a:r>
          </a:p>
          <a:p>
            <a:pPr lvl="1" algn="just"/>
            <a:r>
              <a:rPr lang="hu-HU" sz="2400" dirty="0"/>
              <a:t>Fertőzött élelmiszerekkel</a:t>
            </a:r>
          </a:p>
          <a:p>
            <a:pPr lvl="1" algn="just"/>
            <a:r>
              <a:rPr lang="hu-HU" sz="2400" dirty="0"/>
              <a:t>Nem pasztörizált tejjel</a:t>
            </a:r>
          </a:p>
          <a:p>
            <a:pPr lvl="1" algn="just"/>
            <a:r>
              <a:rPr lang="hu-HU" sz="2400" dirty="0"/>
              <a:t>Nem megfelelően </a:t>
            </a:r>
            <a:r>
              <a:rPr lang="hu-HU" sz="2400" dirty="0" err="1"/>
              <a:t>hőkezelt</a:t>
            </a:r>
            <a:r>
              <a:rPr lang="hu-HU" sz="2400" dirty="0"/>
              <a:t> hússal</a:t>
            </a:r>
          </a:p>
          <a:p>
            <a:pPr lvl="1" algn="just"/>
            <a:r>
              <a:rPr lang="hu-HU" sz="2400" dirty="0"/>
              <a:t>Grillcsirkével</a:t>
            </a:r>
          </a:p>
          <a:p>
            <a:pPr lvl="1" algn="just"/>
            <a:r>
              <a:rPr lang="hu-HU" sz="2400" dirty="0"/>
              <a:t>Leírtak vízeredetű járványt, kontakt fertőzést is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71862" y="0"/>
            <a:ext cx="7015163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Campylobacter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400600"/>
          </a:xfrm>
        </p:spPr>
        <p:txBody>
          <a:bodyPr>
            <a:normAutofit/>
          </a:bodyPr>
          <a:lstStyle/>
          <a:p>
            <a:r>
              <a:rPr lang="hu-HU" sz="2600" dirty="0"/>
              <a:t>Fogékonyság: általános</a:t>
            </a:r>
          </a:p>
          <a:p>
            <a:r>
              <a:rPr lang="hu-HU" sz="2600" dirty="0"/>
              <a:t>Fertőzőképesség tartama: </a:t>
            </a:r>
          </a:p>
          <a:p>
            <a:pPr lvl="1"/>
            <a:r>
              <a:rPr lang="hu-HU" sz="2600" dirty="0"/>
              <a:t>Míg a kórokozó a széklettel ürül </a:t>
            </a:r>
          </a:p>
          <a:p>
            <a:pPr lvl="1"/>
            <a:r>
              <a:rPr lang="hu-HU" sz="2600" dirty="0"/>
              <a:t>Kezeletlen esetben a betegség kezdetétől a gyógyulást követő néhány hétig</a:t>
            </a:r>
          </a:p>
          <a:p>
            <a:pPr lvl="1"/>
            <a:r>
              <a:rPr lang="hu-HU" sz="2600" dirty="0"/>
              <a:t>Kezelt esetekben néhány nap</a:t>
            </a:r>
          </a:p>
          <a:p>
            <a:pPr lvl="1"/>
            <a:r>
              <a:rPr lang="hu-HU" sz="2600" dirty="0"/>
              <a:t>Krónikus kórokozó-hordozás nincs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600" dirty="0"/>
              <a:t>Bejelentésre kötelezett a valószínűsíthető vagy a megerősített eset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600" dirty="0"/>
              <a:t>Megelőzés</a:t>
            </a:r>
          </a:p>
          <a:p>
            <a:pPr marL="742950" lvl="2" indent="-342900"/>
            <a:r>
              <a:rPr lang="hu-HU" sz="2600" dirty="0"/>
              <a:t>Kézmosás</a:t>
            </a:r>
          </a:p>
          <a:p>
            <a:pPr marL="742950" lvl="2" indent="-342900"/>
            <a:r>
              <a:rPr lang="hu-HU" sz="2600" dirty="0"/>
              <a:t>Hasmenéses állatokkal való érintkezés elkerülése </a:t>
            </a:r>
          </a:p>
          <a:p>
            <a:pPr marL="742950" lvl="2" indent="-342900"/>
            <a:r>
              <a:rPr lang="hu-HU" sz="2600" dirty="0"/>
              <a:t>Élelmezés-, víz-, </a:t>
            </a:r>
            <a:r>
              <a:rPr lang="hu-HU" sz="2600" dirty="0" err="1"/>
              <a:t>kórházhigiénés</a:t>
            </a:r>
            <a:r>
              <a:rPr lang="hu-HU" sz="2600" dirty="0"/>
              <a:t> rendszabályok betartása</a:t>
            </a:r>
          </a:p>
          <a:p>
            <a:pPr marL="742950" lvl="2" indent="-342900">
              <a:buNone/>
            </a:pPr>
            <a:endParaRPr lang="hu-HU" sz="2600" dirty="0"/>
          </a:p>
          <a:p>
            <a:pPr lvl="1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43275" y="0"/>
            <a:ext cx="762952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Campylobacter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</a:t>
            </a:r>
            <a:r>
              <a:rPr lang="hu-HU" sz="2800" b="1" dirty="0">
                <a:latin typeface="+mj-lt"/>
                <a:ea typeface="+mj-ea"/>
                <a:cs typeface="+mj-cs"/>
              </a:rPr>
              <a:t>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03413"/>
            <a:ext cx="11952651" cy="4525963"/>
          </a:xfrm>
        </p:spPr>
        <p:txBody>
          <a:bodyPr>
            <a:normAutofit/>
          </a:bodyPr>
          <a:lstStyle/>
          <a:p>
            <a:r>
              <a:rPr lang="hu-HU" sz="2400" dirty="0"/>
              <a:t>Főbb tünetek:</a:t>
            </a:r>
          </a:p>
          <a:p>
            <a:pPr lvl="1"/>
            <a:r>
              <a:rPr lang="hu-HU" sz="2400" dirty="0"/>
              <a:t>Hasmenés (többnyire vizes, néha véres)</a:t>
            </a:r>
          </a:p>
          <a:p>
            <a:pPr lvl="1"/>
            <a:r>
              <a:rPr lang="hu-HU" sz="2400" dirty="0"/>
              <a:t>Hasi fájdalom (gyakran köldöktáji)</a:t>
            </a:r>
          </a:p>
          <a:p>
            <a:pPr lvl="1"/>
            <a:r>
              <a:rPr lang="hu-HU" sz="2400" dirty="0"/>
              <a:t>Láz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14675" y="0"/>
            <a:ext cx="7872413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Campylobacter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enteritis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IV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Gyakorisága pontosan nem ismert</a:t>
            </a:r>
          </a:p>
          <a:p>
            <a:pPr algn="just"/>
            <a:r>
              <a:rPr lang="hu-HU" sz="2400" dirty="0"/>
              <a:t>Feltételezhető, h. a lakosság egy része folyamatosan vagy hosszabb-rövidebb intervallumokkal fertőzöttnek tekinthető</a:t>
            </a:r>
          </a:p>
          <a:p>
            <a:pPr algn="just"/>
            <a:r>
              <a:rPr lang="hu-HU" sz="2400" dirty="0" err="1"/>
              <a:t>Gyomor-duodenumfekély</a:t>
            </a:r>
            <a:r>
              <a:rPr lang="hu-HU" sz="2400" dirty="0"/>
              <a:t>, gyomorrák</a:t>
            </a:r>
          </a:p>
          <a:p>
            <a:pPr algn="just"/>
            <a:r>
              <a:rPr lang="hu-HU" sz="2400" dirty="0"/>
              <a:t>Kórokozó: </a:t>
            </a:r>
          </a:p>
          <a:p>
            <a:pPr lvl="1" algn="just"/>
            <a:r>
              <a:rPr lang="hu-HU" sz="2400" dirty="0" err="1"/>
              <a:t>Helycobacter</a:t>
            </a:r>
            <a:r>
              <a:rPr lang="hu-HU" sz="2400" dirty="0"/>
              <a:t> </a:t>
            </a:r>
            <a:r>
              <a:rPr lang="hu-HU" sz="2400" dirty="0" err="1"/>
              <a:t>pylori</a:t>
            </a:r>
            <a:endParaRPr lang="hu-HU" sz="2400" dirty="0"/>
          </a:p>
          <a:p>
            <a:pPr lvl="1" algn="just"/>
            <a:r>
              <a:rPr lang="hu-HU" sz="2400" dirty="0" err="1"/>
              <a:t>Ellenállóképessége</a:t>
            </a:r>
            <a:r>
              <a:rPr lang="hu-HU" sz="2400" dirty="0"/>
              <a:t> közepes, savas </a:t>
            </a:r>
            <a:r>
              <a:rPr lang="hu-HU" sz="2400" dirty="0" err="1"/>
              <a:t>pH-val</a:t>
            </a:r>
            <a:r>
              <a:rPr lang="hu-HU" sz="2400" dirty="0"/>
              <a:t> szemben kifejezettebb</a:t>
            </a:r>
          </a:p>
          <a:p>
            <a:r>
              <a:rPr lang="hu-HU" sz="2400" dirty="0"/>
              <a:t>Fertőzés forrása</a:t>
            </a:r>
          </a:p>
          <a:p>
            <a:pPr lvl="1"/>
            <a:r>
              <a:rPr lang="hu-HU" sz="2400" dirty="0"/>
              <a:t>Beteg ember, tünetmentes, krónikus kórokozó-hordozó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14713" y="0"/>
            <a:ext cx="760095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Helicobacteriosis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4824536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Terjedés módja:</a:t>
            </a:r>
          </a:p>
          <a:p>
            <a:pPr lvl="1" algn="just"/>
            <a:r>
              <a:rPr lang="hu-HU" sz="2200" dirty="0" err="1"/>
              <a:t>Gastrointestinalis</a:t>
            </a:r>
            <a:r>
              <a:rPr lang="hu-HU" sz="2200" dirty="0"/>
              <a:t> váladékkal</a:t>
            </a:r>
          </a:p>
          <a:p>
            <a:pPr lvl="1" algn="just"/>
            <a:r>
              <a:rPr lang="hu-HU" sz="2200" dirty="0"/>
              <a:t>Széklettel történő közvetlen átvitellel</a:t>
            </a:r>
          </a:p>
          <a:p>
            <a:pPr lvl="1" algn="just"/>
            <a:r>
              <a:rPr lang="hu-HU" sz="2200" dirty="0"/>
              <a:t>Szennyezett étel, - ivóvíz, - tárgyak</a:t>
            </a:r>
          </a:p>
          <a:p>
            <a:pPr lvl="1" algn="just"/>
            <a:r>
              <a:rPr lang="hu-HU" sz="2200" dirty="0"/>
              <a:t>Nem megfelelően sterilizált, dezinficiált eszközök (pl. </a:t>
            </a:r>
            <a:r>
              <a:rPr lang="hu-HU" sz="2200" dirty="0" err="1"/>
              <a:t>gastroscop</a:t>
            </a:r>
            <a:r>
              <a:rPr lang="hu-HU" sz="2200" dirty="0"/>
              <a:t>)</a:t>
            </a:r>
          </a:p>
          <a:p>
            <a:pPr algn="just"/>
            <a:r>
              <a:rPr lang="hu-HU" sz="2200" dirty="0"/>
              <a:t>Fogékonyság általános, idősebbek, rossz szociális körülmények között élők érzékenysége kifejezettebb</a:t>
            </a:r>
          </a:p>
          <a:p>
            <a:pPr algn="just"/>
            <a:r>
              <a:rPr lang="hu-HU" sz="2200" dirty="0"/>
              <a:t>Lappangási idő: 5-10 nap</a:t>
            </a:r>
          </a:p>
          <a:p>
            <a:pPr algn="just"/>
            <a:r>
              <a:rPr lang="hu-HU" sz="2200" dirty="0"/>
              <a:t>Tünetek:</a:t>
            </a:r>
          </a:p>
          <a:p>
            <a:pPr lvl="1" algn="just"/>
            <a:r>
              <a:rPr lang="hu-HU" sz="2200" dirty="0"/>
              <a:t>Krónikus </a:t>
            </a:r>
            <a:r>
              <a:rPr lang="hu-HU" sz="2200" dirty="0" err="1"/>
              <a:t>gastritis</a:t>
            </a:r>
            <a:r>
              <a:rPr lang="hu-HU" sz="2200" dirty="0"/>
              <a:t> tünetei</a:t>
            </a:r>
          </a:p>
          <a:p>
            <a:pPr lvl="1" algn="just"/>
            <a:r>
              <a:rPr lang="hu-HU" sz="2200" dirty="0"/>
              <a:t>Gyomor-, illetve </a:t>
            </a:r>
            <a:r>
              <a:rPr lang="hu-HU" sz="2200" dirty="0" err="1"/>
              <a:t>duodenumfekélyre</a:t>
            </a:r>
            <a:r>
              <a:rPr lang="hu-HU" sz="2200" dirty="0"/>
              <a:t> jellemző enyhébb v. kifejezettebb tünetcsoport</a:t>
            </a:r>
          </a:p>
          <a:p>
            <a:pPr algn="just"/>
            <a:r>
              <a:rPr lang="hu-HU" sz="2200" dirty="0"/>
              <a:t>Diagnózis:</a:t>
            </a:r>
          </a:p>
          <a:p>
            <a:pPr lvl="1" algn="just"/>
            <a:r>
              <a:rPr lang="hu-HU" sz="2200" dirty="0"/>
              <a:t>Gyomor/</a:t>
            </a:r>
            <a:r>
              <a:rPr lang="hu-HU" sz="2200" dirty="0" err="1"/>
              <a:t>duodenum</a:t>
            </a:r>
            <a:r>
              <a:rPr lang="hu-HU" sz="2200" dirty="0"/>
              <a:t> (patkóbél) nyálkahártyájából vett minta </a:t>
            </a:r>
            <a:r>
              <a:rPr lang="hu-HU" sz="2200" dirty="0" err="1"/>
              <a:t>vizsg</a:t>
            </a:r>
            <a:r>
              <a:rPr lang="hu-HU" sz="2200" dirty="0"/>
              <a:t>.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086100" y="0"/>
            <a:ext cx="7629525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Helicobacteriosis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3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Nem bejelentendő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Elkülönítés nem szükséges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Megelőzés:</a:t>
            </a:r>
          </a:p>
          <a:p>
            <a:pPr lvl="1" algn="just"/>
            <a:r>
              <a:rPr lang="hu-HU" sz="2400" dirty="0" err="1"/>
              <a:t>Gyomor-bél-traktus</a:t>
            </a:r>
            <a:r>
              <a:rPr lang="hu-HU" sz="2400" dirty="0"/>
              <a:t> váladékát, székletet, szennyezett anyagokat, tárgyakat fertőtleníteni kell</a:t>
            </a:r>
          </a:p>
          <a:p>
            <a:pPr lvl="1" algn="just"/>
            <a:r>
              <a:rPr lang="hu-HU" sz="2400" dirty="0" err="1"/>
              <a:t>Gasztroenterológiában</a:t>
            </a:r>
            <a:r>
              <a:rPr lang="hu-HU" sz="2400" dirty="0"/>
              <a:t> használt eszközök sterilizálása/dezinficiálása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543301" y="0"/>
            <a:ext cx="7329487" cy="121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Helicobacteriosis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4676" y="0"/>
            <a:ext cx="6100762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</a:t>
            </a:r>
            <a:br>
              <a:rPr lang="hu-HU" sz="3200" b="1" dirty="0"/>
            </a:br>
            <a:r>
              <a:rPr lang="hu-HU" sz="3200" b="1" dirty="0" err="1"/>
              <a:t>Typhus</a:t>
            </a:r>
            <a:r>
              <a:rPr lang="hu-HU" sz="3200" b="1" dirty="0"/>
              <a:t> </a:t>
            </a:r>
            <a:r>
              <a:rPr lang="hu-HU" sz="3200" b="1" dirty="0" err="1"/>
              <a:t>abdominalis</a:t>
            </a:r>
            <a:r>
              <a:rPr lang="hu-HU" sz="3200" b="1" dirty="0"/>
              <a:t> (hastífusz)</a:t>
            </a:r>
            <a:r>
              <a:rPr lang="hu-HU" sz="32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472608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Egyike az emberiséget legrégebbi idők óta pusztító betegségnek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err="1"/>
              <a:t>Mo-n</a:t>
            </a:r>
            <a:r>
              <a:rPr lang="hu-HU" sz="2400" dirty="0"/>
              <a:t> hastífusz járványok XII. sz. végétől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Kedvezőtlen egészségügyi viszonyok miatt vidéken nagyobb számban fordult elő, mint a városokban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Megbetegedések számának csökkenéséhez hozzájárult</a:t>
            </a:r>
          </a:p>
          <a:p>
            <a:pPr lvl="1" algn="just"/>
            <a:r>
              <a:rPr lang="hu-HU" sz="2000" dirty="0"/>
              <a:t>Csatornázás</a:t>
            </a:r>
          </a:p>
          <a:p>
            <a:pPr lvl="1" algn="just"/>
            <a:r>
              <a:rPr lang="hu-HU" sz="2000" dirty="0"/>
              <a:t>Vezetékes vízellátás</a:t>
            </a:r>
          </a:p>
          <a:p>
            <a:pPr lvl="1" algn="just"/>
            <a:r>
              <a:rPr lang="hu-HU" sz="2000" dirty="0" err="1"/>
              <a:t>Élelmiszerhigiéne</a:t>
            </a:r>
            <a:r>
              <a:rPr lang="hu-HU" sz="2000" dirty="0"/>
              <a:t> javulása</a:t>
            </a:r>
          </a:p>
          <a:p>
            <a:pPr lvl="1" algn="just"/>
            <a:endParaRPr lang="hu-HU" sz="2000" dirty="0"/>
          </a:p>
          <a:p>
            <a:pPr algn="just"/>
            <a:r>
              <a:rPr lang="hu-HU" sz="2400" dirty="0"/>
              <a:t>2000-2010 között 10 megbetegedést jelentettek</a:t>
            </a:r>
          </a:p>
          <a:p>
            <a:pPr algn="just"/>
            <a:endParaRPr lang="hu-HU" sz="2400" dirty="0"/>
          </a:p>
          <a:p>
            <a:pPr lvl="1" algn="just"/>
            <a:endParaRPr lang="hu-HU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600" dirty="0"/>
              <a:t>Hazája India</a:t>
            </a:r>
          </a:p>
          <a:p>
            <a:pPr algn="just"/>
            <a:r>
              <a:rPr lang="hu-HU" sz="2600" dirty="0" err="1"/>
              <a:t>Pandémiák-</a:t>
            </a:r>
            <a:r>
              <a:rPr lang="hu-HU" sz="2600" dirty="0"/>
              <a:t> első 1817</a:t>
            </a:r>
          </a:p>
          <a:p>
            <a:pPr algn="just"/>
            <a:r>
              <a:rPr lang="hu-HU" sz="2600" dirty="0"/>
              <a:t>WHO 2009- 221.226 megbetegedés 45 országból, 4946 haláleset</a:t>
            </a:r>
          </a:p>
          <a:p>
            <a:pPr algn="just"/>
            <a:r>
              <a:rPr lang="hu-HU" sz="2600" dirty="0"/>
              <a:t>Kórokozó: </a:t>
            </a:r>
            <a:r>
              <a:rPr lang="hu-HU" sz="2600" dirty="0" err="1"/>
              <a:t>Vibrio</a:t>
            </a:r>
            <a:r>
              <a:rPr lang="hu-HU" sz="2600" dirty="0"/>
              <a:t> </a:t>
            </a:r>
            <a:r>
              <a:rPr lang="hu-HU" sz="2600" dirty="0" err="1"/>
              <a:t>cholerae</a:t>
            </a:r>
            <a:r>
              <a:rPr lang="hu-HU" sz="2600" dirty="0"/>
              <a:t> </a:t>
            </a:r>
          </a:p>
          <a:p>
            <a:pPr algn="just"/>
            <a:r>
              <a:rPr lang="hu-HU" sz="2600" dirty="0"/>
              <a:t>Fertőzés forrása:</a:t>
            </a:r>
          </a:p>
          <a:p>
            <a:pPr lvl="1" algn="just"/>
            <a:r>
              <a:rPr lang="hu-HU" sz="2600" dirty="0"/>
              <a:t>Kolerás beteg (hányadéka, széklete útján)</a:t>
            </a:r>
          </a:p>
          <a:p>
            <a:pPr lvl="1" algn="just"/>
            <a:r>
              <a:rPr lang="hu-HU" sz="2600" dirty="0" err="1"/>
              <a:t>Vibrio</a:t>
            </a:r>
            <a:r>
              <a:rPr lang="hu-HU" sz="2600" dirty="0"/>
              <a:t> hordozó ember (széklete útján)</a:t>
            </a:r>
          </a:p>
          <a:p>
            <a:pPr algn="just"/>
            <a:r>
              <a:rPr lang="hu-HU" sz="2600" dirty="0"/>
              <a:t>Terjedési mód:</a:t>
            </a:r>
          </a:p>
          <a:p>
            <a:pPr lvl="1" algn="just"/>
            <a:r>
              <a:rPr lang="hu-HU" sz="2600" dirty="0" err="1"/>
              <a:t>Enterális</a:t>
            </a:r>
            <a:r>
              <a:rPr lang="hu-HU" sz="2600" dirty="0"/>
              <a:t> úton</a:t>
            </a:r>
          </a:p>
          <a:p>
            <a:pPr lvl="1" algn="just"/>
            <a:r>
              <a:rPr lang="hu-HU" sz="2600" dirty="0"/>
              <a:t>Kontaminált ivóvíz</a:t>
            </a:r>
          </a:p>
          <a:p>
            <a:pPr lvl="1" algn="just"/>
            <a:r>
              <a:rPr lang="hu-HU" sz="2600" dirty="0"/>
              <a:t>Hőkezelés nélkül v. nyersen fogyasztott élelmiszer</a:t>
            </a:r>
          </a:p>
          <a:p>
            <a:pPr lvl="1" algn="just"/>
            <a:r>
              <a:rPr lang="hu-HU" sz="2600" dirty="0"/>
              <a:t>Kisebb szerep- „piszkos kéz”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00388" y="0"/>
            <a:ext cx="714375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5"/>
            <a:ext cx="12192000" cy="4525963"/>
          </a:xfrm>
        </p:spPr>
        <p:txBody>
          <a:bodyPr>
            <a:noAutofit/>
          </a:bodyPr>
          <a:lstStyle/>
          <a:p>
            <a:r>
              <a:rPr lang="hu-HU" sz="2400" dirty="0"/>
              <a:t>Lappangási idő:</a:t>
            </a:r>
          </a:p>
          <a:p>
            <a:pPr lvl="1"/>
            <a:r>
              <a:rPr lang="hu-HU" sz="2400" dirty="0"/>
              <a:t>Néhány órától 5 napig</a:t>
            </a:r>
          </a:p>
          <a:p>
            <a:pPr lvl="1"/>
            <a:r>
              <a:rPr lang="hu-HU" sz="2400" dirty="0"/>
              <a:t>Leggyakrabban 2-3 nap</a:t>
            </a:r>
          </a:p>
          <a:p>
            <a:r>
              <a:rPr lang="hu-HU" sz="2400" dirty="0"/>
              <a:t>Fogékonyság: általános</a:t>
            </a:r>
          </a:p>
          <a:p>
            <a:r>
              <a:rPr lang="hu-HU" sz="2400" dirty="0"/>
              <a:t>Tünetek:</a:t>
            </a:r>
          </a:p>
          <a:p>
            <a:pPr lvl="1"/>
            <a:r>
              <a:rPr lang="hu-HU" sz="2400" dirty="0"/>
              <a:t>Hirtelen fellépő, </a:t>
            </a:r>
            <a:r>
              <a:rPr lang="hu-HU" sz="2400" dirty="0" err="1"/>
              <a:t>tenesmus</a:t>
            </a:r>
            <a:r>
              <a:rPr lang="hu-HU" sz="2400" dirty="0"/>
              <a:t> nélküli hasmenés-&gt;kiszáradás</a:t>
            </a:r>
          </a:p>
          <a:p>
            <a:pPr lvl="2"/>
            <a:r>
              <a:rPr lang="hu-HU" dirty="0"/>
              <a:t>Rizslé-szerű széklet</a:t>
            </a:r>
          </a:p>
          <a:p>
            <a:pPr lvl="1"/>
            <a:r>
              <a:rPr lang="hu-HU" sz="2400" dirty="0"/>
              <a:t>Hányinger nélküli hányás</a:t>
            </a:r>
          </a:p>
          <a:p>
            <a:pPr lvl="1"/>
            <a:r>
              <a:rPr lang="hu-HU" sz="2400" dirty="0"/>
              <a:t>Láz nem jellemző</a:t>
            </a:r>
          </a:p>
          <a:p>
            <a:pPr lvl="1"/>
            <a:r>
              <a:rPr lang="hu-HU" sz="2400" dirty="0"/>
              <a:t>Székletürítést a beteg gyakran nem képes szabályozni (kolera-ágy)</a:t>
            </a:r>
          </a:p>
          <a:p>
            <a:pPr lvl="1"/>
            <a:r>
              <a:rPr lang="hu-HU" sz="2400" dirty="0"/>
              <a:t>Gyakori az atípusos megbetegedés-lazább székletürítés</a:t>
            </a:r>
          </a:p>
          <a:p>
            <a:pPr lvl="1"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57563" y="0"/>
            <a:ext cx="7343776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600" dirty="0"/>
              <a:t>Fertőzőképesség tartama:</a:t>
            </a:r>
          </a:p>
          <a:p>
            <a:pPr lvl="1" algn="just"/>
            <a:r>
              <a:rPr lang="hu-HU" sz="2600" dirty="0"/>
              <a:t> a beteg a lappangási szaktól kezdve fertőz, míg székletével hányadékával </a:t>
            </a:r>
            <a:r>
              <a:rPr lang="hu-HU" sz="2600" dirty="0" err="1"/>
              <a:t>vibriók</a:t>
            </a:r>
            <a:r>
              <a:rPr lang="hu-HU" sz="2600" dirty="0"/>
              <a:t> ürülnek, általában gyógyulást követő néhány napig</a:t>
            </a:r>
          </a:p>
          <a:p>
            <a:pPr lvl="1" algn="just"/>
            <a:r>
              <a:rPr lang="hu-HU" sz="2600" dirty="0"/>
              <a:t>Előfordulhat néhány hétig, néha hónapokig tartó </a:t>
            </a:r>
            <a:r>
              <a:rPr lang="hu-HU" sz="2600" dirty="0" err="1"/>
              <a:t>intermittáló</a:t>
            </a:r>
            <a:r>
              <a:rPr lang="hu-HU" sz="2600" dirty="0"/>
              <a:t> </a:t>
            </a:r>
            <a:r>
              <a:rPr lang="hu-HU" sz="2600" dirty="0" err="1"/>
              <a:t>vibrióürítés</a:t>
            </a:r>
            <a:endParaRPr lang="hu-HU" sz="2600" dirty="0"/>
          </a:p>
          <a:p>
            <a:pPr algn="just"/>
            <a:endParaRPr lang="hu-HU" sz="2600" dirty="0"/>
          </a:p>
          <a:p>
            <a:pPr algn="just"/>
            <a:r>
              <a:rPr lang="hu-HU" sz="2600" dirty="0"/>
              <a:t>Bejelentésre kötelezett a valószínűsíthető vagy a megerősített eset</a:t>
            </a:r>
          </a:p>
          <a:p>
            <a:pPr lvl="1" algn="just"/>
            <a:r>
              <a:rPr lang="hu-HU" sz="2600" dirty="0"/>
              <a:t>Az értesülést követően a megbetegedés sürgősséggel is jelentendő az illetékes kormányhivatalnak, amely haladéktalanul értesíti az NNK-t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071812" y="0"/>
            <a:ext cx="7300913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5733256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Elkülönítés:</a:t>
            </a:r>
          </a:p>
          <a:p>
            <a:pPr lvl="1" algn="just"/>
            <a:r>
              <a:rPr lang="hu-HU" dirty="0"/>
              <a:t>A beteget kórházi fertőző osztályon kell elkülöníteni</a:t>
            </a:r>
          </a:p>
          <a:p>
            <a:pPr algn="just"/>
            <a:r>
              <a:rPr lang="hu-HU" sz="2400" dirty="0"/>
              <a:t>Klinikai mikrobiológiai diagnosztikai vizsgálat:</a:t>
            </a:r>
          </a:p>
          <a:p>
            <a:pPr lvl="1" algn="just"/>
            <a:r>
              <a:rPr lang="hu-HU" dirty="0"/>
              <a:t>Kötelező</a:t>
            </a:r>
          </a:p>
          <a:p>
            <a:pPr algn="just"/>
            <a:r>
              <a:rPr lang="hu-HU" sz="2400" dirty="0"/>
              <a:t>Járványügyi érdekből végzett mikrobiológiai diagnosztikai vizsgálat:</a:t>
            </a:r>
          </a:p>
          <a:p>
            <a:pPr lvl="1" algn="just"/>
            <a:r>
              <a:rPr lang="hu-HU" dirty="0"/>
              <a:t>Kötelező</a:t>
            </a:r>
          </a:p>
          <a:p>
            <a:pPr lvl="1" algn="just"/>
            <a:r>
              <a:rPr lang="hu-HU" dirty="0"/>
              <a:t> A valószínűsített betegtől származó székletmintát az NNK laboratóriumába kell küldeni</a:t>
            </a:r>
          </a:p>
          <a:p>
            <a:pPr lvl="1" algn="just"/>
            <a:r>
              <a:rPr lang="hu-HU" dirty="0"/>
              <a:t>Ha V. </a:t>
            </a:r>
            <a:r>
              <a:rPr lang="hu-HU" dirty="0" err="1"/>
              <a:t>cholerae</a:t>
            </a:r>
            <a:r>
              <a:rPr lang="hu-HU" dirty="0"/>
              <a:t> gyanús baktériumtörzs kerül izolálásra a klinikai mikrobiológiai laboratóriumban vagy járványügyi feladatok ellátására kijelölt mikrobiológiai laboratóriumban, a törzset járványügyi érdekből végzett mikrobiológiai diagnosztikai vizsgálat céljából megerősítő vizsgálatra – telefonon történő bejelentést követően – haladéktalanul az NNK referencia laboratóriumába kell beküldeni</a:t>
            </a:r>
          </a:p>
          <a:p>
            <a:pPr algn="just"/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2971800" y="0"/>
            <a:ext cx="7472363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IV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Felszabadító vizsgálat:</a:t>
            </a:r>
          </a:p>
          <a:p>
            <a:pPr lvl="1" algn="just"/>
            <a:r>
              <a:rPr lang="hu-HU" sz="2400" dirty="0"/>
              <a:t>Kötelező, a felszabadító vizsgálatot a járványügyi feladatok ellátására kijelölt mikrobiológiai laboratóriumban kell elvégezni</a:t>
            </a:r>
          </a:p>
          <a:p>
            <a:pPr lvl="1" algn="just"/>
            <a:r>
              <a:rPr lang="hu-HU" sz="2400" dirty="0"/>
              <a:t>A </a:t>
            </a:r>
            <a:r>
              <a:rPr lang="hu-HU" sz="2400" dirty="0" err="1"/>
              <a:t>cholerából</a:t>
            </a:r>
            <a:r>
              <a:rPr lang="hu-HU" sz="2400" dirty="0"/>
              <a:t> gyógyult személyt addig kell elkülöníteni, amíg a klinikai gyógyulás és az antibiotikum-kezelés befejezése után 48 óra múlva elkezdett bakteriológiai székletvizsgálat két egymást követő napon negatív eredményt ad</a:t>
            </a:r>
          </a:p>
          <a:p>
            <a:pPr lvl="1" algn="just"/>
            <a:endParaRPr lang="hu-HU" sz="2400" dirty="0"/>
          </a:p>
          <a:p>
            <a:pPr algn="just"/>
            <a:r>
              <a:rPr lang="hu-HU" sz="2400" dirty="0"/>
              <a:t>Fertőtlenítés:</a:t>
            </a:r>
          </a:p>
          <a:p>
            <a:pPr lvl="1" algn="just"/>
            <a:r>
              <a:rPr lang="hu-HU" sz="2400" dirty="0"/>
              <a:t>Szigorított folyamatos és szigorított </a:t>
            </a:r>
            <a:r>
              <a:rPr lang="hu-HU" sz="2400" dirty="0" err="1"/>
              <a:t>zárófertőtlenítés</a:t>
            </a:r>
            <a:r>
              <a:rPr lang="hu-HU" sz="2400" dirty="0"/>
              <a:t> szükséges</a:t>
            </a:r>
          </a:p>
          <a:p>
            <a:pPr algn="just"/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2971800" y="0"/>
            <a:ext cx="7186613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V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517232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beteggel kontaktusba kerültek felkutatása:</a:t>
            </a:r>
          </a:p>
          <a:p>
            <a:pPr lvl="1" algn="just"/>
            <a:r>
              <a:rPr lang="hu-HU" sz="2400" dirty="0"/>
              <a:t>Kötelező</a:t>
            </a:r>
          </a:p>
          <a:p>
            <a:pPr lvl="1" algn="just"/>
            <a:r>
              <a:rPr lang="hu-HU" sz="2400" dirty="0"/>
              <a:t>Azokat, akik a beteggel, illetve a betegségre valószínűsített személyekkel közvetlenül érintkeztek, fel kell kutatni és 5 napra járványügyi megfigyelés alá kell helyezni</a:t>
            </a:r>
          </a:p>
          <a:p>
            <a:pPr lvl="1" algn="just"/>
            <a:endParaRPr lang="hu-HU" sz="2400" dirty="0"/>
          </a:p>
          <a:p>
            <a:pPr algn="just"/>
            <a:r>
              <a:rPr lang="hu-HU" sz="2400" dirty="0"/>
              <a:t>Járványügyi érdekből végzett mikrobiológiai szűrővizsgálat:</a:t>
            </a:r>
          </a:p>
          <a:p>
            <a:pPr lvl="1" algn="just"/>
            <a:r>
              <a:rPr lang="hu-HU" sz="2400" dirty="0"/>
              <a:t>A járványügyi megfigyelés alá helyezett személyektől székletmintát kell venni, és járványügyi érdekből végzett mikrobiológiai szűrővizsgálat céljából bakteriológiai vizsgálatra kell küldeni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529012" y="0"/>
            <a:ext cx="7086601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VI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517232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Járványügyi megfigyelés:</a:t>
            </a:r>
          </a:p>
          <a:p>
            <a:pPr lvl="1" algn="just"/>
            <a:r>
              <a:rPr lang="hu-HU" dirty="0"/>
              <a:t>Azokat, akik a beteggel, illetve a betegségre valószínűsített személyekkel közvetlenül érintkeztek, a beteggel közösen szennyezett élelmiszert, vizet fogyasztottak el kell tiltani 0-6 éves gyermekközösségek látogatásától, ilyen közösségekben, intézményekben gyermekek ellátásával kapcsolatos veszélyeztető munkaköröktől, közfogyasztásra kerülő élelmiszerek és italok kezelésétől, a közétkeztetésben, vízművekben történő munkától, anyatej adásától, anyatejgyűjtő állomásokon való foglalkozástól, a közvetlen betegellátás során betegélelmezésben való részvételtől, és a szájon át adott gyógyszeres kezelés végzésétől</a:t>
            </a:r>
          </a:p>
          <a:p>
            <a:pPr lvl="1" algn="just">
              <a:buNone/>
            </a:pPr>
            <a:endParaRPr lang="hu-HU" dirty="0"/>
          </a:p>
          <a:p>
            <a:pPr lvl="1" algn="just"/>
            <a:r>
              <a:rPr lang="hu-HU" dirty="0"/>
              <a:t>A bakteriológiai szűrővizsgálat során pozitívnak talált személyeket, mint </a:t>
            </a:r>
            <a:r>
              <a:rPr lang="hu-HU" dirty="0" err="1"/>
              <a:t>vibrió-hordozókat</a:t>
            </a:r>
            <a:r>
              <a:rPr lang="hu-HU" dirty="0"/>
              <a:t> járványügyi ellenőrzés alá kell helyezni, és a </a:t>
            </a:r>
            <a:r>
              <a:rPr lang="hu-HU" dirty="0" err="1"/>
              <a:t>vibrió-hordozás</a:t>
            </a:r>
            <a:r>
              <a:rPr lang="hu-HU" dirty="0"/>
              <a:t> időtartamára a fent említett munkaköröktől/tevékenységtől továbbra is el kell tiltani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86138" y="0"/>
            <a:ext cx="750093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VII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 </a:t>
            </a:r>
            <a:r>
              <a:rPr lang="hu-HU" sz="2400" dirty="0" err="1"/>
              <a:t>Postexpozíciós</a:t>
            </a:r>
            <a:r>
              <a:rPr lang="hu-HU" sz="2400" dirty="0"/>
              <a:t> profilaxis:</a:t>
            </a:r>
          </a:p>
          <a:p>
            <a:pPr lvl="1"/>
            <a:r>
              <a:rPr lang="hu-HU" sz="2400" dirty="0"/>
              <a:t>Kötelező</a:t>
            </a:r>
          </a:p>
          <a:p>
            <a:pPr lvl="1"/>
            <a:r>
              <a:rPr lang="hu-HU" sz="2400" dirty="0"/>
              <a:t>A székletminta levétele után azonnal el kell kezdeni a megfigyeltek ellenőrzött antibiotikus kezelését (</a:t>
            </a:r>
            <a:r>
              <a:rPr lang="hu-HU" sz="2400" dirty="0" err="1"/>
              <a:t>tetracyclin</a:t>
            </a:r>
            <a:r>
              <a:rPr lang="hu-HU" sz="2400" dirty="0"/>
              <a:t>)</a:t>
            </a:r>
          </a:p>
          <a:p>
            <a:pPr lvl="1"/>
            <a:endParaRPr lang="hu-HU" sz="2400" dirty="0"/>
          </a:p>
          <a:p>
            <a:r>
              <a:rPr lang="hu-HU" sz="2400" dirty="0"/>
              <a:t>Fertőzőforrás-kutatás:</a:t>
            </a:r>
          </a:p>
          <a:p>
            <a:pPr lvl="1"/>
            <a:r>
              <a:rPr lang="hu-HU" sz="2400" dirty="0"/>
              <a:t>Kötelező</a:t>
            </a:r>
          </a:p>
          <a:p>
            <a:pPr lvl="1">
              <a:buNone/>
            </a:pPr>
            <a:endParaRPr lang="hu-HU" sz="2400" dirty="0"/>
          </a:p>
          <a:p>
            <a:r>
              <a:rPr lang="hu-HU" sz="2400" dirty="0"/>
              <a:t>A terjesztő közeg felderítése:</a:t>
            </a:r>
          </a:p>
          <a:p>
            <a:pPr lvl="1"/>
            <a:r>
              <a:rPr lang="hu-HU" sz="2400" dirty="0"/>
              <a:t>Kötelező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71850" y="0"/>
            <a:ext cx="74866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VII</a:t>
            </a:r>
            <a:r>
              <a:rPr lang="hu-HU" sz="2800" b="1" dirty="0">
                <a:latin typeface="+mj-lt"/>
                <a:ea typeface="+mj-ea"/>
                <a:cs typeface="+mj-cs"/>
              </a:rPr>
              <a:t>I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1"/>
            <a:ext cx="12192000" cy="5397082"/>
          </a:xfrm>
        </p:spPr>
        <p:txBody>
          <a:bodyPr>
            <a:noAutofit/>
          </a:bodyPr>
          <a:lstStyle/>
          <a:p>
            <a:r>
              <a:rPr lang="hu-HU" sz="2400" dirty="0"/>
              <a:t>Megelőzés</a:t>
            </a:r>
          </a:p>
          <a:p>
            <a:pPr lvl="1"/>
            <a:r>
              <a:rPr lang="hu-HU" sz="2400" dirty="0"/>
              <a:t>Személyi higiénés -,</a:t>
            </a:r>
          </a:p>
          <a:p>
            <a:pPr lvl="1"/>
            <a:r>
              <a:rPr lang="hu-HU" sz="2400" dirty="0"/>
              <a:t>Tisztasági -, </a:t>
            </a:r>
          </a:p>
          <a:p>
            <a:pPr lvl="1"/>
            <a:r>
              <a:rPr lang="hu-HU" sz="2400" dirty="0" err="1"/>
              <a:t>Településhigiénés</a:t>
            </a:r>
            <a:r>
              <a:rPr lang="hu-HU" sz="2400" dirty="0"/>
              <a:t> és </a:t>
            </a:r>
            <a:r>
              <a:rPr lang="hu-HU" sz="2400" dirty="0" err="1"/>
              <a:t>élelmezéshigiénés</a:t>
            </a:r>
            <a:r>
              <a:rPr lang="hu-HU" sz="2400" dirty="0"/>
              <a:t> előírások betartása</a:t>
            </a:r>
          </a:p>
          <a:p>
            <a:pPr lvl="1"/>
            <a:r>
              <a:rPr lang="hu-HU" sz="2400" dirty="0"/>
              <a:t>Legyek elleni védekezés</a:t>
            </a:r>
          </a:p>
          <a:p>
            <a:pPr lvl="1"/>
            <a:r>
              <a:rPr lang="hu-HU" sz="2400" dirty="0"/>
              <a:t>Hatékony járványügyi intézkedések</a:t>
            </a:r>
          </a:p>
          <a:p>
            <a:pPr lvl="1"/>
            <a:r>
              <a:rPr lang="hu-HU" sz="2400" dirty="0" err="1"/>
              <a:t>Enterális</a:t>
            </a:r>
            <a:r>
              <a:rPr lang="hu-HU" sz="2400" dirty="0"/>
              <a:t> fertőzések </a:t>
            </a:r>
            <a:r>
              <a:rPr lang="hu-HU" sz="2400" dirty="0" err="1"/>
              <a:t>surveillance</a:t>
            </a:r>
            <a:r>
              <a:rPr lang="hu-HU" sz="2400" dirty="0"/>
              <a:t> rendszerének megszervezése</a:t>
            </a:r>
          </a:p>
          <a:p>
            <a:pPr lvl="1"/>
            <a:r>
              <a:rPr lang="hu-HU" dirty="0"/>
              <a:t>Védőoltást csak súlyos járványveszély esetén (Kongó 2021.dec.), különleges helyzetekben (Indiába zarándoklóknak, búvároknak, hajón dolgozó személyzetnek, nomád </a:t>
            </a:r>
            <a:r>
              <a:rPr lang="hu-HU" dirty="0" err="1"/>
              <a:t>szafarizóknak</a:t>
            </a:r>
            <a:r>
              <a:rPr lang="hu-HU" dirty="0"/>
              <a:t>, stb.) javasolt, vagy ha a fogadó ország egészségügyi hatóságai azt előírják.</a:t>
            </a:r>
            <a:endParaRPr lang="hu-HU" sz="2400" dirty="0"/>
          </a:p>
          <a:p>
            <a:pPr lvl="1"/>
            <a:r>
              <a:rPr lang="hu-HU" sz="2400" dirty="0"/>
              <a:t>Endémiás területeken</a:t>
            </a:r>
          </a:p>
          <a:p>
            <a:pPr lvl="2"/>
            <a:r>
              <a:rPr lang="hu-HU" dirty="0"/>
              <a:t>Nyersen fogyasztott zöldségek/gyümölcsök!!! , -</a:t>
            </a:r>
          </a:p>
          <a:p>
            <a:pPr lvl="2"/>
            <a:r>
              <a:rPr lang="hu-HU" dirty="0"/>
              <a:t>Indokolt esetben ivóvíz dezinfekciója</a:t>
            </a:r>
          </a:p>
          <a:p>
            <a:pPr lvl="2"/>
            <a:r>
              <a:rPr lang="hu-HU" dirty="0"/>
              <a:t>Lehántható héjú gyümölcsök fogyasztása (pl.: banán, narancs)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14688" y="0"/>
            <a:ext cx="72580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 Bakteriális fertőzések -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Kolera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latin typeface="+mj-lt"/>
                <a:ea typeface="+mj-ea"/>
                <a:cs typeface="+mj-cs"/>
              </a:rPr>
              <a:t>IX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12192000" cy="447484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A </a:t>
            </a:r>
            <a:r>
              <a:rPr lang="hu-HU" sz="2400" dirty="0" err="1"/>
              <a:t>Staphylococcusok</a:t>
            </a:r>
            <a:r>
              <a:rPr lang="hu-HU" sz="2400" dirty="0"/>
              <a:t> elsősorban gennyes folyamatok kórokozói, egyes típusaik azonban néhány nap alatt lezajló ételmérgezést is kiválthatnak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Kórokozó: 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 err="1"/>
              <a:t>Staphylococcus</a:t>
            </a:r>
            <a:r>
              <a:rPr lang="hu-HU" sz="2400" dirty="0"/>
              <a:t> </a:t>
            </a:r>
            <a:r>
              <a:rPr lang="hu-HU" sz="2400" dirty="0" err="1"/>
              <a:t>aureus</a:t>
            </a:r>
            <a:r>
              <a:rPr lang="hu-HU" sz="2400" dirty="0"/>
              <a:t> </a:t>
            </a:r>
            <a:r>
              <a:rPr lang="hu-HU" sz="2400" dirty="0" err="1"/>
              <a:t>enterotoxint</a:t>
            </a:r>
            <a:r>
              <a:rPr lang="hu-HU" sz="2400" dirty="0"/>
              <a:t> termelő törzsei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/>
              <a:t>Igen rezisztensek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/>
              <a:t>Kiszáradást jól tűrik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/>
              <a:t>Fertőtlenítőszerekre érzékenyek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/>
              <a:t>Termelt toxinok többsége </a:t>
            </a:r>
            <a:r>
              <a:rPr lang="hu-HU" sz="2400" dirty="0" err="1"/>
              <a:t>hőstabil-</a:t>
            </a:r>
            <a:r>
              <a:rPr lang="hu-HU" sz="2400" dirty="0"/>
              <a:t> 30 perces főzést is túléli</a:t>
            </a:r>
          </a:p>
          <a:p>
            <a:pPr eaLnBrk="1" hangingPunct="1">
              <a:lnSpc>
                <a:spcPct val="90000"/>
              </a:lnSpc>
            </a:pPr>
            <a:endParaRPr lang="hu-HU" sz="2800" dirty="0"/>
          </a:p>
          <a:p>
            <a:pPr eaLnBrk="1" hangingPunct="1">
              <a:lnSpc>
                <a:spcPct val="90000"/>
              </a:lnSpc>
            </a:pP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86125" y="-1"/>
            <a:ext cx="7472364" cy="141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3200" b="1" dirty="0" err="1">
                <a:latin typeface="+mj-lt"/>
                <a:ea typeface="+mj-ea"/>
                <a:cs typeface="+mj-cs"/>
              </a:rPr>
              <a:t>Staphylococcus</a:t>
            </a:r>
            <a:r>
              <a:rPr lang="hu-HU" sz="3200" b="1" dirty="0"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l="25731" t="13407" r="29722" b="9814"/>
          <a:stretch>
            <a:fillRect/>
          </a:stretch>
        </p:blipFill>
        <p:spPr bwMode="auto">
          <a:xfrm>
            <a:off x="0" y="1241376"/>
            <a:ext cx="1118456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05670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</a:t>
            </a:r>
            <a:br>
              <a:rPr lang="hu-HU" sz="3200" b="1" dirty="0"/>
            </a:br>
            <a:r>
              <a:rPr lang="hu-HU" sz="3200" b="1" dirty="0" err="1"/>
              <a:t>Typhus</a:t>
            </a:r>
            <a:r>
              <a:rPr lang="hu-HU" sz="3200" b="1" dirty="0"/>
              <a:t> </a:t>
            </a:r>
            <a:r>
              <a:rPr lang="hu-HU" sz="3200" b="1" dirty="0" err="1"/>
              <a:t>abdominalis</a:t>
            </a:r>
            <a:r>
              <a:rPr lang="hu-HU" sz="3200" b="1" dirty="0"/>
              <a:t> (hastífusz)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1219424" y="2799184"/>
            <a:ext cx="48005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121920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Fertőzés forrása: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sz="2400" dirty="0">
                <a:solidFill>
                  <a:srgbClr val="FF0000"/>
                </a:solidFill>
              </a:rPr>
              <a:t>A baktériumot ürítő ember, akinek bőrfelszínén, orrüregében rendszeresen, illetve gennyes folyamataiban esetenként ki lehet mutatni a </a:t>
            </a:r>
            <a:r>
              <a:rPr lang="hu-HU" sz="2400" dirty="0" err="1">
                <a:solidFill>
                  <a:srgbClr val="FF0000"/>
                </a:solidFill>
              </a:rPr>
              <a:t>Staphylococcusokat</a:t>
            </a:r>
            <a:endParaRPr lang="hu-HU" sz="2400" dirty="0">
              <a:solidFill>
                <a:srgbClr val="FF000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hu-HU" sz="2400" dirty="0">
                <a:solidFill>
                  <a:srgbClr val="FF0000"/>
                </a:solidFill>
              </a:rPr>
              <a:t>A baktériumok nem megfelelő higiénés körülmények között végzett élelmiszer-feldolgozás során kerülhetnek be az ételbe</a:t>
            </a:r>
          </a:p>
          <a:p>
            <a:pPr lvl="1" algn="just" eaLnBrk="1" hangingPunct="1">
              <a:lnSpc>
                <a:spcPct val="90000"/>
              </a:lnSpc>
            </a:pPr>
            <a:endParaRPr lang="hu-HU" sz="2400" dirty="0"/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Leggyakoribb terjesztő tényező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sz="2400" dirty="0"/>
              <a:t>Tej, tejtermék, krémek, fagylalt, kolbász, disznósajt, hurka, pástétomok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sz="2400" dirty="0"/>
              <a:t>Ritkán anyatej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hu-HU" sz="2400" dirty="0">
                <a:solidFill>
                  <a:srgbClr val="FF0000"/>
                </a:solidFill>
              </a:rPr>
              <a:t>Tehén </a:t>
            </a:r>
            <a:r>
              <a:rPr lang="hu-HU" sz="2400" dirty="0" err="1">
                <a:solidFill>
                  <a:srgbClr val="FF0000"/>
                </a:solidFill>
              </a:rPr>
              <a:t>Staphylococcus</a:t>
            </a:r>
            <a:r>
              <a:rPr lang="hu-HU" sz="2400" dirty="0">
                <a:solidFill>
                  <a:srgbClr val="FF0000"/>
                </a:solidFill>
              </a:rPr>
              <a:t> okozta tüdőgyulladásakor beteg állat pasztörizálatlan teje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3200" b="1" dirty="0" err="1">
                <a:latin typeface="+mj-lt"/>
                <a:ea typeface="+mj-ea"/>
                <a:cs typeface="+mj-cs"/>
              </a:rPr>
              <a:t>Staphylococcus</a:t>
            </a:r>
            <a:r>
              <a:rPr lang="hu-HU" sz="3200" b="1" dirty="0">
                <a:latin typeface="+mj-lt"/>
                <a:ea typeface="+mj-ea"/>
                <a:cs typeface="+mj-cs"/>
              </a:rPr>
              <a:t> I</a:t>
            </a:r>
            <a:r>
              <a:rPr kumimoji="0" lang="hu-HU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12192000" cy="1900807"/>
          </a:xfrm>
        </p:spPr>
        <p:txBody>
          <a:bodyPr>
            <a:noAutofit/>
          </a:bodyPr>
          <a:lstStyle/>
          <a:p>
            <a:pPr eaLnBrk="1" hangingPunct="1"/>
            <a:r>
              <a:rPr lang="hu-HU" sz="2400" dirty="0"/>
              <a:t>Lappangási idő ált. 2-6 óra</a:t>
            </a:r>
          </a:p>
          <a:p>
            <a:pPr eaLnBrk="1" hangingPunct="1"/>
            <a:r>
              <a:rPr lang="hu-HU" sz="2400" dirty="0"/>
              <a:t>Tünetek: hirtelen jelentkező hányinger, hányás, hasmenés-&gt;súlyos esetben vérnyomáscsökkenés</a:t>
            </a:r>
          </a:p>
          <a:p>
            <a:pPr eaLnBrk="1" hangingPunct="1"/>
            <a:r>
              <a:rPr lang="hu-HU" sz="2400" dirty="0"/>
              <a:t>2-3 nap alatt általában spontán gyógyulás</a:t>
            </a:r>
          </a:p>
          <a:p>
            <a:pPr eaLnBrk="1" hangingPunct="1"/>
            <a:r>
              <a:rPr lang="hu-HU" sz="2400" dirty="0"/>
              <a:t>Letális kimenetel ritka</a:t>
            </a:r>
          </a:p>
          <a:p>
            <a:pPr eaLnBrk="1" hangingPunct="1"/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57539" y="0"/>
            <a:ext cx="782955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3200" b="1" dirty="0" err="1">
                <a:latin typeface="+mj-lt"/>
                <a:ea typeface="+mj-ea"/>
                <a:cs typeface="+mj-cs"/>
              </a:rPr>
              <a:t>Staphylococcus</a:t>
            </a:r>
            <a:r>
              <a:rPr lang="hu-HU" sz="3200" b="1" dirty="0">
                <a:latin typeface="+mj-lt"/>
                <a:ea typeface="+mj-ea"/>
                <a:cs typeface="+mj-cs"/>
              </a:rPr>
              <a:t> II</a:t>
            </a:r>
            <a:r>
              <a:rPr kumimoji="0" lang="hu-HU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3933057"/>
            <a:ext cx="1219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Megelőzés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Élelmezés-egészségügyi (élelmiszeripar, - kereskedelem, közétkeztetés) és személyi higiénés előírások betartása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Megbetegedés esetén orvoshoz fordulás, munkabeszüntetés, kezelés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557588" y="200025"/>
            <a:ext cx="6986587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3200" b="1" noProof="0" dirty="0">
                <a:latin typeface="+mj-lt"/>
                <a:ea typeface="+mj-ea"/>
                <a:cs typeface="+mj-cs"/>
              </a:rPr>
              <a:t>Bacillus </a:t>
            </a:r>
            <a:r>
              <a:rPr lang="hu-HU" sz="3200" b="1" noProof="0" dirty="0" err="1">
                <a:latin typeface="+mj-lt"/>
                <a:ea typeface="+mj-ea"/>
                <a:cs typeface="+mj-cs"/>
              </a:rPr>
              <a:t>cereus</a:t>
            </a:r>
            <a:r>
              <a:rPr lang="hu-HU" sz="3200" b="1" noProof="0" dirty="0">
                <a:latin typeface="+mj-lt"/>
                <a:ea typeface="+mj-ea"/>
                <a:cs typeface="+mj-cs"/>
              </a:rPr>
              <a:t> </a:t>
            </a:r>
            <a:r>
              <a:rPr lang="hu-HU" sz="3200" b="1" noProof="0" dirty="0" err="1">
                <a:latin typeface="+mj-lt"/>
                <a:ea typeface="+mj-ea"/>
                <a:cs typeface="+mj-cs"/>
              </a:rPr>
              <a:t>toxikoinfekció</a:t>
            </a:r>
            <a:r>
              <a:rPr lang="hu-HU" sz="3200" b="1" dirty="0"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396778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</a:rPr>
              <a:t>Általában enyhe lefolyású, nem gyakori ételmérgezés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Kórokozó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Bacillus </a:t>
            </a:r>
            <a:r>
              <a:rPr lang="hu-HU" sz="2400" dirty="0" err="1"/>
              <a:t>cereus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Ellenállóképessége</a:t>
            </a:r>
            <a:r>
              <a:rPr lang="hu-HU" sz="2400" dirty="0"/>
              <a:t> külső behatásokkal és fertőtlenítőszerekkel szemben kifejezett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Talajban mindenütt megtalálható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Egyes élelmiszer-alapanyagokon (zöldségek, gyümölcsök felszínén), talajjal szennyezett élelmiszerekben rendszeresen előfordul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A B. </a:t>
            </a:r>
            <a:r>
              <a:rPr lang="hu-HU" sz="2400" dirty="0" err="1"/>
              <a:t>cereus</a:t>
            </a:r>
            <a:r>
              <a:rPr lang="hu-HU" sz="2400" dirty="0"/>
              <a:t> által termelt </a:t>
            </a:r>
            <a:r>
              <a:rPr lang="hu-HU" sz="2400" dirty="0" err="1"/>
              <a:t>enterotoxin</a:t>
            </a:r>
            <a:r>
              <a:rPr lang="hu-HU" sz="2400" dirty="0"/>
              <a:t> kész állapotban kerül az ételekkel a gyomor-bélrendszerbe</a:t>
            </a:r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Lappangási idő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Hányással járó forma esetében 0,5-5 óra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Hasmenéses forma esetén 6-24 óra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12192000" cy="5030019"/>
          </a:xfrm>
        </p:spPr>
        <p:txBody>
          <a:bodyPr/>
          <a:lstStyle/>
          <a:p>
            <a:pPr eaLnBrk="1" hangingPunct="1"/>
            <a:endParaRPr lang="hu-HU" sz="2400" dirty="0"/>
          </a:p>
          <a:p>
            <a:r>
              <a:rPr lang="hu-HU" sz="2400" dirty="0"/>
              <a:t>Klinikai tünetek</a:t>
            </a:r>
          </a:p>
          <a:p>
            <a:pPr lvl="1"/>
            <a:r>
              <a:rPr lang="hu-HU" sz="2400" dirty="0"/>
              <a:t>Panaszok általában enyhék</a:t>
            </a:r>
          </a:p>
          <a:p>
            <a:pPr lvl="1"/>
            <a:r>
              <a:rPr lang="hu-HU" sz="2400" dirty="0"/>
              <a:t>hányás</a:t>
            </a:r>
          </a:p>
          <a:p>
            <a:pPr lvl="1"/>
            <a:r>
              <a:rPr lang="hu-HU" sz="2400" dirty="0"/>
              <a:t>Hasmenés</a:t>
            </a:r>
          </a:p>
          <a:p>
            <a:pPr lvl="1"/>
            <a:endParaRPr lang="hu-HU" sz="2400" dirty="0"/>
          </a:p>
          <a:p>
            <a:r>
              <a:rPr lang="hu-HU" sz="2400" dirty="0"/>
              <a:t>1-2 napon belül többnyire gyógyul</a:t>
            </a:r>
          </a:p>
          <a:p>
            <a:endParaRPr lang="hu-HU" sz="2400" dirty="0"/>
          </a:p>
          <a:p>
            <a:r>
              <a:rPr lang="hu-HU" sz="2400" dirty="0"/>
              <a:t>Letális kimenetel ritka</a:t>
            </a:r>
          </a:p>
          <a:p>
            <a:pPr eaLnBrk="1" hangingPunct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71813" y="0"/>
            <a:ext cx="7915276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3200" b="1" noProof="0" dirty="0">
                <a:latin typeface="+mj-lt"/>
                <a:ea typeface="+mj-ea"/>
                <a:cs typeface="+mj-cs"/>
              </a:rPr>
              <a:t>Bacillus </a:t>
            </a:r>
            <a:r>
              <a:rPr lang="hu-HU" sz="3200" b="1" noProof="0" dirty="0" err="1">
                <a:latin typeface="+mj-lt"/>
                <a:ea typeface="+mj-ea"/>
                <a:cs typeface="+mj-cs"/>
              </a:rPr>
              <a:t>cereus</a:t>
            </a:r>
            <a:r>
              <a:rPr lang="hu-HU" sz="3200" b="1" noProof="0" dirty="0">
                <a:latin typeface="+mj-lt"/>
                <a:ea typeface="+mj-ea"/>
                <a:cs typeface="+mj-cs"/>
              </a:rPr>
              <a:t> </a:t>
            </a:r>
            <a:r>
              <a:rPr lang="hu-HU" sz="3200" b="1" noProof="0" dirty="0" err="1">
                <a:latin typeface="+mj-lt"/>
                <a:ea typeface="+mj-ea"/>
                <a:cs typeface="+mj-cs"/>
              </a:rPr>
              <a:t>toxikoinfekció</a:t>
            </a:r>
            <a:r>
              <a:rPr lang="hu-HU" sz="3200" b="1" dirty="0"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II.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71893" y="319641"/>
            <a:ext cx="88713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b="1" dirty="0"/>
              <a:t>      </a:t>
            </a:r>
            <a:r>
              <a:rPr lang="hu-HU" sz="3200" b="1" dirty="0" err="1"/>
              <a:t>Enterális</a:t>
            </a:r>
            <a:r>
              <a:rPr lang="hu-HU" sz="3200" b="1" dirty="0"/>
              <a:t> fertőzések </a:t>
            </a:r>
            <a:r>
              <a:rPr lang="hu-HU" sz="3200" b="1" dirty="0" err="1"/>
              <a:t>járványtana-Toxikoinfekciók</a:t>
            </a:r>
            <a:endParaRPr lang="hu-HU" sz="3200" b="1" dirty="0"/>
          </a:p>
          <a:p>
            <a:r>
              <a:rPr lang="hu-HU" sz="3200" b="1" dirty="0"/>
              <a:t>				</a:t>
            </a:r>
            <a:r>
              <a:rPr lang="hu-HU" sz="3200" b="1" dirty="0" err="1"/>
              <a:t>Salmonellosis</a:t>
            </a:r>
            <a:endParaRPr lang="hu-HU" sz="32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5731" t="13407" r="29722" b="9814"/>
          <a:stretch>
            <a:fillRect/>
          </a:stretch>
        </p:blipFill>
        <p:spPr bwMode="auto">
          <a:xfrm>
            <a:off x="0" y="1241376"/>
            <a:ext cx="1118456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12192000" cy="5229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2400" dirty="0"/>
              <a:t>Világon mindenütt elterjedt, élelmiszer eredetű megbetegedések jelentős részéért felelős hazánkban is – meleg ételek lassú lehűtése ideális táptalaj!!!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hu-HU" dirty="0"/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Fertőzés forrása</a:t>
            </a:r>
          </a:p>
          <a:p>
            <a:pPr lvl="1" algn="just">
              <a:lnSpc>
                <a:spcPct val="90000"/>
              </a:lnSpc>
            </a:pPr>
            <a:r>
              <a:rPr lang="hu-HU" dirty="0"/>
              <a:t>Beteg vagy tünetmentesen fertőzött háziállatok (sertés, szarvasmarha, szárnyasok)</a:t>
            </a:r>
          </a:p>
          <a:p>
            <a:pPr lvl="1" algn="just">
              <a:lnSpc>
                <a:spcPct val="90000"/>
              </a:lnSpc>
            </a:pPr>
            <a:r>
              <a:rPr lang="hu-HU" dirty="0"/>
              <a:t>Vadon élő szárnyasok és rágcsálók</a:t>
            </a:r>
          </a:p>
          <a:p>
            <a:pPr lvl="1" algn="just">
              <a:lnSpc>
                <a:spcPct val="90000"/>
              </a:lnSpc>
            </a:pPr>
            <a:r>
              <a:rPr lang="hu-HU" dirty="0"/>
              <a:t>Beteg vagy tünetmentes kórokozó-hordozó ember</a:t>
            </a:r>
          </a:p>
          <a:p>
            <a:pPr lvl="1" algn="just">
              <a:lnSpc>
                <a:spcPct val="90000"/>
              </a:lnSpc>
            </a:pPr>
            <a:r>
              <a:rPr lang="hu-HU" dirty="0"/>
              <a:t>Fertőzött élelmiszerekkel (tojás, tojáskészítmények), ritkábban ivóvízzel, kontakt úton (emberről-emberre), piszkos kéz vagy fertőzött tárgyak révén terjed</a:t>
            </a:r>
          </a:p>
          <a:p>
            <a:pPr lvl="1" algn="just">
              <a:lnSpc>
                <a:spcPct val="90000"/>
              </a:lnSpc>
            </a:pPr>
            <a:endParaRPr lang="hu-HU" dirty="0"/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Elsősorban </a:t>
            </a:r>
            <a:r>
              <a:rPr lang="hu-HU" sz="2400" dirty="0" err="1"/>
              <a:t>zoonozis</a:t>
            </a:r>
            <a:r>
              <a:rPr lang="hu-HU" sz="2400" dirty="0"/>
              <a:t>, főként az állatokat érinti</a:t>
            </a:r>
          </a:p>
          <a:p>
            <a:pPr eaLnBrk="1" hangingPunct="1">
              <a:lnSpc>
                <a:spcPct val="90000"/>
              </a:lnSpc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86100" y="0"/>
            <a:ext cx="7872413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>
                <a:latin typeface="+mj-lt"/>
                <a:ea typeface="+mj-ea"/>
                <a:cs typeface="+mj-cs"/>
              </a:rPr>
              <a:t>Salmonellosis</a:t>
            </a:r>
            <a:r>
              <a:rPr lang="hu-HU" sz="3200" b="1" dirty="0">
                <a:latin typeface="+mj-lt"/>
                <a:ea typeface="+mj-ea"/>
                <a:cs typeface="+mj-cs"/>
              </a:rPr>
              <a:t> 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548680"/>
            <a:ext cx="12192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257175" y="346943"/>
            <a:ext cx="1219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b="1" dirty="0"/>
              <a:t>		                   </a:t>
            </a:r>
            <a:r>
              <a:rPr lang="hu-HU" sz="3200" b="1" dirty="0" err="1"/>
              <a:t>Enterális</a:t>
            </a:r>
            <a:r>
              <a:rPr lang="hu-HU" sz="3200" b="1" dirty="0"/>
              <a:t> fertőzések </a:t>
            </a:r>
            <a:r>
              <a:rPr lang="hu-HU" sz="3200" b="1" dirty="0" err="1"/>
              <a:t>járványtana-Toxikoinfekciók</a:t>
            </a:r>
            <a:endParaRPr lang="hu-HU" sz="3200" b="1" dirty="0"/>
          </a:p>
          <a:p>
            <a:r>
              <a:rPr lang="hu-HU" sz="3200" b="1" dirty="0"/>
              <a:t>						</a:t>
            </a:r>
            <a:r>
              <a:rPr lang="hu-HU" sz="3200" b="1" dirty="0" err="1"/>
              <a:t>Salmonellosis</a:t>
            </a:r>
            <a:endParaRPr lang="hu-HU" sz="3200" b="1" dirty="0"/>
          </a:p>
          <a:p>
            <a:pPr algn="just"/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Legerőteljesebben az 1-2 éveseket  és a csecsemőket érintik</a:t>
            </a:r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 Szezonálisan a bejelentések száma áprilisban kezd emelkedni, nyári hónapokban stagnál magas szinten</a:t>
            </a:r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Kórokozók élelmiszer közvetítésével terjednek</a:t>
            </a:r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Járványok többségét a S. </a:t>
            </a:r>
            <a:r>
              <a:rPr lang="hu-HU" sz="2400" dirty="0" err="1"/>
              <a:t>enteritidis</a:t>
            </a:r>
            <a:r>
              <a:rPr lang="hu-HU" sz="2400" dirty="0"/>
              <a:t> okozza</a:t>
            </a:r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2" algn="just">
              <a:buFont typeface="Arial" pitchFamily="34" charset="0"/>
              <a:buChar char="•"/>
            </a:pPr>
            <a:r>
              <a:rPr lang="hu-HU" sz="2400" dirty="0"/>
              <a:t>Az ország teljes területén dominál</a:t>
            </a:r>
          </a:p>
          <a:p>
            <a:pPr lvl="2"/>
            <a:endParaRPr lang="hu-HU" dirty="0"/>
          </a:p>
          <a:p>
            <a:pPr lvl="1">
              <a:buFont typeface="Arial" pitchFamily="34" charset="0"/>
              <a:buChar char="•"/>
            </a:pPr>
            <a:endParaRPr lang="hu-HU" dirty="0"/>
          </a:p>
          <a:p>
            <a:r>
              <a:rPr lang="hu-HU" dirty="0"/>
              <a:t>	</a:t>
            </a:r>
          </a:p>
        </p:txBody>
      </p:sp>
      <p:pic>
        <p:nvPicPr>
          <p:cNvPr id="185346" name="Picture 2" descr="Képtalálat a következőre: „csibe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3656" y="4653136"/>
            <a:ext cx="3388345" cy="22048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12192000" cy="5517232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endParaRPr lang="hu-HU" sz="2400" dirty="0"/>
          </a:p>
          <a:p>
            <a:pPr algn="just" eaLnBrk="1" hangingPunct="1"/>
            <a:r>
              <a:rPr lang="hu-HU" sz="2400" dirty="0"/>
              <a:t>Lappangási idő átlagosan</a:t>
            </a:r>
          </a:p>
          <a:p>
            <a:pPr lvl="1" algn="just"/>
            <a:r>
              <a:rPr lang="hu-HU" sz="2400" dirty="0"/>
              <a:t> ételeredetű fertőzés esetén 6-48 óra</a:t>
            </a:r>
          </a:p>
          <a:p>
            <a:pPr lvl="1" algn="just"/>
            <a:r>
              <a:rPr lang="hu-HU" sz="2400" dirty="0"/>
              <a:t>Kontakt fertőzés esetén 1-3 nap</a:t>
            </a:r>
          </a:p>
          <a:p>
            <a:pPr lvl="1" algn="just"/>
            <a:r>
              <a:rPr lang="hu-HU" sz="2400" dirty="0"/>
              <a:t>függ a bejutott kórokozó mennyiségétől</a:t>
            </a:r>
          </a:p>
          <a:p>
            <a:pPr lvl="1" algn="just"/>
            <a:endParaRPr lang="hu-HU" sz="2400" dirty="0"/>
          </a:p>
          <a:p>
            <a:pPr algn="just" eaLnBrk="1" hangingPunct="1"/>
            <a:r>
              <a:rPr lang="hu-HU" sz="2400" dirty="0"/>
              <a:t>Tünetek: </a:t>
            </a:r>
          </a:p>
          <a:p>
            <a:pPr lvl="1" algn="just"/>
            <a:r>
              <a:rPr lang="hu-HU" sz="2400" dirty="0"/>
              <a:t>Hirtelen kezdődnek</a:t>
            </a:r>
          </a:p>
          <a:p>
            <a:pPr lvl="1" algn="just"/>
            <a:r>
              <a:rPr lang="hu-HU" sz="2400" dirty="0"/>
              <a:t>Rossz közérzet, fejfájás, hányinger, bizonytalan hasi panaszok</a:t>
            </a:r>
          </a:p>
          <a:p>
            <a:pPr lvl="1" algn="just"/>
            <a:r>
              <a:rPr lang="hu-HU" sz="2400" dirty="0"/>
              <a:t>Súlyosabb esetben:láz, hányás, hasmenés, hasi görcsök, gyermekek-&gt;</a:t>
            </a:r>
            <a:r>
              <a:rPr lang="hu-HU" sz="2400" dirty="0" err="1"/>
              <a:t>dehidráció</a:t>
            </a:r>
            <a:r>
              <a:rPr lang="hu-HU" sz="2400" dirty="0"/>
              <a:t>!</a:t>
            </a:r>
          </a:p>
          <a:p>
            <a:pPr lvl="1" algn="just"/>
            <a:r>
              <a:rPr lang="hu-HU" sz="2400" dirty="0"/>
              <a:t>Fertőzés veszélyének kitett személy egészségi állapota, életkora fontos tényező </a:t>
            </a:r>
            <a:r>
              <a:rPr lang="hu-HU" sz="2400" dirty="0" err="1"/>
              <a:t>-csecsemők</a:t>
            </a:r>
            <a:r>
              <a:rPr lang="hu-HU" sz="2400" dirty="0"/>
              <a:t>, kisgyermekek, időskorúak-&gt;</a:t>
            </a:r>
            <a:r>
              <a:rPr lang="hu-HU" sz="2400" dirty="0" err="1"/>
              <a:t>sepsis</a:t>
            </a:r>
            <a:r>
              <a:rPr lang="hu-HU" sz="2400" dirty="0"/>
              <a:t> következtében letális is lehet</a:t>
            </a:r>
          </a:p>
          <a:p>
            <a:pPr lvl="1" algn="just"/>
            <a:endParaRPr lang="hu-HU" sz="2000" dirty="0"/>
          </a:p>
          <a:p>
            <a:pPr lvl="1" algn="just"/>
            <a:endParaRPr lang="hu-HU" sz="20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86113" y="0"/>
            <a:ext cx="7858126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járványtana-</a:t>
            </a:r>
            <a:r>
              <a:rPr lang="hu-HU" sz="3200" b="1" dirty="0" err="1">
                <a:latin typeface="+mj-lt"/>
                <a:ea typeface="+mj-ea"/>
                <a:cs typeface="+mj-cs"/>
              </a:rPr>
              <a:t>Toxikoinfekciók</a:t>
            </a:r>
            <a:endParaRPr lang="hu-HU" sz="32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>
                <a:latin typeface="+mj-lt"/>
                <a:ea typeface="+mj-ea"/>
                <a:cs typeface="+mj-cs"/>
              </a:rPr>
              <a:t>Salmonellosis</a:t>
            </a:r>
            <a:r>
              <a:rPr lang="hu-HU" sz="3200" b="1" dirty="0">
                <a:latin typeface="+mj-lt"/>
                <a:ea typeface="+mj-ea"/>
                <a:cs typeface="+mj-cs"/>
              </a:rPr>
              <a:t> 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57551" y="500062"/>
            <a:ext cx="770096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Salmonellosis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784"/>
            <a:ext cx="12192000" cy="53732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sz="2600" dirty="0"/>
              <a:t>Teendő a beteggel:</a:t>
            </a:r>
          </a:p>
          <a:p>
            <a:pPr lvl="1">
              <a:lnSpc>
                <a:spcPct val="80000"/>
              </a:lnSpc>
            </a:pPr>
            <a:r>
              <a:rPr lang="hu-HU" sz="2600" dirty="0"/>
              <a:t>Bejelentésre kötelezett a valószínűsíthető vagy a megerősített eset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600" dirty="0"/>
              <a:t>Elkülönítés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600" dirty="0"/>
              <a:t>Felszabadító vizsgálat:</a:t>
            </a:r>
          </a:p>
          <a:p>
            <a:pPr lvl="2" algn="just">
              <a:lnSpc>
                <a:spcPct val="80000"/>
              </a:lnSpc>
            </a:pPr>
            <a:r>
              <a:rPr lang="hu-HU" sz="2600" dirty="0"/>
              <a:t>A klinikai gyógyulást követően székletbakteriológiai ellenőrző (felszabadító) vizsgálatot kizárólag azon személyeknél kell elvégezni, akik </a:t>
            </a:r>
            <a:r>
              <a:rPr lang="hu-HU" sz="2600" dirty="0">
                <a:solidFill>
                  <a:srgbClr val="00B050"/>
                </a:solidFill>
              </a:rPr>
              <a:t>0-3 éves gyermekek közösségébe </a:t>
            </a:r>
            <a:r>
              <a:rPr lang="hu-HU" sz="2600" dirty="0"/>
              <a:t>járnak, akik szociális, illetve egészségügyi intézmények ápoltjai, gondozottjai, akik anyatejet adnak vagy anyatejet kezelnek</a:t>
            </a:r>
          </a:p>
          <a:p>
            <a:pPr lvl="2" algn="just">
              <a:lnSpc>
                <a:spcPct val="80000"/>
              </a:lnSpc>
            </a:pPr>
            <a:r>
              <a:rPr lang="hu-HU" sz="2600" dirty="0"/>
              <a:t>Az ilyen személyek a közösség, intézmény látogatását, illetve tevékenységüket csak akkor folytathatják, ha a gyógyulás után két nap múlva elkezdett, két egymást követő napon levett egy-egy székletminta bakteriológiai vizsgálata negatív eredménnyel jár</a:t>
            </a:r>
          </a:p>
          <a:p>
            <a:pPr lvl="2" algn="just">
              <a:lnSpc>
                <a:spcPct val="80000"/>
              </a:lnSpc>
            </a:pPr>
            <a:r>
              <a:rPr lang="hu-HU" sz="2600" dirty="0"/>
              <a:t>A felszabadító vizsgálat során pozitívnak bizonyult személyeket a kórokozó-hordozás időtartamára járványügyi ellenőrzés alá kell helyezni, és a 0-3 éves gyermekek közösségének látogatását, illetve anyatej adását és kezelését csak akkor folytathatják, ha a székletbakteriológiai vizsgálatuk egy alkalommal negatív eredményt ad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u-HU" sz="2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836712"/>
            <a:ext cx="109728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Járványügyi intézkedések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776"/>
            <a:ext cx="7853131" cy="720080"/>
          </a:xfrm>
        </p:spPr>
        <p:txBody>
          <a:bodyPr>
            <a:normAutofit/>
          </a:bodyPr>
          <a:lstStyle/>
          <a:p>
            <a:pPr algn="l" eaLnBrk="1" hangingPunct="1"/>
            <a:r>
              <a:rPr lang="hu-HU" sz="2400" b="1" dirty="0"/>
              <a:t>Járványügyi helyzet javulása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32038"/>
            <a:ext cx="12192000" cy="4525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hu-HU" sz="2400" dirty="0"/>
              <a:t>Állatállományok mentesítő programja</a:t>
            </a:r>
          </a:p>
          <a:p>
            <a:pPr algn="just" eaLnBrk="1" hangingPunct="1"/>
            <a:r>
              <a:rPr lang="hu-HU" sz="2400" dirty="0"/>
              <a:t>HACCP bevezetése a közétkeztetésbe és vendéglátásba- szigorúbb rendszabályok és ellenőrzés</a:t>
            </a:r>
          </a:p>
          <a:p>
            <a:pPr algn="just" eaLnBrk="1" hangingPunct="1"/>
            <a:r>
              <a:rPr lang="hu-HU" sz="2400" dirty="0"/>
              <a:t>HACCP</a:t>
            </a:r>
          </a:p>
          <a:p>
            <a:pPr lvl="1" algn="just"/>
            <a:r>
              <a:rPr lang="hu-HU" sz="2400" dirty="0"/>
              <a:t>Mozaikszó: </a:t>
            </a:r>
            <a:r>
              <a:rPr lang="hu-HU" sz="2400" dirty="0" err="1"/>
              <a:t>Hazard</a:t>
            </a:r>
            <a:r>
              <a:rPr lang="hu-HU" sz="2400" dirty="0"/>
              <a:t> </a:t>
            </a:r>
            <a:r>
              <a:rPr lang="hu-HU" sz="2400" dirty="0" err="1"/>
              <a:t>Analysis</a:t>
            </a:r>
            <a:r>
              <a:rPr lang="hu-HU" sz="2400" dirty="0"/>
              <a:t> </a:t>
            </a:r>
            <a:r>
              <a:rPr lang="hu-HU" sz="2400" dirty="0" err="1"/>
              <a:t>Critical</a:t>
            </a:r>
            <a:r>
              <a:rPr lang="hu-HU" sz="2400" dirty="0"/>
              <a:t> </a:t>
            </a:r>
            <a:r>
              <a:rPr lang="hu-HU" sz="2400" dirty="0" err="1"/>
              <a:t>Control</a:t>
            </a:r>
            <a:r>
              <a:rPr lang="hu-HU" sz="2400" dirty="0"/>
              <a:t> </a:t>
            </a:r>
            <a:r>
              <a:rPr lang="hu-HU" sz="2400" dirty="0" err="1"/>
              <a:t>Point-</a:t>
            </a:r>
            <a:r>
              <a:rPr lang="hu-HU" sz="2400" dirty="0"/>
              <a:t> Veszélyelemzés Kritikus Szabályozási Pontokon</a:t>
            </a:r>
          </a:p>
          <a:p>
            <a:pPr lvl="1" algn="just"/>
            <a:r>
              <a:rPr lang="hu-HU" sz="2400" dirty="0"/>
              <a:t>Célja: az élelmiszerbiztonság elérése</a:t>
            </a:r>
            <a:endParaRPr lang="hu-HU" dirty="0"/>
          </a:p>
          <a:p>
            <a:r>
              <a:rPr lang="hu-HU" sz="2400" dirty="0"/>
              <a:t>Megelőzés:</a:t>
            </a:r>
          </a:p>
          <a:p>
            <a:pPr marL="0" indent="0">
              <a:buNone/>
            </a:pPr>
            <a:r>
              <a:rPr lang="hu-HU" sz="2400" dirty="0"/>
              <a:t>                      Komplex higiénés feladat</a:t>
            </a:r>
          </a:p>
          <a:p>
            <a:pPr marL="0" indent="0">
              <a:buNone/>
            </a:pPr>
            <a:r>
              <a:rPr lang="hu-HU" sz="2400" dirty="0"/>
              <a:t>                     Személyi-, állat-egészségügyi-, élelmezés-egészségügyi-,környezet- és  </a:t>
            </a:r>
          </a:p>
          <a:p>
            <a:pPr marL="0" indent="0">
              <a:buNone/>
            </a:pPr>
            <a:r>
              <a:rPr lang="hu-HU" sz="2400" dirty="0"/>
              <a:t>                      településhigiénés előírások szabályozzák</a:t>
            </a:r>
          </a:p>
          <a:p>
            <a:pPr marL="457200" lvl="1" indent="0" algn="just"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43250" y="0"/>
            <a:ext cx="77724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Salmonellosis</a:t>
            </a:r>
            <a:r>
              <a:rPr lang="hu-HU" sz="3200" b="1" dirty="0">
                <a:latin typeface="+mj-lt"/>
                <a:ea typeface="+mj-ea"/>
                <a:cs typeface="+mj-cs"/>
              </a:rPr>
              <a:t> 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733256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Szezonalitása: nyári-kora őszi volt, higiénés viszonyok javulásával háttérbe szorult</a:t>
            </a:r>
          </a:p>
          <a:p>
            <a:pPr algn="just"/>
            <a:r>
              <a:rPr lang="hu-HU" sz="2400" dirty="0"/>
              <a:t>Kórokozó: </a:t>
            </a:r>
          </a:p>
          <a:p>
            <a:pPr lvl="2" algn="just"/>
            <a:r>
              <a:rPr lang="hu-HU" dirty="0"/>
              <a:t>Salmonella </a:t>
            </a:r>
            <a:r>
              <a:rPr lang="hu-HU" dirty="0" err="1"/>
              <a:t>typhi</a:t>
            </a:r>
            <a:r>
              <a:rPr lang="hu-HU" dirty="0"/>
              <a:t>, </a:t>
            </a:r>
            <a:r>
              <a:rPr lang="hu-HU" dirty="0" err="1"/>
              <a:t>Gram</a:t>
            </a:r>
            <a:r>
              <a:rPr lang="hu-HU" dirty="0"/>
              <a:t> negatív baktérium</a:t>
            </a:r>
          </a:p>
          <a:p>
            <a:pPr lvl="2" algn="just"/>
            <a:r>
              <a:rPr lang="hu-HU" dirty="0"/>
              <a:t>Ellenálló képessége relatíve magas, kútvízben pár hétig, szennyvízben 1-2 hónapig életképes marad</a:t>
            </a:r>
          </a:p>
          <a:p>
            <a:pPr lvl="2" algn="just"/>
            <a:r>
              <a:rPr lang="hu-HU" dirty="0"/>
              <a:t>Fertőtlenítőszerekkel szembeni ellenállása közepes</a:t>
            </a:r>
          </a:p>
          <a:p>
            <a:pPr algn="just"/>
            <a:r>
              <a:rPr lang="hu-HU" sz="2400" dirty="0"/>
              <a:t>Fertőzés forrása</a:t>
            </a:r>
          </a:p>
          <a:p>
            <a:pPr lvl="1" algn="just"/>
            <a:r>
              <a:rPr lang="hu-HU" sz="2400" dirty="0"/>
              <a:t>Beteg és a kórokozó-hordozó ember</a:t>
            </a:r>
          </a:p>
          <a:p>
            <a:pPr algn="just"/>
            <a:r>
              <a:rPr lang="hu-HU" sz="2400" dirty="0"/>
              <a:t>Terjedési módok</a:t>
            </a:r>
          </a:p>
          <a:p>
            <a:pPr lvl="1" algn="just"/>
            <a:r>
              <a:rPr lang="hu-HU" sz="2400" dirty="0" err="1"/>
              <a:t>Feko-orális</a:t>
            </a:r>
            <a:r>
              <a:rPr lang="hu-HU" sz="2400" dirty="0"/>
              <a:t> úton,</a:t>
            </a:r>
          </a:p>
          <a:p>
            <a:pPr lvl="1" algn="just"/>
            <a:r>
              <a:rPr lang="hu-HU" sz="2400" dirty="0"/>
              <a:t>Közvetlen érintkezés</a:t>
            </a:r>
          </a:p>
          <a:p>
            <a:pPr lvl="1" algn="just"/>
            <a:r>
              <a:rPr lang="hu-HU" sz="2400" dirty="0"/>
              <a:t>Ivóvíz, tej , egyéb élelmiszerek, tárgyak, szennyvízzel öntözött zöldségek, legyek közvetítésével terjedhet</a:t>
            </a:r>
          </a:p>
          <a:p>
            <a:pPr lvl="1" algn="just">
              <a:buNone/>
            </a:pPr>
            <a:endParaRPr lang="hu-HU" sz="2000" dirty="0"/>
          </a:p>
          <a:p>
            <a:pPr lvl="2" algn="just">
              <a:buNone/>
            </a:pPr>
            <a:endParaRPr lang="hu-HU" sz="1600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57525" y="0"/>
            <a:ext cx="7072313" cy="112474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 </a:t>
            </a:r>
            <a:br>
              <a:rPr lang="hu-HU" sz="3200" b="1" dirty="0"/>
            </a:br>
            <a:r>
              <a:rPr lang="hu-HU" sz="3200" b="1" dirty="0" err="1"/>
              <a:t>Typhus</a:t>
            </a:r>
            <a:r>
              <a:rPr lang="hu-HU" sz="3200" b="1" dirty="0"/>
              <a:t> </a:t>
            </a:r>
            <a:r>
              <a:rPr lang="hu-HU" sz="3200" b="1" dirty="0" err="1"/>
              <a:t>abdominalis</a:t>
            </a:r>
            <a:r>
              <a:rPr lang="hu-HU" sz="3200" b="1" dirty="0"/>
              <a:t> (hastífusz)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114674" y="357188"/>
            <a:ext cx="7672389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latin typeface="+mj-lt"/>
                <a:ea typeface="+mj-ea"/>
                <a:cs typeface="+mj-cs"/>
              </a:rPr>
              <a:t>Botulizmus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213285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Sporadikusan</a:t>
            </a:r>
            <a:r>
              <a:rPr lang="hu-HU" sz="2400" dirty="0"/>
              <a:t> előforduló, súlyos lefolyású, magas </a:t>
            </a:r>
            <a:r>
              <a:rPr lang="hu-HU" sz="2400" dirty="0" err="1"/>
              <a:t>letalitással</a:t>
            </a:r>
            <a:r>
              <a:rPr lang="hu-HU" sz="2400" dirty="0"/>
              <a:t> járó ételmérgezés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Hazánkban többnyire házilag, nem megfelelő higiénés körülmények között készített húsételek</a:t>
            </a:r>
          </a:p>
          <a:p>
            <a:pPr algn="just"/>
            <a:r>
              <a:rPr lang="hu-HU" sz="2400" dirty="0"/>
              <a:t>okozzák a megbetegedést, míg külföldön hús- és zöldségkonzervek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Kórokozó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Clostridium</a:t>
            </a:r>
            <a:r>
              <a:rPr lang="hu-HU" sz="2400" dirty="0"/>
              <a:t> </a:t>
            </a:r>
            <a:r>
              <a:rPr lang="hu-HU" sz="2400" dirty="0" err="1"/>
              <a:t>botulinum</a:t>
            </a:r>
            <a:r>
              <a:rPr lang="hu-HU" sz="2400" dirty="0"/>
              <a:t> </a:t>
            </a:r>
            <a:r>
              <a:rPr lang="hu-HU" sz="2400" dirty="0" err="1"/>
              <a:t>botulotoxint</a:t>
            </a:r>
            <a:r>
              <a:rPr lang="hu-HU" sz="2400" dirty="0"/>
              <a:t> termelő típusai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Spórák ellenállása rendkívül nagy, több órán át tartó főzést követően is életképesek maradnak</a:t>
            </a:r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772816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Fertőzés forrásai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Azok az állatok melyek béltraktusában a </a:t>
            </a:r>
            <a:r>
              <a:rPr lang="hu-HU" sz="2400" dirty="0" err="1"/>
              <a:t>Clostridiumok</a:t>
            </a:r>
            <a:r>
              <a:rPr lang="hu-HU" sz="2400" dirty="0"/>
              <a:t> folyamatosan megtalálhatóak (szarvasmarha, sertés stb.)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Fertőzés jöhet létre  ha az említett állatok belét nem kellően megtisztítva használják fel </a:t>
            </a:r>
            <a:r>
              <a:rPr lang="hu-HU" sz="2400" dirty="0"/>
              <a:t>(hurka, kolbász stb</a:t>
            </a:r>
            <a:r>
              <a:rPr lang="hu-HU" sz="2400" dirty="0">
                <a:solidFill>
                  <a:srgbClr val="FF0000"/>
                </a:solidFill>
              </a:rPr>
              <a:t>.), illetve, ha  a házilag készített élelmiszerek tölteléke a kórokozót tartalmazó béltartalommal vagy földdel szennyeződik</a:t>
            </a:r>
            <a:r>
              <a:rPr lang="hu-HU" sz="2400" dirty="0"/>
              <a:t>/ gyártási folyamat végén nem megfelelő a konzervek sterilizálása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Lappangási idő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Elfogyasztott toxin mennyiségétől függ ált. 12-36 óra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086100" y="0"/>
            <a:ext cx="77724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latin typeface="+mj-lt"/>
                <a:ea typeface="+mj-ea"/>
                <a:cs typeface="+mj-cs"/>
              </a:rPr>
              <a:t>Botulizmus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II.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71812" y="-1"/>
            <a:ext cx="7700963" cy="145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latin typeface="+mj-lt"/>
                <a:ea typeface="+mj-ea"/>
                <a:cs typeface="+mj-cs"/>
              </a:rPr>
              <a:t>Botulizmus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III.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1340768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Tünetek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Kezdetben általánosak fejfájás, hányinger, szédülés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Később-&gt;jellegzetes tünetek</a:t>
            </a:r>
          </a:p>
          <a:p>
            <a:pPr lvl="2" algn="just">
              <a:buFont typeface="Arial" pitchFamily="34" charset="0"/>
              <a:buChar char="•"/>
            </a:pPr>
            <a:r>
              <a:rPr lang="hu-HU" sz="2400" dirty="0" err="1"/>
              <a:t>Ptosis</a:t>
            </a:r>
            <a:r>
              <a:rPr lang="hu-HU" sz="2400" dirty="0"/>
              <a:t>, </a:t>
            </a:r>
            <a:r>
              <a:rPr lang="hu-HU" sz="2400" dirty="0" err="1"/>
              <a:t>diplopia</a:t>
            </a:r>
            <a:r>
              <a:rPr lang="hu-HU" sz="2400" dirty="0"/>
              <a:t>, akkomodációs zavar, szájszárazság, nyelési nehézség, beszédzavar- </a:t>
            </a:r>
            <a:r>
              <a:rPr lang="hu-HU" sz="2400" dirty="0" err="1"/>
              <a:t>letalitás</a:t>
            </a:r>
            <a:r>
              <a:rPr lang="hu-HU" sz="2400" dirty="0"/>
              <a:t> 30-50%-&gt;oka: keringési elégtelenség/légzésbénulás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Jelentés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Bejelentésre kötelezett a gyanús vagy a valószínűsíthető vagy a megerősített eset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Az értesülést követően a megbetegedés sürgősséggel is jelentendő az illetékes kormányhivatalnak, amely haladéktalanul értesíti az </a:t>
            </a:r>
            <a:r>
              <a:rPr lang="hu-HU" sz="2400" dirty="0" err="1"/>
              <a:t>NNK-t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Járványügyi értesítést kell küldeni a területileg illetékes élelmiszerlánc-felügyeleti szervnek is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268762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 Elkülönítés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Elkülöníteni nem szükséges, mivel emberről-emberre nem terjed, de a szakszerű gyógykezelés biztosítása céljából intenzív osztállyal (lélegeztető készülék) rendelkező kórházba kell a beteget utalni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Klinikai mikrobiológiai diagnosztikai vizsgálat: Kötelező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Felszabadító vizsgálat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Nem szükséges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Fertőtlenítés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Nem szükséges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Járványügyi megfigyelés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A beteggel azonos, vélhetően a kórokozót közvetítő élelmiszert fogyasztókat panaszok, klinikai tünetek esetén kórházi klinikai megfigyelés alá kell helyezni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Megelőzés: élelmezés-egészségügyi előírások betartása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M.o</a:t>
            </a:r>
            <a:r>
              <a:rPr lang="hu-HU" sz="2400" dirty="0"/>
              <a:t>. 2-8 eset/év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lvl="1" algn="just"/>
            <a:endParaRPr lang="hu-HU" sz="2400" dirty="0"/>
          </a:p>
          <a:p>
            <a:pPr lvl="1" algn="just"/>
            <a:endParaRPr lang="hu-HU" sz="2400" dirty="0"/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186112" y="0"/>
            <a:ext cx="7700963" cy="1443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járványtana-Toxikoinfekciók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latin typeface="+mj-lt"/>
                <a:ea typeface="+mj-ea"/>
                <a:cs typeface="+mj-cs"/>
              </a:rPr>
              <a:t>Botulizmus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IV.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00809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Világszerte elterjedt</a:t>
            </a:r>
          </a:p>
          <a:p>
            <a:r>
              <a:rPr lang="hu-HU" sz="2400" dirty="0"/>
              <a:t>Alacsony </a:t>
            </a:r>
            <a:r>
              <a:rPr lang="hu-HU" sz="2400" dirty="0" err="1"/>
              <a:t>letalitású</a:t>
            </a:r>
            <a:r>
              <a:rPr lang="hu-HU" sz="2400" dirty="0"/>
              <a:t> betegség</a:t>
            </a:r>
          </a:p>
          <a:p>
            <a:r>
              <a:rPr lang="hu-HU" sz="2400" dirty="0"/>
              <a:t>Főként Afrikában, Közel-Keleten és Dél-Amerikában magas a </a:t>
            </a:r>
            <a:r>
              <a:rPr lang="hu-HU" sz="2400" dirty="0" err="1"/>
              <a:t>prevalenciája</a:t>
            </a:r>
            <a:endParaRPr lang="hu-HU" sz="2400" dirty="0"/>
          </a:p>
          <a:p>
            <a:pPr lvl="1"/>
            <a:r>
              <a:rPr lang="hu-HU" sz="2400" dirty="0"/>
              <a:t>Valamennyi gyermek átesik a fertőzésen 10 éves koráig</a:t>
            </a:r>
          </a:p>
          <a:p>
            <a:r>
              <a:rPr lang="hu-HU" sz="2400" dirty="0"/>
              <a:t>Általános mortalitása 0,1-0,2 %</a:t>
            </a:r>
          </a:p>
          <a:p>
            <a:r>
              <a:rPr lang="hu-HU" sz="2400" dirty="0" err="1"/>
              <a:t>Mo-n</a:t>
            </a:r>
            <a:r>
              <a:rPr lang="hu-HU" sz="2400" dirty="0"/>
              <a:t> fertőző májgyulladás 60%-a HAV</a:t>
            </a:r>
          </a:p>
          <a:p>
            <a:r>
              <a:rPr lang="hu-HU" sz="2400" dirty="0" err="1"/>
              <a:t>Korspecifikus</a:t>
            </a:r>
            <a:r>
              <a:rPr lang="hu-HU" sz="2400" dirty="0"/>
              <a:t> 3-14 éves korosztály</a:t>
            </a:r>
          </a:p>
          <a:p>
            <a:pPr lvl="1"/>
            <a:r>
              <a:rPr lang="hu-HU" sz="2400" dirty="0"/>
              <a:t>5 éves </a:t>
            </a:r>
            <a:r>
              <a:rPr lang="hu-HU" sz="2400" dirty="0" err="1"/>
              <a:t>ciklicitás</a:t>
            </a:r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71863" y="0"/>
            <a:ext cx="7329488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38471"/>
            <a:ext cx="12192000" cy="5219742"/>
          </a:xfrm>
        </p:spPr>
        <p:txBody>
          <a:bodyPr>
            <a:normAutofit lnSpcReduction="10000"/>
          </a:bodyPr>
          <a:lstStyle/>
          <a:p>
            <a:r>
              <a:rPr lang="hu-HU" sz="3000" dirty="0"/>
              <a:t>Kórokozó:</a:t>
            </a:r>
          </a:p>
          <a:p>
            <a:pPr marL="457200" lvl="1" indent="0">
              <a:buNone/>
            </a:pPr>
            <a:r>
              <a:rPr lang="hu-HU" sz="2600" dirty="0"/>
              <a:t>Hepatitis A vírus</a:t>
            </a:r>
          </a:p>
          <a:p>
            <a:pPr marL="457200" lvl="1" indent="0">
              <a:buNone/>
            </a:pPr>
            <a:r>
              <a:rPr lang="hu-HU" sz="2600" dirty="0"/>
              <a:t>Környezeti hatásoknak ellenálló</a:t>
            </a:r>
          </a:p>
          <a:p>
            <a:pPr marL="457200" lvl="1" indent="0">
              <a:buNone/>
            </a:pPr>
            <a:r>
              <a:rPr lang="hu-HU" sz="2600" dirty="0"/>
              <a:t>Fertőtlenítőszerek csak magasabb koncentrációban pusztítják el</a:t>
            </a:r>
          </a:p>
          <a:p>
            <a:endParaRPr lang="hu-HU" sz="2600" dirty="0"/>
          </a:p>
          <a:p>
            <a:r>
              <a:rPr lang="hu-HU" sz="2600" dirty="0"/>
              <a:t>Fertőzés forrása: </a:t>
            </a:r>
          </a:p>
          <a:p>
            <a:pPr marL="0" indent="0">
              <a:buNone/>
            </a:pPr>
            <a:r>
              <a:rPr lang="hu-HU" sz="2600" dirty="0"/>
              <a:t>      Beteg vagy tünetmentes fertőzött személy</a:t>
            </a:r>
          </a:p>
          <a:p>
            <a:pPr marL="457200" lvl="1" indent="0">
              <a:buNone/>
            </a:pPr>
            <a:r>
              <a:rPr lang="hu-HU" sz="2600" dirty="0"/>
              <a:t>Nyersen vagy nem kellő hőkezelés után fogyasztott kagylók</a:t>
            </a:r>
          </a:p>
          <a:p>
            <a:pPr marL="457200" lvl="1" indent="0">
              <a:buNone/>
            </a:pPr>
            <a:endParaRPr lang="hu-HU" sz="2600" dirty="0"/>
          </a:p>
          <a:p>
            <a:r>
              <a:rPr lang="hu-HU" sz="2600" dirty="0"/>
              <a:t>Terjedési mód:</a:t>
            </a:r>
          </a:p>
          <a:p>
            <a:pPr marL="457200" lvl="1" indent="0">
              <a:buNone/>
            </a:pPr>
            <a:r>
              <a:rPr lang="hu-HU" sz="2600" dirty="0" err="1"/>
              <a:t>Enterális</a:t>
            </a:r>
            <a:r>
              <a:rPr lang="hu-HU" sz="2600" dirty="0"/>
              <a:t>: Fertőzött széklettel szennyezett élelmiszer, ivóvíz, használati tárgyak, nem kielégítő személyi </a:t>
            </a:r>
            <a:r>
              <a:rPr lang="hu-HU" sz="2600" dirty="0" err="1"/>
              <a:t>higiéne</a:t>
            </a:r>
            <a:r>
              <a:rPr lang="hu-HU" sz="2600" dirty="0"/>
              <a:t> esetén közvetlen érintkezéssel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43250" y="0"/>
            <a:ext cx="7000875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II.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73424"/>
            <a:ext cx="12192000" cy="5184576"/>
          </a:xfrm>
        </p:spPr>
        <p:txBody>
          <a:bodyPr>
            <a:noAutofit/>
          </a:bodyPr>
          <a:lstStyle/>
          <a:p>
            <a:r>
              <a:rPr lang="hu-HU" sz="2400" dirty="0"/>
              <a:t>Lappangási idő:</a:t>
            </a:r>
          </a:p>
          <a:p>
            <a:pPr lvl="1"/>
            <a:r>
              <a:rPr lang="hu-HU" sz="2400" dirty="0"/>
              <a:t>15-40 nap, általában: 28-30</a:t>
            </a:r>
          </a:p>
          <a:p>
            <a:r>
              <a:rPr lang="hu-HU" sz="2400" dirty="0"/>
              <a:t>Fogékonyság:</a:t>
            </a:r>
          </a:p>
          <a:p>
            <a:pPr lvl="1"/>
            <a:r>
              <a:rPr lang="hu-HU" sz="2400" dirty="0"/>
              <a:t>Általános</a:t>
            </a:r>
          </a:p>
          <a:p>
            <a:r>
              <a:rPr lang="hu-HU" sz="2400" dirty="0"/>
              <a:t>Fertőzőképesség tartama:</a:t>
            </a:r>
          </a:p>
          <a:p>
            <a:pPr lvl="1"/>
            <a:r>
              <a:rPr lang="hu-HU" sz="2400" dirty="0"/>
              <a:t>Lappangási idő második felétől fertőz, maximálisan klinikai tünetek kezdete előtt</a:t>
            </a:r>
          </a:p>
          <a:p>
            <a:pPr lvl="1"/>
            <a:r>
              <a:rPr lang="hu-HU" sz="2400" dirty="0" err="1"/>
              <a:t>Icterus</a:t>
            </a:r>
            <a:r>
              <a:rPr lang="hu-HU" sz="2400" dirty="0"/>
              <a:t> megjelenése után néhány nappal megszűnik</a:t>
            </a:r>
          </a:p>
          <a:p>
            <a:pPr lvl="1"/>
            <a:r>
              <a:rPr lang="hu-HU" sz="2400" dirty="0"/>
              <a:t>Kórokozó-ürítés nem marad vissza</a:t>
            </a:r>
          </a:p>
          <a:p>
            <a:pPr lvl="1"/>
            <a:r>
              <a:rPr lang="hu-HU" sz="2400" dirty="0"/>
              <a:t>Krónikus fertőzés nem alakul ki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14713" y="0"/>
            <a:ext cx="692943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III.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525963"/>
          </a:xfrm>
        </p:spPr>
        <p:txBody>
          <a:bodyPr/>
          <a:lstStyle/>
          <a:p>
            <a:pPr algn="just"/>
            <a:r>
              <a:rPr lang="hu-HU" sz="2400" dirty="0"/>
              <a:t>Tünetek:</a:t>
            </a:r>
          </a:p>
          <a:p>
            <a:pPr lvl="1" algn="just"/>
            <a:r>
              <a:rPr lang="hu-HU" sz="2400" dirty="0"/>
              <a:t>Hirtelen kezdet, néhány napig tartó láz, elesettség, étvágytalanság, sárgaság</a:t>
            </a:r>
          </a:p>
          <a:p>
            <a:pPr lvl="1" algn="just"/>
            <a:r>
              <a:rPr lang="hu-HU" sz="2400" dirty="0"/>
              <a:t>Klinikai lefolyás rendszerint enyhe</a:t>
            </a:r>
          </a:p>
          <a:p>
            <a:pPr lvl="1" algn="just"/>
            <a:r>
              <a:rPr lang="hu-HU" sz="2400" dirty="0"/>
              <a:t>6 év alatt a fertőzések 70%-a tünetmentes vagy atípusos, sárgaság nélküli</a:t>
            </a:r>
          </a:p>
          <a:p>
            <a:pPr lvl="1" algn="just"/>
            <a:r>
              <a:rPr lang="hu-HU" sz="2400" dirty="0"/>
              <a:t>Idősebb gyermekek, felnőttek 70%-ánál jelentkezik </a:t>
            </a:r>
            <a:r>
              <a:rPr lang="hu-HU" sz="2400" dirty="0" err="1"/>
              <a:t>icterus</a:t>
            </a:r>
            <a:endParaRPr lang="hu-HU" sz="2400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43263" y="0"/>
            <a:ext cx="7058026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IV.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328592"/>
          </a:xfrm>
        </p:spPr>
        <p:txBody>
          <a:bodyPr>
            <a:noAutofit/>
          </a:bodyPr>
          <a:lstStyle/>
          <a:p>
            <a:endParaRPr lang="hu-HU" sz="2400" dirty="0"/>
          </a:p>
          <a:p>
            <a:r>
              <a:rPr lang="hu-HU" sz="2400" dirty="0"/>
              <a:t>Elkülönítés</a:t>
            </a:r>
          </a:p>
          <a:p>
            <a:pPr lvl="1"/>
            <a:r>
              <a:rPr lang="hu-HU" sz="2400" dirty="0"/>
              <a:t>A beteget a sárgaság kezdetétől számítva legalább egy hétig kórházban, otthonában vagy tartózkodási helyén, a kontakt izoláció szabályai szerint kell elkülöníteni</a:t>
            </a:r>
          </a:p>
          <a:p>
            <a:r>
              <a:rPr lang="hu-HU" sz="2400" dirty="0"/>
              <a:t>Klinikai mikrobiológiai diagnosztikai vizsgálat: Kötelező</a:t>
            </a:r>
          </a:p>
          <a:p>
            <a:r>
              <a:rPr lang="hu-HU" sz="2400" dirty="0"/>
              <a:t>Felszabadító vizsgálat: Nem szükséges</a:t>
            </a:r>
          </a:p>
          <a:p>
            <a:r>
              <a:rPr lang="hu-HU" sz="2400" dirty="0"/>
              <a:t>Fertőtlenítés: Folyamatos és </a:t>
            </a:r>
            <a:r>
              <a:rPr lang="hu-HU" sz="2400" dirty="0" err="1"/>
              <a:t>zárófertőtlenítés</a:t>
            </a:r>
            <a:r>
              <a:rPr lang="hu-HU" sz="2400" dirty="0"/>
              <a:t> szükséges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86112" y="0"/>
            <a:ext cx="6900863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V.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4525963"/>
          </a:xfrm>
        </p:spPr>
        <p:txBody>
          <a:bodyPr>
            <a:noAutofit/>
          </a:bodyPr>
          <a:lstStyle/>
          <a:p>
            <a:endParaRPr lang="hu-HU" sz="2400" dirty="0"/>
          </a:p>
          <a:p>
            <a:r>
              <a:rPr lang="hu-HU" sz="2400" dirty="0"/>
              <a:t>Járványügyi megfigyelés:</a:t>
            </a:r>
          </a:p>
          <a:p>
            <a:pPr lvl="1" algn="just"/>
            <a:r>
              <a:rPr lang="hu-HU" sz="2400" dirty="0"/>
              <a:t>A beteggel szoros kapcsolatban lévő családi és kontaktszemélyeket 30 napra járványügyi megfigyelés alá kell helyezni</a:t>
            </a:r>
          </a:p>
          <a:p>
            <a:pPr lvl="1" algn="just"/>
            <a:r>
              <a:rPr lang="hu-HU" sz="2400" dirty="0"/>
              <a:t>Ezen személyek közül azokat, akik 0-6 éves gyermekek közösségébe járnak, vagy ilyen közösségekben, intézményekben gyermekek ellátásával kapcsolatos veszélyeztető munkakörben dolgoznak, </a:t>
            </a:r>
          </a:p>
          <a:p>
            <a:pPr lvl="1" algn="just"/>
            <a:r>
              <a:rPr lang="hu-HU" sz="2400" dirty="0"/>
              <a:t>akik a közvetlen betegellátás során étel- és gyógyszerkiosztást végeznek, illetve hőkezelés nélkül, közvetlenül közfogyasztásra kerülő élelmiszereket, ételeket, italokat kezelnek</a:t>
            </a:r>
          </a:p>
          <a:p>
            <a:pPr lvl="1" algn="just"/>
            <a:r>
              <a:rPr lang="hu-HU" sz="2400" dirty="0"/>
              <a:t> közétkeztetésben, vízművekben dolgoznak, anyatejet adnak vagy kezelnek, a járványügyi megfigyelés időtartamára munkakörüktől, illetve tevékenységüktől, a gyermekközösség látogatásától el kell tiltani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500438" y="0"/>
            <a:ext cx="687228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VI.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pPr algn="just"/>
            <a:r>
              <a:rPr lang="hu-HU" sz="2400" dirty="0"/>
              <a:t>Lappangási idő: 3-30 nap, általában 1-3 hét</a:t>
            </a:r>
          </a:p>
          <a:p>
            <a:pPr algn="just"/>
            <a:r>
              <a:rPr lang="hu-HU" sz="2400" dirty="0"/>
              <a:t>Tünetek</a:t>
            </a:r>
          </a:p>
          <a:p>
            <a:pPr lvl="1" algn="just"/>
            <a:r>
              <a:rPr lang="hu-HU" sz="2400" dirty="0"/>
              <a:t>Láz 5-7 napig, 2-3. héten </a:t>
            </a:r>
            <a:r>
              <a:rPr lang="hu-HU" sz="2400" dirty="0" err="1"/>
              <a:t>continua</a:t>
            </a:r>
            <a:r>
              <a:rPr lang="hu-HU" sz="2400" dirty="0"/>
              <a:t> típusúvá válik</a:t>
            </a:r>
          </a:p>
          <a:p>
            <a:pPr lvl="1" algn="just"/>
            <a:r>
              <a:rPr lang="hu-HU" sz="2400" dirty="0"/>
              <a:t>Fejfájás, idegrendszeri zavarok (</a:t>
            </a:r>
            <a:r>
              <a:rPr lang="hu-HU" sz="2400" dirty="0" err="1"/>
              <a:t>apathia</a:t>
            </a:r>
            <a:r>
              <a:rPr lang="hu-HU" sz="2400" dirty="0"/>
              <a:t>, ködös  tudatállapot)</a:t>
            </a:r>
          </a:p>
          <a:p>
            <a:pPr lvl="1" algn="just"/>
            <a:r>
              <a:rPr lang="hu-HU" sz="2400" dirty="0" err="1"/>
              <a:t>Splenomegalia</a:t>
            </a:r>
            <a:r>
              <a:rPr lang="hu-HU" sz="2400" dirty="0"/>
              <a:t> (lépmegnagyobbodás), relatív </a:t>
            </a:r>
            <a:r>
              <a:rPr lang="hu-HU" sz="2400" dirty="0" err="1"/>
              <a:t>bradicardia</a:t>
            </a:r>
            <a:r>
              <a:rPr lang="hu-HU" sz="2400" dirty="0"/>
              <a:t>, típusos vérkép (</a:t>
            </a:r>
            <a:r>
              <a:rPr lang="hu-HU" sz="2400" dirty="0" err="1"/>
              <a:t>leukopenia</a:t>
            </a:r>
            <a:r>
              <a:rPr lang="hu-HU" sz="2400" dirty="0"/>
              <a:t>, relatív </a:t>
            </a:r>
            <a:r>
              <a:rPr lang="hu-HU" sz="2400" dirty="0" err="1"/>
              <a:t>lymphocytosis</a:t>
            </a:r>
            <a:r>
              <a:rPr lang="hu-HU" sz="2400" dirty="0"/>
              <a:t>)</a:t>
            </a:r>
          </a:p>
          <a:p>
            <a:pPr lvl="1" algn="just"/>
            <a:r>
              <a:rPr lang="hu-HU" sz="2400" dirty="0"/>
              <a:t>Has diffúz érzékenysége, mellkason, hason halvány </a:t>
            </a:r>
            <a:r>
              <a:rPr lang="hu-HU" sz="2400" dirty="0" err="1"/>
              <a:t>roseolák</a:t>
            </a:r>
            <a:endParaRPr lang="hu-HU" sz="2400" dirty="0"/>
          </a:p>
          <a:p>
            <a:pPr lvl="1" algn="just"/>
            <a:r>
              <a:rPr lang="hu-HU" sz="2400" dirty="0"/>
              <a:t>4. héttől fokozatos </a:t>
            </a:r>
            <a:r>
              <a:rPr lang="hu-HU" sz="2400" dirty="0" err="1"/>
              <a:t>láztalanodás</a:t>
            </a:r>
            <a:endParaRPr lang="hu-HU" sz="2400" dirty="0"/>
          </a:p>
          <a:p>
            <a:pPr lvl="1" algn="just"/>
            <a:r>
              <a:rPr lang="hu-HU" sz="2400" dirty="0"/>
              <a:t>Ritkán hasmenés</a:t>
            </a:r>
          </a:p>
          <a:p>
            <a:pPr lvl="1" algn="just"/>
            <a:r>
              <a:rPr lang="hu-HU" sz="2400" dirty="0"/>
              <a:t>Csecsemőknél, kisgyermekeknél gyakran csak magas láz az egyetlen tünet, esetleg hányás, hasmenés</a:t>
            </a:r>
          </a:p>
          <a:p>
            <a:pPr lvl="1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314700" y="0"/>
            <a:ext cx="6372225" cy="141277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 </a:t>
            </a:r>
            <a:br>
              <a:rPr lang="hu-HU" sz="3200" b="1" dirty="0"/>
            </a:br>
            <a:r>
              <a:rPr lang="hu-HU" sz="3200" b="1" dirty="0" err="1"/>
              <a:t>Typhus</a:t>
            </a:r>
            <a:r>
              <a:rPr lang="hu-HU" sz="3200" b="1" dirty="0"/>
              <a:t> </a:t>
            </a:r>
            <a:r>
              <a:rPr lang="hu-HU" sz="3200" b="1" dirty="0" err="1"/>
              <a:t>abdominalis</a:t>
            </a:r>
            <a:r>
              <a:rPr lang="hu-HU" sz="3200" b="1" dirty="0"/>
              <a:t> (hastífusz)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85392"/>
            <a:ext cx="12192000" cy="5472608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 </a:t>
            </a:r>
            <a:r>
              <a:rPr lang="hu-HU" sz="2400" dirty="0" err="1"/>
              <a:t>Postexpozíciós</a:t>
            </a:r>
            <a:r>
              <a:rPr lang="hu-HU" sz="2400" dirty="0"/>
              <a:t> profilaxis:</a:t>
            </a:r>
          </a:p>
          <a:p>
            <a:pPr lvl="1" algn="just"/>
            <a:r>
              <a:rPr lang="hu-HU" dirty="0"/>
              <a:t>A járványügyi megfigyelés alá helyezett személyeket hepatitis A elleni aktív, passzív, vagy aktív-passzív immunizálásban kell részesíteni az NNK VML szerint</a:t>
            </a:r>
          </a:p>
          <a:p>
            <a:pPr algn="just"/>
            <a:r>
              <a:rPr lang="hu-HU" sz="2400" dirty="0"/>
              <a:t>Megelőzés</a:t>
            </a:r>
          </a:p>
          <a:p>
            <a:pPr lvl="1" algn="just"/>
            <a:r>
              <a:rPr lang="hu-HU" dirty="0"/>
              <a:t>Általános higiénés rendszabályok betartása, kézmosás</a:t>
            </a:r>
          </a:p>
          <a:p>
            <a:pPr lvl="1" algn="just"/>
            <a:r>
              <a:rPr lang="hu-HU" dirty="0"/>
              <a:t>Élelmezés, </a:t>
            </a:r>
            <a:r>
              <a:rPr lang="hu-HU" dirty="0" err="1"/>
              <a:t>vízhigiénés</a:t>
            </a:r>
            <a:r>
              <a:rPr lang="hu-HU" dirty="0"/>
              <a:t> rendelkezések betartása, ellenőrzése</a:t>
            </a:r>
          </a:p>
          <a:p>
            <a:pPr lvl="1" algn="just"/>
            <a:r>
              <a:rPr lang="hu-HU" dirty="0"/>
              <a:t>Endémiás területre/fertőzéssel hazainál erőteljesebben érintett országok látogatásakor -3 hónapnál hosszabb tartózkodáskor aktív immunizálás javasolt</a:t>
            </a:r>
          </a:p>
          <a:p>
            <a:pPr lvl="1" algn="just"/>
            <a:r>
              <a:rPr lang="hu-HU" dirty="0" err="1"/>
              <a:t>Vakcináció</a:t>
            </a:r>
            <a:r>
              <a:rPr lang="hu-HU" dirty="0"/>
              <a:t> ajánlott alapbetegség/életmód miatt veszélyeztetetteknek</a:t>
            </a:r>
          </a:p>
          <a:p>
            <a:pPr lvl="2" algn="just"/>
            <a:r>
              <a:rPr lang="hu-HU" sz="2400" dirty="0" err="1"/>
              <a:t>Haemophiliások</a:t>
            </a:r>
            <a:r>
              <a:rPr lang="hu-HU" sz="2400" dirty="0"/>
              <a:t>, </a:t>
            </a:r>
            <a:r>
              <a:rPr lang="hu-HU" sz="2400" dirty="0" err="1"/>
              <a:t>hemodializáltak</a:t>
            </a:r>
            <a:r>
              <a:rPr lang="hu-HU" sz="2400" dirty="0"/>
              <a:t>, krónikus megbetegedésben szenvedők, intravénás kábítószer-élvezők, homoszexuális-személyek számára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4057650" y="0"/>
            <a:ext cx="62150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A VII.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Világszerte elterjedt, főként trópusi területeken, szegényes higiénés körülmények közt élőknél</a:t>
            </a:r>
          </a:p>
          <a:p>
            <a:pPr algn="just"/>
            <a:r>
              <a:rPr lang="hu-HU" sz="2400" dirty="0"/>
              <a:t>Epidémiás forma</a:t>
            </a:r>
          </a:p>
          <a:p>
            <a:pPr lvl="1" algn="just"/>
            <a:r>
              <a:rPr lang="hu-HU" sz="2400" dirty="0"/>
              <a:t>Trópusi, gyermekek, fiatal felnőttek, utazók megbetegedése</a:t>
            </a:r>
          </a:p>
          <a:p>
            <a:pPr lvl="1" algn="just"/>
            <a:r>
              <a:rPr lang="hu-HU" sz="2400" dirty="0"/>
              <a:t>Csaknem kizárólag vízeredetű járványok</a:t>
            </a:r>
          </a:p>
          <a:p>
            <a:pPr algn="just"/>
            <a:r>
              <a:rPr lang="hu-HU" sz="2400" dirty="0"/>
              <a:t>Endémiás forma</a:t>
            </a:r>
          </a:p>
          <a:p>
            <a:pPr lvl="1" algn="just"/>
            <a:r>
              <a:rPr lang="hu-HU" sz="2400" dirty="0"/>
              <a:t>Fejlett országokban</a:t>
            </a:r>
          </a:p>
          <a:p>
            <a:pPr lvl="1" algn="just"/>
            <a:r>
              <a:rPr lang="hu-HU" sz="2400" dirty="0"/>
              <a:t>Elsődleges közvetítői a </a:t>
            </a:r>
            <a:r>
              <a:rPr lang="hu-HU" sz="2400" dirty="0" err="1"/>
              <a:t>sertések-zoonózis</a:t>
            </a:r>
            <a:endParaRPr lang="hu-HU" sz="2400" dirty="0"/>
          </a:p>
          <a:p>
            <a:pPr lvl="1" algn="just"/>
            <a:r>
              <a:rPr lang="hu-HU" sz="2400" dirty="0"/>
              <a:t>Legtöbb megbetegedés 15-40 éves korosztályt érinti</a:t>
            </a:r>
          </a:p>
          <a:p>
            <a:pPr algn="just"/>
            <a:r>
              <a:rPr lang="hu-HU" sz="2400" dirty="0"/>
              <a:t>Általános mortalitás kb. 1%</a:t>
            </a:r>
          </a:p>
          <a:p>
            <a:pPr algn="just"/>
            <a:r>
              <a:rPr lang="hu-HU" sz="2400" dirty="0"/>
              <a:t>Terhes nők mortalitása kb. 20%</a:t>
            </a:r>
          </a:p>
          <a:p>
            <a:pPr algn="just"/>
            <a:endParaRPr lang="hu-HU" dirty="0"/>
          </a:p>
          <a:p>
            <a:pPr lvl="1" algn="just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600450" y="0"/>
            <a:ext cx="705802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E 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Kórokozó:</a:t>
            </a:r>
          </a:p>
          <a:p>
            <a:pPr lvl="1"/>
            <a:r>
              <a:rPr lang="hu-HU" sz="2400" dirty="0"/>
              <a:t>Hepatitis E vírus</a:t>
            </a:r>
          </a:p>
          <a:p>
            <a:pPr lvl="1"/>
            <a:r>
              <a:rPr lang="hu-HU" sz="2400" dirty="0"/>
              <a:t>Már egy fagyasztási-olvasztási ciklus után elveszítheti fertőző képességét</a:t>
            </a:r>
          </a:p>
          <a:p>
            <a:pPr lvl="1">
              <a:buNone/>
            </a:pPr>
            <a:endParaRPr lang="hu-HU" sz="2400" dirty="0"/>
          </a:p>
          <a:p>
            <a:r>
              <a:rPr lang="hu-HU" sz="2400" dirty="0"/>
              <a:t>Fertőző forrása:</a:t>
            </a:r>
          </a:p>
          <a:p>
            <a:pPr lvl="1"/>
            <a:r>
              <a:rPr lang="hu-HU" sz="2400" dirty="0"/>
              <a:t>Beteg vagy tünetmentes fertőzött személy </a:t>
            </a:r>
          </a:p>
          <a:p>
            <a:pPr lvl="1"/>
            <a:r>
              <a:rPr lang="hu-HU" sz="2400" dirty="0"/>
              <a:t>Valószínűsíthetően különböző állatok-sertés, vaddisznó, rágcsálók és majmok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2957513" y="0"/>
            <a:ext cx="808672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E II.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Terjedési mód:</a:t>
            </a:r>
          </a:p>
          <a:p>
            <a:pPr lvl="1"/>
            <a:r>
              <a:rPr lang="hu-HU" sz="2400" dirty="0" err="1"/>
              <a:t>Enterális</a:t>
            </a:r>
            <a:endParaRPr lang="hu-HU" sz="2400" dirty="0"/>
          </a:p>
          <a:p>
            <a:pPr lvl="1"/>
            <a:r>
              <a:rPr lang="hu-HU" sz="2400" dirty="0"/>
              <a:t>Elsősorban széklettel kontaminált ivóvíz, kéz, tárgyak</a:t>
            </a:r>
          </a:p>
          <a:p>
            <a:pPr lvl="1"/>
            <a:r>
              <a:rPr lang="hu-HU" sz="2400" dirty="0"/>
              <a:t>Fertőzött és </a:t>
            </a:r>
            <a:r>
              <a:rPr lang="hu-HU" sz="2400" dirty="0" err="1"/>
              <a:t>hőkezeletlen</a:t>
            </a:r>
            <a:r>
              <a:rPr lang="hu-HU" sz="2400" dirty="0"/>
              <a:t> húsok (pl.: máj)</a:t>
            </a:r>
          </a:p>
          <a:p>
            <a:pPr lvl="1"/>
            <a:r>
              <a:rPr lang="hu-HU" sz="2400" dirty="0"/>
              <a:t>Húskészítmények (pl.: hurka)</a:t>
            </a:r>
          </a:p>
          <a:p>
            <a:pPr lvl="1"/>
            <a:r>
              <a:rPr lang="hu-HU" sz="2400" dirty="0"/>
              <a:t>Fertőzött terhes nők magzat- </a:t>
            </a:r>
            <a:r>
              <a:rPr lang="hu-HU" sz="2400" dirty="0" err="1"/>
              <a:t>transzplancentárisan</a:t>
            </a:r>
            <a:endParaRPr lang="hu-HU" sz="2400" dirty="0"/>
          </a:p>
          <a:p>
            <a:r>
              <a:rPr lang="hu-HU" sz="2400" dirty="0"/>
              <a:t>Lappangási idő:</a:t>
            </a:r>
          </a:p>
          <a:p>
            <a:pPr lvl="1"/>
            <a:r>
              <a:rPr lang="hu-HU" sz="2400" dirty="0"/>
              <a:t>15-40 nap, járványokban: 26-42</a:t>
            </a:r>
          </a:p>
          <a:p>
            <a:r>
              <a:rPr lang="hu-HU" sz="2400" dirty="0"/>
              <a:t>Fogékonyság: általános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2957513" y="0"/>
            <a:ext cx="7286626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E III.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Tünetek:</a:t>
            </a:r>
          </a:p>
          <a:p>
            <a:pPr lvl="1"/>
            <a:r>
              <a:rPr lang="hu-HU" sz="2400" dirty="0"/>
              <a:t>Klinikailag </a:t>
            </a:r>
            <a:r>
              <a:rPr lang="hu-HU" sz="2400" dirty="0" err="1"/>
              <a:t>HAV-hoz</a:t>
            </a:r>
            <a:r>
              <a:rPr lang="hu-HU" sz="2400" dirty="0"/>
              <a:t> hasonló</a:t>
            </a:r>
          </a:p>
          <a:p>
            <a:pPr lvl="1"/>
            <a:r>
              <a:rPr lang="hu-HU" sz="2400" dirty="0"/>
              <a:t>Fertőzések jelentős része tünetmentes</a:t>
            </a:r>
          </a:p>
          <a:p>
            <a:pPr lvl="1"/>
            <a:r>
              <a:rPr lang="hu-HU" sz="2400" dirty="0"/>
              <a:t>Megbetegedések ált. enyhe lefolyásúak</a:t>
            </a:r>
          </a:p>
          <a:p>
            <a:pPr lvl="1"/>
            <a:r>
              <a:rPr lang="hu-HU" sz="2400" dirty="0"/>
              <a:t>Esetek több, mint 50%-a </a:t>
            </a:r>
            <a:r>
              <a:rPr lang="hu-HU" sz="2400" dirty="0" err="1"/>
              <a:t>icterus</a:t>
            </a:r>
            <a:r>
              <a:rPr lang="hu-HU" sz="2400" dirty="0"/>
              <a:t> nélküli</a:t>
            </a:r>
          </a:p>
          <a:p>
            <a:pPr lvl="1"/>
            <a:r>
              <a:rPr lang="hu-HU" sz="2400" dirty="0"/>
              <a:t>Terhesség utolsó harmadában fertőződött nők megbetegedése gyakran fulmináns, </a:t>
            </a:r>
            <a:r>
              <a:rPr lang="hu-HU" sz="2400" dirty="0" err="1"/>
              <a:t>letalitása</a:t>
            </a:r>
            <a:r>
              <a:rPr lang="hu-HU" sz="2400" dirty="0"/>
              <a:t> magas</a:t>
            </a:r>
          </a:p>
          <a:p>
            <a:pPr lvl="1"/>
            <a:r>
              <a:rPr lang="hu-HU" sz="2400" dirty="0"/>
              <a:t>Magzat fertőződése: </a:t>
            </a:r>
          </a:p>
          <a:p>
            <a:pPr lvl="2"/>
            <a:r>
              <a:rPr lang="hu-HU" dirty="0" err="1"/>
              <a:t>Abortus</a:t>
            </a:r>
            <a:endParaRPr lang="hu-HU" dirty="0"/>
          </a:p>
          <a:p>
            <a:pPr lvl="2"/>
            <a:r>
              <a:rPr lang="hu-HU" dirty="0" err="1"/>
              <a:t>Újszülöttkori</a:t>
            </a:r>
            <a:r>
              <a:rPr lang="hu-HU" dirty="0"/>
              <a:t> fulmináns hepatitis</a:t>
            </a:r>
          </a:p>
          <a:p>
            <a:pPr lvl="2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00400" y="0"/>
            <a:ext cx="77009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E IV.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7982"/>
            <a:ext cx="12192000" cy="503001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Jelentés: Bejelentésre kötelezett a megerősített eset</a:t>
            </a:r>
          </a:p>
          <a:p>
            <a:pPr algn="just"/>
            <a:r>
              <a:rPr lang="hu-HU" sz="2400" dirty="0"/>
              <a:t>Elkülönítés: A kontakt izoláció szabályai szerint</a:t>
            </a:r>
          </a:p>
          <a:p>
            <a:pPr algn="just"/>
            <a:r>
              <a:rPr lang="hu-HU" sz="2400" dirty="0"/>
              <a:t>Járványügyi érdekből végzett mikrobiológiai diagnosztikai vizsgálat:</a:t>
            </a:r>
          </a:p>
          <a:p>
            <a:pPr lvl="1" algn="just"/>
            <a:r>
              <a:rPr lang="hu-HU" sz="2400" dirty="0"/>
              <a:t>Kötelező</a:t>
            </a:r>
          </a:p>
          <a:p>
            <a:pPr lvl="1" algn="just"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86138" y="0"/>
            <a:ext cx="688657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E V.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Fertőzőképesség tartama: </a:t>
            </a:r>
          </a:p>
          <a:p>
            <a:pPr lvl="1" algn="just"/>
            <a:r>
              <a:rPr lang="hu-HU" sz="2800" dirty="0"/>
              <a:t>Nem ismert</a:t>
            </a:r>
          </a:p>
          <a:p>
            <a:pPr lvl="1" algn="just"/>
            <a:r>
              <a:rPr lang="hu-HU" sz="2800" dirty="0"/>
              <a:t>Vírus a székletben a sárgaság megjelenése után két héttel mutatható ki</a:t>
            </a:r>
          </a:p>
          <a:p>
            <a:pPr algn="just"/>
            <a:r>
              <a:rPr lang="hu-HU" dirty="0"/>
              <a:t>Felszabadító vizsgálat: nem szükséges.</a:t>
            </a:r>
          </a:p>
          <a:p>
            <a:pPr algn="just"/>
            <a:r>
              <a:rPr lang="hu-HU" dirty="0"/>
              <a:t>Fertőtlenítés: folyamatos és </a:t>
            </a:r>
            <a:r>
              <a:rPr lang="hu-HU" dirty="0" err="1"/>
              <a:t>zárófertőtlenítés</a:t>
            </a:r>
            <a:r>
              <a:rPr lang="hu-HU" dirty="0"/>
              <a:t> szükséges</a:t>
            </a:r>
          </a:p>
          <a:p>
            <a:pPr algn="just"/>
            <a:r>
              <a:rPr lang="hu-HU" dirty="0"/>
              <a:t>A beteggel kontaktusba kerültek felkutatása:szükséges</a:t>
            </a:r>
          </a:p>
          <a:p>
            <a:pPr algn="just"/>
            <a:r>
              <a:rPr lang="hu-HU" dirty="0"/>
              <a:t>Járványügyi érdekből végzett mikrobiológiai szűrővizsgálat: nem szükséges</a:t>
            </a:r>
          </a:p>
          <a:p>
            <a:pPr algn="just"/>
            <a:r>
              <a:rPr lang="hu-HU" dirty="0"/>
              <a:t>Járványügyi megfigyelés: a beteggel érintkezett személyeket 40 napra járványügyi megfigyelés alá kell helyezni</a:t>
            </a:r>
          </a:p>
          <a:p>
            <a:pPr algn="just"/>
            <a:r>
              <a:rPr lang="hu-HU" dirty="0" err="1"/>
              <a:t>Postexpozíciós</a:t>
            </a:r>
            <a:r>
              <a:rPr lang="hu-HU" dirty="0"/>
              <a:t> profilaxis:-</a:t>
            </a:r>
          </a:p>
          <a:p>
            <a:pPr algn="just"/>
            <a:r>
              <a:rPr lang="hu-HU" dirty="0"/>
              <a:t>Fertőzőforrás-kutatás: kötelező</a:t>
            </a:r>
          </a:p>
          <a:p>
            <a:pPr algn="just"/>
            <a:r>
              <a:rPr lang="hu-HU" dirty="0"/>
              <a:t>A terjesztő közeg felderítése: kötelező megbetegedések halmozódása vagy járvány esetén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843338" y="0"/>
            <a:ext cx="69151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/>
              <a:t>Hepatitis E VII.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514595"/>
          </a:xfrm>
        </p:spPr>
        <p:txBody>
          <a:bodyPr>
            <a:noAutofit/>
          </a:bodyPr>
          <a:lstStyle/>
          <a:p>
            <a:r>
              <a:rPr lang="hu-HU" sz="2400" dirty="0"/>
              <a:t>Kórokozó:</a:t>
            </a:r>
          </a:p>
          <a:p>
            <a:pPr lvl="1"/>
            <a:r>
              <a:rPr lang="hu-HU" sz="2400" dirty="0"/>
              <a:t>A </a:t>
            </a:r>
            <a:r>
              <a:rPr lang="hu-HU" sz="2400" dirty="0" err="1"/>
              <a:t>Coxsackie</a:t>
            </a:r>
            <a:r>
              <a:rPr lang="hu-HU" sz="2400" dirty="0"/>
              <a:t> </a:t>
            </a:r>
            <a:r>
              <a:rPr lang="hu-HU" sz="2400" dirty="0" err="1"/>
              <a:t>A</a:t>
            </a:r>
            <a:r>
              <a:rPr lang="hu-HU" sz="2400" dirty="0"/>
              <a:t> vírusok 25 </a:t>
            </a:r>
            <a:r>
              <a:rPr lang="hu-HU" sz="2400" dirty="0" err="1"/>
              <a:t>szerotípusa</a:t>
            </a:r>
            <a:endParaRPr lang="hu-HU" sz="2400" dirty="0"/>
          </a:p>
          <a:p>
            <a:pPr lvl="1"/>
            <a:r>
              <a:rPr lang="hu-HU" sz="2400" dirty="0" err="1"/>
              <a:t>Coxsackie</a:t>
            </a:r>
            <a:r>
              <a:rPr lang="hu-HU" sz="2400" dirty="0"/>
              <a:t> B vírusok 6 </a:t>
            </a:r>
            <a:r>
              <a:rPr lang="hu-HU" sz="2400" dirty="0" err="1"/>
              <a:t>szerotípusa</a:t>
            </a:r>
            <a:endParaRPr lang="hu-HU" sz="2400" dirty="0"/>
          </a:p>
          <a:p>
            <a:pPr lvl="1"/>
            <a:r>
              <a:rPr lang="hu-HU" sz="2400" dirty="0"/>
              <a:t>ECHO vírus 1-33 </a:t>
            </a:r>
            <a:r>
              <a:rPr lang="hu-HU" sz="2400" dirty="0" err="1"/>
              <a:t>szerotípusai</a:t>
            </a:r>
            <a:endParaRPr lang="hu-HU" sz="2400" dirty="0"/>
          </a:p>
          <a:p>
            <a:pPr lvl="1"/>
            <a:r>
              <a:rPr lang="hu-HU" sz="2400" dirty="0" err="1"/>
              <a:t>Enterovírus</a:t>
            </a:r>
            <a:r>
              <a:rPr lang="hu-HU" sz="2400" dirty="0"/>
              <a:t> 68-71 </a:t>
            </a:r>
            <a:r>
              <a:rPr lang="hu-HU" sz="2400" dirty="0" err="1"/>
              <a:t>szerotípusai</a:t>
            </a:r>
            <a:endParaRPr lang="hu-HU" sz="2400" dirty="0"/>
          </a:p>
          <a:p>
            <a:r>
              <a:rPr lang="hu-HU" sz="2400" dirty="0"/>
              <a:t>Fertőzés forrása</a:t>
            </a:r>
          </a:p>
          <a:p>
            <a:pPr lvl="1"/>
            <a:r>
              <a:rPr lang="hu-HU" sz="2400" dirty="0"/>
              <a:t>Túlnyomó többségben tünetmentes vírusürítők</a:t>
            </a:r>
          </a:p>
          <a:p>
            <a:pPr lvl="1"/>
            <a:r>
              <a:rPr lang="hu-HU" sz="2400" dirty="0"/>
              <a:t>Akut megbetegedésben szenvedők</a:t>
            </a:r>
          </a:p>
          <a:p>
            <a:r>
              <a:rPr lang="hu-HU" sz="2400" dirty="0"/>
              <a:t>Terjedési mód</a:t>
            </a:r>
          </a:p>
          <a:p>
            <a:pPr lvl="1"/>
            <a:r>
              <a:rPr lang="hu-HU" sz="2400" dirty="0"/>
              <a:t>Főleg </a:t>
            </a:r>
            <a:r>
              <a:rPr lang="hu-HU" sz="2400" dirty="0" err="1"/>
              <a:t>enterális</a:t>
            </a:r>
            <a:r>
              <a:rPr lang="hu-HU" sz="2400" dirty="0"/>
              <a:t> úton</a:t>
            </a:r>
          </a:p>
          <a:p>
            <a:pPr lvl="1"/>
            <a:r>
              <a:rPr lang="hu-HU" sz="2400" dirty="0"/>
              <a:t>Székletszennyeződéssel</a:t>
            </a:r>
          </a:p>
          <a:p>
            <a:pPr lvl="1"/>
            <a:r>
              <a:rPr lang="hu-HU" sz="2400" dirty="0"/>
              <a:t>Kisebb mértékben cseppfertőzéssel (légúti váladék, könny)</a:t>
            </a:r>
          </a:p>
          <a:p>
            <a:pPr lvl="1"/>
            <a:r>
              <a:rPr lang="hu-HU" sz="2400" dirty="0"/>
              <a:t>Közvetlen érintkezés, legyek, élelmiszerek, italok, szennyvíz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57574" y="0"/>
            <a:ext cx="746283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800" b="1" dirty="0"/>
              <a:t>Vírusfertőzések</a:t>
            </a:r>
            <a:br>
              <a:rPr lang="hu-HU" sz="2800" b="1" dirty="0"/>
            </a:br>
            <a:r>
              <a:rPr lang="hu-HU" sz="2800" b="1" dirty="0" err="1"/>
              <a:t>Enterovírus</a:t>
            </a:r>
            <a:r>
              <a:rPr lang="hu-HU" sz="2800" b="1" dirty="0"/>
              <a:t> fertőzések I.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7"/>
            <a:ext cx="12192000" cy="5671863"/>
          </a:xfrm>
        </p:spPr>
        <p:txBody>
          <a:bodyPr>
            <a:normAutofit/>
          </a:bodyPr>
          <a:lstStyle/>
          <a:p>
            <a:r>
              <a:rPr lang="hu-HU" sz="2400" dirty="0"/>
              <a:t>Lappangási idő:</a:t>
            </a:r>
          </a:p>
          <a:p>
            <a:pPr lvl="1"/>
            <a:r>
              <a:rPr lang="hu-HU" dirty="0"/>
              <a:t>Változó, általában 3-7 nap(3-30 nap)</a:t>
            </a:r>
          </a:p>
          <a:p>
            <a:r>
              <a:rPr lang="hu-HU" sz="2400" dirty="0"/>
              <a:t>Tünetek:</a:t>
            </a:r>
          </a:p>
          <a:p>
            <a:pPr lvl="1"/>
            <a:r>
              <a:rPr lang="hu-HU" dirty="0"/>
              <a:t>Fertőzések túlnyomó többsége tünetmentesen zajlik le (99%)</a:t>
            </a:r>
          </a:p>
          <a:p>
            <a:pPr lvl="1"/>
            <a:r>
              <a:rPr lang="hu-HU" dirty="0"/>
              <a:t>Enyhe </a:t>
            </a:r>
            <a:r>
              <a:rPr lang="hu-HU" dirty="0" err="1"/>
              <a:t>felsőlégúti</a:t>
            </a:r>
            <a:r>
              <a:rPr lang="hu-HU" dirty="0"/>
              <a:t> megbetegedések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kéz-láb-szájbetegség</a:t>
            </a:r>
            <a:r>
              <a:rPr lang="hu-HU" dirty="0"/>
              <a:t>”</a:t>
            </a:r>
            <a:r>
              <a:rPr lang="hu-HU" dirty="0" err="1"/>
              <a:t>-óvodások</a:t>
            </a:r>
            <a:r>
              <a:rPr lang="hu-HU" dirty="0"/>
              <a:t> körében</a:t>
            </a:r>
          </a:p>
          <a:p>
            <a:pPr lvl="1"/>
            <a:r>
              <a:rPr lang="hu-HU" dirty="0"/>
              <a:t>Magas láz, fejfájás, mellkasi, hasi fájdalom</a:t>
            </a:r>
          </a:p>
          <a:p>
            <a:pPr lvl="1"/>
            <a:r>
              <a:rPr lang="hu-HU" dirty="0" err="1"/>
              <a:t>Myocarditis</a:t>
            </a:r>
            <a:r>
              <a:rPr lang="hu-HU" dirty="0"/>
              <a:t> (szívizomgyulladás), </a:t>
            </a:r>
            <a:r>
              <a:rPr lang="hu-HU" dirty="0" err="1"/>
              <a:t>pericarditis</a:t>
            </a:r>
            <a:r>
              <a:rPr lang="hu-HU" dirty="0"/>
              <a:t> (szívburokgyulladás)</a:t>
            </a:r>
          </a:p>
          <a:p>
            <a:pPr lvl="1"/>
            <a:r>
              <a:rPr lang="hu-HU" dirty="0"/>
              <a:t>Akut </a:t>
            </a:r>
            <a:r>
              <a:rPr lang="hu-HU" dirty="0" err="1"/>
              <a:t>haemorrhagiás</a:t>
            </a:r>
            <a:r>
              <a:rPr lang="hu-HU" dirty="0"/>
              <a:t> </a:t>
            </a:r>
            <a:r>
              <a:rPr lang="hu-HU" dirty="0" err="1"/>
              <a:t>conjuctivitisek</a:t>
            </a:r>
            <a:endParaRPr lang="hu-HU" dirty="0"/>
          </a:p>
          <a:p>
            <a:pPr lvl="1"/>
            <a:r>
              <a:rPr lang="hu-HU" dirty="0" err="1"/>
              <a:t>Myalgia</a:t>
            </a:r>
            <a:r>
              <a:rPr lang="hu-HU" dirty="0"/>
              <a:t> </a:t>
            </a:r>
            <a:r>
              <a:rPr lang="hu-HU" dirty="0" err="1"/>
              <a:t>epidemica</a:t>
            </a:r>
            <a:r>
              <a:rPr lang="hu-HU" dirty="0"/>
              <a:t>, </a:t>
            </a:r>
            <a:r>
              <a:rPr lang="hu-HU" dirty="0" err="1"/>
              <a:t>Bornholm-betegség</a:t>
            </a:r>
            <a:r>
              <a:rPr lang="hu-HU" dirty="0"/>
              <a:t> – járványos mellhártyafájdalom</a:t>
            </a:r>
          </a:p>
          <a:p>
            <a:pPr lvl="1"/>
            <a:r>
              <a:rPr lang="hu-HU" dirty="0" err="1"/>
              <a:t>Enterovírus</a:t>
            </a:r>
            <a:r>
              <a:rPr lang="hu-HU" dirty="0"/>
              <a:t>-fertőzéseket követően kialakulhat: </a:t>
            </a:r>
            <a:r>
              <a:rPr lang="hu-HU" dirty="0" err="1"/>
              <a:t>Guillain-Barré</a:t>
            </a:r>
            <a:r>
              <a:rPr lang="hu-HU" dirty="0"/>
              <a:t> szindróma, II. Diabetes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57550" y="0"/>
            <a:ext cx="6958013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/>
              <a:t>Vírusfertőzések</a:t>
            </a:r>
            <a:br>
              <a:rPr lang="hu-HU" sz="2400" b="1" dirty="0"/>
            </a:br>
            <a:r>
              <a:rPr lang="hu-HU" sz="2400" b="1" dirty="0" err="1"/>
              <a:t>Enterovírus</a:t>
            </a:r>
            <a:r>
              <a:rPr lang="hu-HU" sz="2400" b="1" dirty="0"/>
              <a:t> fertőzések II.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1416"/>
            <a:ext cx="12192000" cy="5256584"/>
          </a:xfrm>
        </p:spPr>
        <p:txBody>
          <a:bodyPr>
            <a:normAutofit/>
          </a:bodyPr>
          <a:lstStyle/>
          <a:p>
            <a:r>
              <a:rPr lang="hu-HU" sz="2400" dirty="0"/>
              <a:t>Fertőző-képesség tartama:</a:t>
            </a:r>
          </a:p>
          <a:p>
            <a:pPr lvl="1"/>
            <a:r>
              <a:rPr lang="hu-HU" dirty="0"/>
              <a:t>A kórokozó </a:t>
            </a:r>
            <a:r>
              <a:rPr lang="hu-HU" dirty="0" err="1"/>
              <a:t>enterovírusok</a:t>
            </a:r>
            <a:r>
              <a:rPr lang="hu-HU" dirty="0"/>
              <a:t> ürítése a légutakból a fertőződés után az első napokban, a széklettel pedig a fertőzést követő 2-3. naptól kezdve, egyre csökkenő mennyiségben 30 napig is tarthat</a:t>
            </a:r>
          </a:p>
          <a:p>
            <a:pPr lvl="1"/>
            <a:r>
              <a:rPr lang="hu-HU" dirty="0" err="1"/>
              <a:t>Conjuctivitis-könny</a:t>
            </a:r>
            <a:r>
              <a:rPr lang="hu-HU" dirty="0"/>
              <a:t> is fertőző</a:t>
            </a:r>
          </a:p>
          <a:p>
            <a:r>
              <a:rPr lang="hu-HU" sz="2400" dirty="0"/>
              <a:t>Jelentés:</a:t>
            </a:r>
          </a:p>
          <a:p>
            <a:pPr lvl="1"/>
            <a:r>
              <a:rPr lang="hu-HU" dirty="0"/>
              <a:t>Nem bejelentendő</a:t>
            </a:r>
          </a:p>
          <a:p>
            <a:r>
              <a:rPr lang="hu-HU" sz="2400" dirty="0"/>
              <a:t>Elkülönítés:</a:t>
            </a:r>
          </a:p>
          <a:p>
            <a:pPr lvl="1"/>
            <a:r>
              <a:rPr lang="hu-HU" dirty="0"/>
              <a:t>Nem szükséges, kivéve ha az állapot indokolja a kórházi ellátást</a:t>
            </a:r>
          </a:p>
          <a:p>
            <a:r>
              <a:rPr lang="hu-HU" sz="2400" dirty="0"/>
              <a:t>Járványügyi laboratóriumi vizsgálatok:</a:t>
            </a:r>
          </a:p>
          <a:p>
            <a:pPr lvl="1"/>
            <a:r>
              <a:rPr lang="hu-HU" dirty="0"/>
              <a:t>Igénybe vehető</a:t>
            </a:r>
          </a:p>
          <a:p>
            <a:pPr lvl="1"/>
            <a:r>
              <a:rPr lang="hu-HU" dirty="0"/>
              <a:t>Kizárólag vírusizolálás teszi lehetővé a virológiai diagnózis felállítását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71862" y="0"/>
            <a:ext cx="6915151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/>
              <a:t>Vírusfertőzések</a:t>
            </a:r>
            <a:br>
              <a:rPr lang="hu-HU" sz="2400" b="1" dirty="0"/>
            </a:br>
            <a:r>
              <a:rPr lang="hu-HU" sz="2400" b="1" dirty="0" err="1"/>
              <a:t>Enterovírus</a:t>
            </a:r>
            <a:r>
              <a:rPr lang="hu-HU" sz="2400" b="1" dirty="0"/>
              <a:t> fertőzések III.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600" dirty="0"/>
              <a:t>Szövődmények</a:t>
            </a:r>
          </a:p>
          <a:p>
            <a:pPr lvl="1" algn="just"/>
            <a:r>
              <a:rPr lang="hu-HU" sz="2600" dirty="0"/>
              <a:t>Bélvérzés</a:t>
            </a:r>
          </a:p>
          <a:p>
            <a:pPr lvl="1" algn="just"/>
            <a:r>
              <a:rPr lang="hu-HU" sz="2600" dirty="0"/>
              <a:t>Fekélyek perforációja</a:t>
            </a:r>
          </a:p>
          <a:p>
            <a:pPr lvl="1" algn="just"/>
            <a:r>
              <a:rPr lang="hu-HU" sz="2600" dirty="0" err="1"/>
              <a:t>Peritonitis</a:t>
            </a:r>
            <a:r>
              <a:rPr lang="hu-HU" sz="2600" dirty="0"/>
              <a:t> (hashártyagyulladás)</a:t>
            </a:r>
          </a:p>
          <a:p>
            <a:pPr lvl="1" algn="just"/>
            <a:r>
              <a:rPr lang="hu-HU" sz="2600" dirty="0" err="1"/>
              <a:t>Pneumonia</a:t>
            </a:r>
            <a:endParaRPr lang="hu-HU" sz="2600" dirty="0"/>
          </a:p>
          <a:p>
            <a:pPr lvl="1" algn="just">
              <a:buNone/>
            </a:pPr>
            <a:endParaRPr lang="hu-HU" sz="2600" dirty="0"/>
          </a:p>
          <a:p>
            <a:pPr algn="just"/>
            <a:r>
              <a:rPr lang="hu-HU" sz="2600" dirty="0"/>
              <a:t>Fertőzőképesség tartama</a:t>
            </a:r>
          </a:p>
          <a:p>
            <a:pPr lvl="1" algn="just"/>
            <a:r>
              <a:rPr lang="hu-HU" sz="2600" dirty="0"/>
              <a:t>A betegség tartama alatt, gyakran utána is, mindaddig míg széklettel v. vizelettel ürül a kórokozó</a:t>
            </a:r>
          </a:p>
          <a:p>
            <a:pPr lvl="1" algn="just"/>
            <a:r>
              <a:rPr lang="hu-HU" sz="2600" dirty="0"/>
              <a:t>Gyógyulást követően fertőzöttek mintegy </a:t>
            </a:r>
            <a:r>
              <a:rPr lang="hu-HU" sz="2600" dirty="0">
                <a:solidFill>
                  <a:srgbClr val="FF0000"/>
                </a:solidFill>
              </a:rPr>
              <a:t>2%-a krónikus ürítővé válik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43288" y="0"/>
            <a:ext cx="7172325" cy="134076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3200" b="1" dirty="0" err="1"/>
              <a:t>Enterális</a:t>
            </a:r>
            <a:r>
              <a:rPr lang="hu-HU" sz="3200" b="1" dirty="0"/>
              <a:t> fertőzések járványtana- Bakteriális fertőzések </a:t>
            </a:r>
            <a:br>
              <a:rPr lang="hu-HU" sz="3200" b="1" dirty="0"/>
            </a:br>
            <a:r>
              <a:rPr lang="hu-HU" sz="3200" b="1" dirty="0" err="1"/>
              <a:t>Typhus</a:t>
            </a:r>
            <a:r>
              <a:rPr lang="hu-HU" sz="3200" b="1" dirty="0"/>
              <a:t> </a:t>
            </a:r>
            <a:r>
              <a:rPr lang="hu-HU" sz="3200" b="1" dirty="0" err="1"/>
              <a:t>abdominalis</a:t>
            </a:r>
            <a:r>
              <a:rPr lang="hu-HU" sz="3200" b="1" dirty="0"/>
              <a:t> (hastífusz)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Fertőtlenítés:</a:t>
            </a:r>
          </a:p>
          <a:p>
            <a:pPr lvl="1" algn="just"/>
            <a:r>
              <a:rPr lang="hu-HU" sz="2400" dirty="0" err="1"/>
              <a:t>Enterovírusokat</a:t>
            </a:r>
            <a:r>
              <a:rPr lang="hu-HU" sz="2400" dirty="0"/>
              <a:t> hőkezeléssel, oxidáló és klórtartalmú szerekkel el lehet pusztítani</a:t>
            </a:r>
          </a:p>
          <a:p>
            <a:pPr lvl="1"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Megelőzés:</a:t>
            </a:r>
          </a:p>
          <a:p>
            <a:pPr lvl="1" algn="just"/>
            <a:r>
              <a:rPr lang="hu-HU" sz="2400" dirty="0"/>
              <a:t>Megfelelő személyi, élelmiszer- és </a:t>
            </a:r>
            <a:r>
              <a:rPr lang="hu-HU" sz="2400" dirty="0" err="1"/>
              <a:t>kórházhigiénének</a:t>
            </a:r>
            <a:r>
              <a:rPr lang="hu-HU" sz="2400" dirty="0"/>
              <a:t> van a legnagyobb szerepe</a:t>
            </a:r>
          </a:p>
          <a:p>
            <a:pPr lvl="1" algn="just"/>
            <a:r>
              <a:rPr lang="hu-HU" sz="2400" dirty="0"/>
              <a:t>Immunkárosodott betegek hónapokig lehetnek vírusürítők – ápolási osztályok!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257550" y="0"/>
            <a:ext cx="7229475" cy="1124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hu-HU" sz="2400" b="1" dirty="0"/>
              <a:t>Vírusfertőzések</a:t>
            </a:r>
            <a:br>
              <a:rPr lang="hu-HU" sz="2400" b="1" dirty="0"/>
            </a:br>
            <a:r>
              <a:rPr lang="hu-HU" sz="2400" b="1" dirty="0" err="1"/>
              <a:t>Enterovírus</a:t>
            </a:r>
            <a:r>
              <a:rPr lang="hu-HU" sz="2400" b="1" dirty="0"/>
              <a:t> fertőzések IV.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043238" y="0"/>
            <a:ext cx="7286625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Humán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calicivírus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02364" y="2636913"/>
            <a:ext cx="1148963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Caliciviridae</a:t>
            </a:r>
            <a:r>
              <a:rPr lang="hu-HU" sz="2400" dirty="0"/>
              <a:t>  család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Nemzetségei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Norwalk-szerű</a:t>
            </a:r>
            <a:endParaRPr lang="hu-HU" sz="2400" dirty="0"/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Sapporo-szerű</a:t>
            </a:r>
            <a:r>
              <a:rPr lang="hu-HU" sz="2400" dirty="0"/>
              <a:t> vírusok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Már akár 1  db </a:t>
            </a:r>
            <a:r>
              <a:rPr lang="hu-HU" sz="2400" dirty="0" err="1"/>
              <a:t>víruspartikula</a:t>
            </a:r>
            <a:r>
              <a:rPr lang="hu-HU" sz="2400" dirty="0"/>
              <a:t> is okozhat megbetegedést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 vírus az élettelen környezetben két hétig túlél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Szezonális-tél tavasz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Emelt koncentrációjú, klór tartalmú fertőtlenítőszer alkalmazása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844824"/>
            <a:ext cx="7181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Kórokozó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4744"/>
            <a:ext cx="10972800" cy="782960"/>
          </a:xfrm>
        </p:spPr>
        <p:txBody>
          <a:bodyPr>
            <a:normAutofit/>
          </a:bodyPr>
          <a:lstStyle/>
          <a:p>
            <a:pPr algn="l" eaLnBrk="1" hangingPunct="1"/>
            <a:r>
              <a:rPr lang="hu-HU" sz="2400" dirty="0"/>
              <a:t>Klinikai tünetek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848"/>
            <a:ext cx="12192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dirty="0"/>
              <a:t>Lappangási idő: 24-48 óra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/>
              <a:t>Dominál a hányás, hasmenés jelen van, láz ritkán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/>
              <a:t>Általában 1-2 nap alatt tünetmentesség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/>
              <a:t>A klinikai és mikrobiológiai gyógyulás időpontja különböző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/>
              <a:t>Kisgyermekek, idősek, immunológiailag károsodottak esetében kórházi kezelés szükségessé válhat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/>
              <a:t>A kialakult immunitás rövid ideig tart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/>
              <a:t>Bejelentés: közösségi járvány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43263" y="0"/>
            <a:ext cx="727233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Humán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calicivírus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486150" y="0"/>
            <a:ext cx="7358063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Adenovírusok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3582" y="1600201"/>
            <a:ext cx="1168841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400" dirty="0"/>
              <a:t>Lappangási idő:7 nap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Klinikai tünetek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Erőteljes vizes hasmenés (3-11 nap)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Láz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Hányás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Sokszor tünetmentes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Egész évben előfordul,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2400" dirty="0"/>
              <a:t>f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őként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2 év alatti korosztályban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0728"/>
            <a:ext cx="12192000" cy="936104"/>
          </a:xfrm>
        </p:spPr>
        <p:txBody>
          <a:bodyPr/>
          <a:lstStyle/>
          <a:p>
            <a:pPr algn="l" eaLnBrk="1" hangingPunct="1"/>
            <a:r>
              <a:rPr lang="hu-HU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7"/>
            <a:ext cx="12192000" cy="6902227"/>
          </a:xfrm>
        </p:spPr>
        <p:txBody>
          <a:bodyPr>
            <a:normAutofit/>
          </a:bodyPr>
          <a:lstStyle/>
          <a:p>
            <a:r>
              <a:rPr lang="hu-HU" sz="2400" dirty="0"/>
              <a:t>Kórokozó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A </a:t>
            </a:r>
            <a:r>
              <a:rPr lang="hu-HU" sz="2400" dirty="0" err="1"/>
              <a:t>Reoviridae</a:t>
            </a:r>
            <a:r>
              <a:rPr lang="hu-HU" sz="2400" dirty="0"/>
              <a:t> családba tartozó </a:t>
            </a:r>
            <a:r>
              <a:rPr lang="hu-HU" sz="2400" dirty="0" err="1"/>
              <a:t>rotavírus</a:t>
            </a:r>
            <a:r>
              <a:rPr lang="hu-HU" sz="2400" dirty="0"/>
              <a:t> A, ritkán B és C </a:t>
            </a:r>
            <a:r>
              <a:rPr lang="hu-HU" sz="2400" dirty="0" err="1"/>
              <a:t>szerocsoportja</a:t>
            </a:r>
            <a:endParaRPr lang="hu-HU" sz="2400" dirty="0"/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Fertőtlenítőszerek többségével szemben ellenálló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err="1"/>
              <a:t>Ubiquiter</a:t>
            </a:r>
            <a:r>
              <a:rPr lang="hu-HU" sz="2400" dirty="0"/>
              <a:t> előfordulású és nagy fertőzőképességű kórokozó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hu-HU" sz="2400" dirty="0"/>
          </a:p>
          <a:p>
            <a:pPr algn="just" eaLnBrk="1" hangingPunct="1">
              <a:lnSpc>
                <a:spcPct val="90000"/>
              </a:lnSpc>
            </a:pPr>
            <a:endParaRPr lang="hu-HU" sz="2400" dirty="0"/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Az A csoportú </a:t>
            </a:r>
            <a:r>
              <a:rPr lang="hu-HU" sz="2400" dirty="0" err="1"/>
              <a:t>rotavírusok</a:t>
            </a:r>
            <a:r>
              <a:rPr lang="hu-HU" sz="2400" dirty="0"/>
              <a:t> a gyermekkori hasmenéses megbetegedések legfőbb kórokozói 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3-5 éves korára a gyermekek többsége átesik a fertőzésen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400" dirty="0"/>
              <a:t>Az esetek túlnyomó többsége az 5 év alattiak korosztályából kerül ki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371850" y="0"/>
            <a:ext cx="7186613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Rotavírus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okozta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gastroenteritis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343275" y="0"/>
            <a:ext cx="7415214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Rota-vírus</a:t>
            </a:r>
            <a:r>
              <a:rPr kumimoji="0" lang="hu-HU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okozta </a:t>
            </a:r>
            <a:r>
              <a:rPr kumimoji="0" lang="hu-HU" sz="2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gastroenteritis</a:t>
            </a:r>
            <a:r>
              <a:rPr kumimoji="0" lang="hu-HU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400" b="1" dirty="0">
                <a:latin typeface="+mj-lt"/>
                <a:ea typeface="+mj-ea"/>
                <a:cs typeface="+mj-cs"/>
              </a:rPr>
              <a:t>I</a:t>
            </a:r>
            <a:r>
              <a:rPr kumimoji="0" lang="hu-HU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  <a:endParaRPr kumimoji="0" lang="hu-HU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412777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err="1"/>
              <a:t>Patogenezis</a:t>
            </a:r>
            <a:endParaRPr lang="hu-HU" sz="2000" dirty="0"/>
          </a:p>
          <a:p>
            <a:pPr lvl="1" algn="just">
              <a:buFont typeface="Arial" pitchFamily="34" charset="0"/>
              <a:buChar char="•"/>
            </a:pPr>
            <a:r>
              <a:rPr lang="hu-HU" sz="2000" dirty="0"/>
              <a:t>A vírusok a vékonybélbolyhok sejtjeit fertőzik meg, a szaporodó vírusok a sejteket elpusztítják, ezáltal zavart szenved a nátrium és a glukóz felszívódása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2000" dirty="0"/>
              <a:t>Az elpusztult sejtek leválása és szétesése révén nagy mennyiségű  vírus kerül a székletbe (10</a:t>
            </a:r>
            <a:r>
              <a:rPr lang="hu-HU" sz="2000" baseline="30000" dirty="0"/>
              <a:t>10</a:t>
            </a:r>
            <a:r>
              <a:rPr lang="hu-HU" sz="2000" dirty="0"/>
              <a:t> </a:t>
            </a:r>
            <a:r>
              <a:rPr lang="hu-HU" sz="2000" dirty="0" err="1"/>
              <a:t>virion</a:t>
            </a:r>
            <a:r>
              <a:rPr lang="hu-HU" sz="2000" dirty="0"/>
              <a:t>/g </a:t>
            </a:r>
            <a:r>
              <a:rPr lang="hu-HU" sz="2000" dirty="0" err="1"/>
              <a:t>faeces</a:t>
            </a:r>
            <a:r>
              <a:rPr lang="hu-HU" sz="2000" dirty="0"/>
              <a:t>)</a:t>
            </a:r>
          </a:p>
          <a:p>
            <a:pPr lvl="1" algn="just"/>
            <a:endParaRPr lang="hu-HU" sz="2000" dirty="0"/>
          </a:p>
          <a:p>
            <a:r>
              <a:rPr lang="hu-HU" sz="2000" dirty="0"/>
              <a:t>Tünetek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A betegség sokszor tünetmentes vagy enyhe formában zajlik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/>
              <a:t>Láz, hányás, vizes hasmenés-&gt;</a:t>
            </a:r>
            <a:r>
              <a:rPr lang="hu-HU" sz="2000" dirty="0" err="1"/>
              <a:t>dehidráció</a:t>
            </a:r>
            <a:endParaRPr lang="hu-HU" sz="2000" dirty="0"/>
          </a:p>
          <a:p>
            <a:pPr lvl="1">
              <a:buFont typeface="Arial" pitchFamily="34" charset="0"/>
              <a:buChar char="•"/>
            </a:pPr>
            <a:endParaRPr lang="hu-HU" sz="2000" dirty="0"/>
          </a:p>
          <a:p>
            <a:pPr>
              <a:lnSpc>
                <a:spcPct val="80000"/>
              </a:lnSpc>
            </a:pPr>
            <a:r>
              <a:rPr lang="hu-HU" sz="2000" dirty="0"/>
              <a:t>Fertőző forrás: beteg és a kórokozó-hordozó ember</a:t>
            </a:r>
          </a:p>
          <a:p>
            <a:pPr>
              <a:lnSpc>
                <a:spcPct val="80000"/>
              </a:lnSpc>
            </a:pPr>
            <a:endParaRPr lang="hu-HU" sz="2000" dirty="0"/>
          </a:p>
          <a:p>
            <a:pPr>
              <a:lnSpc>
                <a:spcPct val="80000"/>
              </a:lnSpc>
            </a:pPr>
            <a:r>
              <a:rPr lang="hu-HU" sz="2000" dirty="0"/>
              <a:t>Terjedési mód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Székletszóródással</a:t>
            </a:r>
          </a:p>
          <a:p>
            <a:pPr lvl="2">
              <a:lnSpc>
                <a:spcPct val="80000"/>
              </a:lnSpc>
            </a:pPr>
            <a:r>
              <a:rPr lang="hu-HU" sz="2000" dirty="0"/>
              <a:t>Széklettel szennyezett kézzel</a:t>
            </a:r>
          </a:p>
          <a:p>
            <a:pPr lvl="2">
              <a:lnSpc>
                <a:spcPct val="80000"/>
              </a:lnSpc>
            </a:pPr>
            <a:r>
              <a:rPr lang="hu-HU" sz="2000" dirty="0"/>
              <a:t>Szennyezett tárgyakkal</a:t>
            </a:r>
          </a:p>
          <a:p>
            <a:pPr lvl="2">
              <a:lnSpc>
                <a:spcPct val="80000"/>
              </a:lnSpc>
            </a:pPr>
            <a:r>
              <a:rPr lang="hu-HU" sz="2000" dirty="0"/>
              <a:t>Szennyezett vízzel</a:t>
            </a:r>
          </a:p>
          <a:p>
            <a:pPr lvl="2">
              <a:lnSpc>
                <a:spcPct val="80000"/>
              </a:lnSpc>
            </a:pPr>
            <a:r>
              <a:rPr lang="hu-HU" sz="2000" dirty="0"/>
              <a:t>Légúti terjedés is lehetséges</a:t>
            </a:r>
          </a:p>
          <a:p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12192000" cy="67189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hu-HU" sz="2000" dirty="0"/>
          </a:p>
          <a:p>
            <a:pPr>
              <a:lnSpc>
                <a:spcPct val="80000"/>
              </a:lnSpc>
            </a:pPr>
            <a:r>
              <a:rPr lang="hu-HU" sz="2000" dirty="0"/>
              <a:t>Bejelentésre kötelezett a valószínűsíthető vagy a megerősített eset</a:t>
            </a:r>
          </a:p>
          <a:p>
            <a:pPr algn="just">
              <a:lnSpc>
                <a:spcPct val="90000"/>
              </a:lnSpc>
            </a:pPr>
            <a:r>
              <a:rPr lang="hu-HU" sz="2000" dirty="0"/>
              <a:t>Fertőtlenítés: Folyamatos fertőtlenítés szükséges</a:t>
            </a:r>
          </a:p>
          <a:p>
            <a:r>
              <a:rPr lang="hu-HU" sz="2000" dirty="0"/>
              <a:t>Elkülönítés: A beteg otthonában, tartózkodási helyén vagy a betegség súlyosságától függően kórházban a hasmenés fennállásáig elkülönítendő.</a:t>
            </a:r>
          </a:p>
          <a:p>
            <a:r>
              <a:rPr lang="hu-HU" sz="2000" dirty="0"/>
              <a:t>Járványügyi megfigyelés: A beteg családi vagy munkahelyi környezetében élő 0-6 éves gyermekeket 3 napra járványügyi megfigyelés alá kell helyezni, és a gyermekkorú családi kontaktokat el kell tiltani 0-6 éves gyermekközösségek látogatásától.</a:t>
            </a:r>
          </a:p>
          <a:p>
            <a:r>
              <a:rPr lang="hu-HU" sz="2000" dirty="0"/>
              <a:t>Gyermekközösségekben, intézményekben (0-3 éves korig) előforduló halmozott, járványos megbetegedések esetén 3 napos felvételi zárlatot kell elrendelni.</a:t>
            </a:r>
          </a:p>
          <a:p>
            <a:r>
              <a:rPr lang="hu-HU" sz="2000" dirty="0"/>
              <a:t>Bentlakásos intézményben, kórházi osztályon előfordult megbetegedés esetén az intézményben, osztályon vagy jól elkülöníthető körülmények között a szobára vonatkozóan 3 napos felvételi zárlatot kell elrendelni. Az ez idő alatt kibocsátottak zárójelentésén a beteggel való kontaktust fel kell tüntetni, és a járványügyi megfigyelés folytatása érdekében értesíteni kell a járási hivatalt.</a:t>
            </a:r>
            <a:endParaRPr lang="hu-HU" sz="2000" dirty="0">
              <a:solidFill>
                <a:srgbClr val="003300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71838" y="0"/>
            <a:ext cx="6843712" cy="1124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Rotavírus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okozta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gastroenteritis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III.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98884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Megelőzés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Aspecifikus</a:t>
            </a:r>
            <a:endParaRPr lang="hu-HU" sz="2400" dirty="0"/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Személyi-, </a:t>
            </a:r>
            <a:r>
              <a:rPr lang="hu-HU" sz="2400" dirty="0" err="1"/>
              <a:t>kórházhigiénés-</a:t>
            </a:r>
            <a:r>
              <a:rPr lang="hu-HU" sz="2400" dirty="0"/>
              <a:t>, élelmezés-egészségügyi rendszabályok betartása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Specifikus- védőoltás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486150" y="0"/>
            <a:ext cx="6958013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Rota</a:t>
            </a:r>
            <a:r>
              <a:rPr lang="hu-HU" sz="2400" b="1" dirty="0">
                <a:latin typeface="+mj-lt"/>
                <a:ea typeface="+mj-ea"/>
                <a:cs typeface="+mj-cs"/>
              </a:rPr>
              <a:t>-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okozta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gastroenteritis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357562" y="0"/>
            <a:ext cx="7086601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Járványos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gyermekbénulás-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Poliomyelitis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2136339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Kórokozó: </a:t>
            </a:r>
            <a:r>
              <a:rPr lang="hu-HU" sz="2400" dirty="0" err="1"/>
              <a:t>Poliovírus</a:t>
            </a:r>
            <a:r>
              <a:rPr lang="hu-HU" sz="2400" dirty="0"/>
              <a:t> 1, 2, 3 típusa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Fertőző forrás: beteg és tünetmentes vírusürítő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Terjedési mód: kontakt úton, széklettel szennyezett tárgyakkal, ivóvízzel és egyes élelmiszerekkel (tej) terjed, de a lappangási idő első felében </a:t>
            </a:r>
            <a:r>
              <a:rPr lang="hu-HU" sz="2400" dirty="0" err="1"/>
              <a:t>aerogén</a:t>
            </a:r>
            <a:r>
              <a:rPr lang="hu-HU" sz="2400" dirty="0"/>
              <a:t> úton is átvihető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Lappangási idő: 3-35 nap, általában 7-14 nap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720"/>
            <a:ext cx="11308160" cy="1143000"/>
          </a:xfrm>
        </p:spPr>
        <p:txBody>
          <a:bodyPr>
            <a:normAutofit/>
          </a:bodyPr>
          <a:lstStyle/>
          <a:p>
            <a:pPr algn="l"/>
            <a:r>
              <a:rPr lang="hu-HU" sz="2400" dirty="0" err="1">
                <a:solidFill>
                  <a:schemeClr val="tx1"/>
                </a:solidFill>
              </a:rPr>
              <a:t>Patomechanizmus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62150"/>
            <a:ext cx="12192000" cy="4895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hu-HU" sz="2400" dirty="0"/>
              <a:t>A vírus a </a:t>
            </a:r>
            <a:r>
              <a:rPr lang="hu-HU" sz="2400" dirty="0" err="1"/>
              <a:t>tonsillákban</a:t>
            </a:r>
            <a:r>
              <a:rPr lang="hu-HU" sz="2400" dirty="0"/>
              <a:t>, </a:t>
            </a:r>
            <a:r>
              <a:rPr lang="hu-HU" sz="2400" dirty="0" err="1"/>
              <a:t>a</a:t>
            </a:r>
            <a:r>
              <a:rPr lang="hu-HU" sz="2400" dirty="0"/>
              <a:t> garatban és az </a:t>
            </a:r>
            <a:r>
              <a:rPr lang="hu-HU" sz="2400" dirty="0" err="1"/>
              <a:t>ileumban</a:t>
            </a:r>
            <a:r>
              <a:rPr lang="hu-HU" sz="2400" dirty="0"/>
              <a:t> telepszik meg, főként utóbbi nyirokelemeiben szaporodik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Infekciók egy része bekerül a keringésbe, vér-agy gáton keresztül bejuthat a központi idegrendszerbe is-&gt; </a:t>
            </a:r>
            <a:r>
              <a:rPr lang="hu-HU" sz="2400" dirty="0" err="1"/>
              <a:t>asepticus</a:t>
            </a:r>
            <a:r>
              <a:rPr lang="hu-HU" sz="2400" dirty="0"/>
              <a:t> </a:t>
            </a:r>
            <a:r>
              <a:rPr lang="hu-HU" sz="2400" dirty="0" err="1"/>
              <a:t>meningitis</a:t>
            </a:r>
            <a:r>
              <a:rPr lang="hu-HU" sz="2400" dirty="0"/>
              <a:t>, súlyosabb esetben-&gt;bénulás</a:t>
            </a:r>
          </a:p>
          <a:p>
            <a:pPr>
              <a:lnSpc>
                <a:spcPct val="80000"/>
              </a:lnSpc>
              <a:buNone/>
            </a:pPr>
            <a:endParaRPr lang="hu-HU" sz="2400" dirty="0"/>
          </a:p>
          <a:p>
            <a:pPr>
              <a:lnSpc>
                <a:spcPct val="80000"/>
              </a:lnSpc>
              <a:buNone/>
            </a:pPr>
            <a:r>
              <a:rPr lang="hu-HU" sz="2400" dirty="0"/>
              <a:t>Klinikai tünetek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Kb. 90%-ban tünetmentesen vagy </a:t>
            </a:r>
            <a:r>
              <a:rPr lang="hu-HU" sz="2400" dirty="0" err="1"/>
              <a:t>abortív</a:t>
            </a:r>
            <a:r>
              <a:rPr lang="hu-HU" sz="2400" dirty="0"/>
              <a:t> formában zajlik, </a:t>
            </a:r>
            <a:r>
              <a:rPr lang="hu-HU" sz="2400" dirty="0" err="1"/>
              <a:t>felsőlégúti</a:t>
            </a:r>
            <a:r>
              <a:rPr lang="hu-HU" sz="2400" dirty="0"/>
              <a:t> tüneteket vagy bizonytalan </a:t>
            </a:r>
            <a:r>
              <a:rPr lang="hu-HU" sz="2400" dirty="0" err="1"/>
              <a:t>enteralis</a:t>
            </a:r>
            <a:r>
              <a:rPr lang="hu-HU" sz="2400" dirty="0"/>
              <a:t> panaszokat okozva 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Típusos betegség magasabb lázzal, fejfájással, rossz közérzettel kezdődik-&gt;2-3 nap átmeneti javulás-&gt;bénulásos tünetek, légzésbénulás is bekövetkezhet</a:t>
            </a:r>
          </a:p>
          <a:p>
            <a:pPr>
              <a:lnSpc>
                <a:spcPct val="80000"/>
              </a:lnSpc>
            </a:pP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86124" y="0"/>
            <a:ext cx="7272339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Enterális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fertőzések járványtana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Vírusfertőzések</a:t>
            </a:r>
            <a:b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Járványos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gyermekbénulás- </a:t>
            </a:r>
            <a:r>
              <a:rPr kumimoji="0" lang="hu-HU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Poliomyelitis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9392F7E28530D458F1049BCAEC23071" ma:contentTypeVersion="11" ma:contentTypeDescription="Új dokumentum létrehozása." ma:contentTypeScope="" ma:versionID="6e021b8faaadfab4f93be54c3abebaaf">
  <xsd:schema xmlns:xsd="http://www.w3.org/2001/XMLSchema" xmlns:xs="http://www.w3.org/2001/XMLSchema" xmlns:p="http://schemas.microsoft.com/office/2006/metadata/properties" xmlns:ns2="e231ebef-788f-4c9f-acf4-87c4004a6337" xmlns:ns3="de51649e-bc69-41ec-9bf9-1ea60d57d5f8" targetNamespace="http://schemas.microsoft.com/office/2006/metadata/properties" ma:root="true" ma:fieldsID="c0f8cfe6ac91c8ff49c82136801ce2f6" ns2:_="" ns3:_="">
    <xsd:import namespace="e231ebef-788f-4c9f-acf4-87c4004a6337"/>
    <xsd:import namespace="de51649e-bc69-41ec-9bf9-1ea60d57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1ebef-788f-4c9f-acf4-87c4004a6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1649e-bc69-41ec-9bf9-1ea60d57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B5AF7A-597C-4081-8729-484721A098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4030C-1391-44C7-86AE-46E5A8D61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1ebef-788f-4c9f-acf4-87c4004a6337"/>
    <ds:schemaRef ds:uri="de51649e-bc69-41ec-9bf9-1ea60d57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463104-B04A-4356-AFB0-DDDB7381A87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e231ebef-788f-4c9f-acf4-87c4004a6337"/>
    <ds:schemaRef ds:uri="http://purl.org/dc/dcmitype/"/>
    <ds:schemaRef ds:uri="http://schemas.microsoft.com/office/infopath/2007/PartnerControls"/>
    <ds:schemaRef ds:uri="de51649e-bc69-41ec-9bf9-1ea60d57d5f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7522</Words>
  <Application>Microsoft Office PowerPoint</Application>
  <PresentationFormat>Szélesvásznú</PresentationFormat>
  <Paragraphs>1034</Paragraphs>
  <Slides>108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108</vt:i4>
      </vt:variant>
    </vt:vector>
  </HeadingPairs>
  <TitlesOfParts>
    <vt:vector size="112" baseType="lpstr">
      <vt:lpstr>Arial</vt:lpstr>
      <vt:lpstr>Calibri</vt:lpstr>
      <vt:lpstr>Calibri Light</vt:lpstr>
      <vt:lpstr>Office-téma</vt:lpstr>
      <vt:lpstr>PowerPoint-bemutató</vt:lpstr>
      <vt:lpstr>Enterális fertőzések járványtana</vt:lpstr>
      <vt:lpstr>Fertőző forrás</vt:lpstr>
      <vt:lpstr>Enterális fertőzések járványtana</vt:lpstr>
      <vt:lpstr>Enterális fertőzések járványtana- Bakteriális fertőzések Typhus abdominalis (hastífusz)) </vt:lpstr>
      <vt:lpstr>Enterális fertőzések járványtana- Bakteriális fertőzések Typhus abdominalis (hastífusz) </vt:lpstr>
      <vt:lpstr>Enterális fertőzések járványtana- Bakteriális fertőzések  Typhus abdominalis (hastífusz) </vt:lpstr>
      <vt:lpstr>Enterális fertőzések járványtana- Bakteriális fertőzések  Typhus abdominalis (hastífusz) </vt:lpstr>
      <vt:lpstr>Enterális fertőzések járványtana- Bakteriális fertőzések  Typhus abdominalis (hastífusz) </vt:lpstr>
      <vt:lpstr>Enterális fertőzések járványtana - Bakteriális fertőzések: Paratyphus</vt:lpstr>
      <vt:lpstr>Enterális fertőzések járványtana - Bakteriális fertőzések - Paratyphus </vt:lpstr>
      <vt:lpstr>Enterális fertőzések járványtana Paratyphus </vt:lpstr>
      <vt:lpstr>Enterális fertőzések járványtana- Bakteriális fertőzések - Paratyphus</vt:lpstr>
      <vt:lpstr>Enterális fertőzések járványtana- Bakteriális fertőzések - Paratyphus</vt:lpstr>
      <vt:lpstr>Enterális fertőzések járványtana-Bakteriális fertőzések - Paratyphus</vt:lpstr>
      <vt:lpstr>Enterális fertőzések járványtana - Bakteriális fertőzések - Paratyphus </vt:lpstr>
      <vt:lpstr>PowerPoint-bemutató</vt:lpstr>
      <vt:lpstr>Enterális fertőzések járványtana - Bakteriális fertőzések - Dysenteria (Shigellosis, vérhas)  </vt:lpstr>
      <vt:lpstr>Enterális fertőzések járványtana - Bakteriális fertőzések - Dysenteria (Shigellosis, vérhas) </vt:lpstr>
      <vt:lpstr>Enterális fertőzések járványtana - Bakteriális fertőzések - Dysenteria (Shigellosis, vérhas) </vt:lpstr>
      <vt:lpstr>PowerPoint-bemutató</vt:lpstr>
      <vt:lpstr>Enterális fertőzések járványtana- Bakteriális fertőzések - Dysenteria (Shigellosis, vérhas) </vt:lpstr>
      <vt:lpstr>PowerPoint-bemutató</vt:lpstr>
      <vt:lpstr>Enterális fertőzések járványtana - Bakteriális fertőzések - Dysenteria (Shigellosis, vérhas) V.</vt:lpstr>
      <vt:lpstr>Enterális fertőzések járványtana - Bakteriális fertőzések - Dysenteria (Shigellosis, vérhas)</vt:lpstr>
      <vt:lpstr>Enterális fertőzések járványtana - Bakteriális fertőzések - Dysenteria (Shigellosis, vérhas) VII.</vt:lpstr>
      <vt:lpstr>Enterális fertőzések járványtana  Bakteriális fertőzések - Coli enteritisek Dyspepsia coli (Enteropathogen E.coli enteritis –EPEC) </vt:lpstr>
      <vt:lpstr>Enterális fertőzések járványtana  Bakteriális fertőzések - Coli enteritisek Dyspepsia coli (Enteropathogen E.coli enteritis –EPEC) </vt:lpstr>
      <vt:lpstr>Enterális fertőzések járványtana  Bakteriális fertőzések - Coli enteritisek Dyspepsia coli (Enteropathogen E.coli enteritis –EPEC) </vt:lpstr>
      <vt:lpstr>Enterális fertőzések járványtana  Bakteriális fertőzések - Coli enteritisek Dyspepsia coli (Enteropathogen E.coli enteritis –EPEC) </vt:lpstr>
      <vt:lpstr>PowerPoint-bemutató</vt:lpstr>
      <vt:lpstr>PowerPoint-bemutató</vt:lpstr>
      <vt:lpstr>Enterális fertőzések járványtana  Bakteriális fertőzések - Coli enteritisek Dyspepsia coli (Enteropathogen E.coli enteritis –EPEC) </vt:lpstr>
      <vt:lpstr>PowerPoint-bemutató</vt:lpstr>
      <vt:lpstr>PowerPoint-bemutató</vt:lpstr>
      <vt:lpstr>PowerPoint-bemutató</vt:lpstr>
      <vt:lpstr>Enterális fertőzések járványtana  Bakteriális fertőzések - Coli enteritisek Egyéb coli enteritisek (EHEC, EIEC, ETEC) </vt:lpstr>
      <vt:lpstr>Enterális fertőzések járványtana  Bakteriális fertőzések - Coli enteritisek Egyéb coli enteritisek (EHEC, EIEC, ETEC) </vt:lpstr>
      <vt:lpstr>Enterális fertőzések járványtana  Bakteriális fertőzések - Yersiniosis</vt:lpstr>
      <vt:lpstr>Enterális fertőzések járványtana  Bakteriális fertőzések - Yersiniosis </vt:lpstr>
      <vt:lpstr>Enterális fertőzések járványtana  Bakteriális fertőzések - Yersiniosis </vt:lpstr>
      <vt:lpstr>Enterális fertőzések járványtana  Bakteriális fertőzések - Yersiniosis </vt:lpstr>
      <vt:lpstr>Enterális fertőzések járványtana  Bakteriális fertőzések - Campylobacter enteritis I. </vt:lpstr>
      <vt:lpstr>Enterális fertőzések járványtana  Bakteriális fertőzések -Campylobacter enteritis II.</vt:lpstr>
      <vt:lpstr>Enterális fertőzések járványtana  Bakteriális fertőzések - Campylobacter enteritis III.</vt:lpstr>
      <vt:lpstr>Enterális fertőzések járványtana  Bakteriális fertőzések - Campylobacter enteritis IV.</vt:lpstr>
      <vt:lpstr>Enterális fertőzések járványtana  Bakteriális fertőzések - Helicobacteriosis I.</vt:lpstr>
      <vt:lpstr>Enterális fertőzések járványtana  Bakteriális fertőzések - Helicobacteriosis II.</vt:lpstr>
      <vt:lpstr>Enterális fertőzések járványtana  Bakteriális fertőzések - Helicobacteriosis III.</vt:lpstr>
      <vt:lpstr>Enterális fertőzések járványtana  Bakteriális fertőzések - Kolera I.</vt:lpstr>
      <vt:lpstr>Enterális fertőzések járványtana  Bakteriális fertőzések - Kolera II.</vt:lpstr>
      <vt:lpstr>Enterális fertőzések járványtana  Bakteriális fertőzések - Kolera III.</vt:lpstr>
      <vt:lpstr>Enterális fertőzések járványtana  Bakteriális fertőzések - Kolera IV.</vt:lpstr>
      <vt:lpstr>Enterális fertőzések járványtana  Bakteriális fertőzések - Kolera V.</vt:lpstr>
      <vt:lpstr>Enterális fertőzések járványtana  Bakteriális fertőzések - Kolera VI.</vt:lpstr>
      <vt:lpstr>Enterális fertőzések járványtana  Bakteriális fertőzések - Kolera VII.</vt:lpstr>
      <vt:lpstr>Enterális fertőzések járványtana  Bakteriális fertőzések - Kolera VIII.</vt:lpstr>
      <vt:lpstr>Enterális fertőzések járványtana  Bakteriális fertőzések - Kolera IX.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Járványügyi helyzet javulása </vt:lpstr>
      <vt:lpstr>PowerPoint-bemutató</vt:lpstr>
      <vt:lpstr>PowerPoint-bemutató</vt:lpstr>
      <vt:lpstr>PowerPoint-bemutató</vt:lpstr>
      <vt:lpstr>PowerPoint-bemutató</vt:lpstr>
      <vt:lpstr>Enterális fertőzések járványtana Vírusfertőzések Hepatitis A I.</vt:lpstr>
      <vt:lpstr>Enterális fertőzések járványtana Vírusfertőzések Hepatitis A II.</vt:lpstr>
      <vt:lpstr>Enterális fertőzések járványtana Vírusfertőzések Hepatitis A III.</vt:lpstr>
      <vt:lpstr>Enterális fertőzések járványtana Vírusfertőzések Hepatitis A IV.</vt:lpstr>
      <vt:lpstr>Enterális fertőzések járványtana Vírusfertőzések Hepatitis A V.</vt:lpstr>
      <vt:lpstr>Enterális fertőzések járványtana Vírusfertőzések Hepatitis A VI.</vt:lpstr>
      <vt:lpstr>Enterális fertőzések járványtana Vírusfertőzések Hepatitis A VII.</vt:lpstr>
      <vt:lpstr>Enterális fertőzések járványtana Vírusfertőzések Hepatitis E I.</vt:lpstr>
      <vt:lpstr>Enterális fertőzések járványtana Vírusfertőzések Hepatitis E II.</vt:lpstr>
      <vt:lpstr>Enterális fertőzések járványtana Vírusfertőzések Hepatitis E III.</vt:lpstr>
      <vt:lpstr>Enterális fertőzések járványtana Vírusfertőzések Hepatitis E IV.</vt:lpstr>
      <vt:lpstr>Enterális fertőzések járványtana Vírusfertőzések Hepatitis E V.</vt:lpstr>
      <vt:lpstr>Enterális fertőzések járványtana Vírusfertőzések Hepatitis E VII.</vt:lpstr>
      <vt:lpstr>Enterális fertőzések járványtana Vírusfertőzések Enterovírus fertőzések I.</vt:lpstr>
      <vt:lpstr>Enterális fertőzések járványtana Vírusfertőzések Enterovírus fertőzések II.</vt:lpstr>
      <vt:lpstr>Enterális fertőzések járványtana Vírusfertőzések Enterovírus fertőzések III.</vt:lpstr>
      <vt:lpstr>Enterális fertőzések járványtana Vírusfertőzések Enterovírus fertőzések IV.</vt:lpstr>
      <vt:lpstr>PowerPoint-bemutató</vt:lpstr>
      <vt:lpstr>Klinikai tünetek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Patomechanizmus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 Wächter Walter</cp:lastModifiedBy>
  <cp:revision>32</cp:revision>
  <dcterms:created xsi:type="dcterms:W3CDTF">2020-03-12T12:44:42Z</dcterms:created>
  <dcterms:modified xsi:type="dcterms:W3CDTF">2022-02-03T09:58:58Z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0x01010099392F7E28530D458F1049BCAEC23071</vt:lpwstr>
  </property>
</Properties>
</file>