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269" r:id="rId7"/>
    <p:sldId id="274" r:id="rId8"/>
    <p:sldId id="448" r:id="rId9"/>
    <p:sldId id="276" r:id="rId10"/>
    <p:sldId id="278" r:id="rId11"/>
    <p:sldId id="280" r:id="rId12"/>
    <p:sldId id="437" r:id="rId13"/>
    <p:sldId id="266" r:id="rId14"/>
    <p:sldId id="268" r:id="rId15"/>
    <p:sldId id="267" r:id="rId16"/>
    <p:sldId id="449" r:id="rId17"/>
    <p:sldId id="279" r:id="rId18"/>
    <p:sldId id="282" r:id="rId19"/>
    <p:sldId id="283" r:id="rId20"/>
    <p:sldId id="447" r:id="rId21"/>
    <p:sldId id="338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C1E8D-8E20-403A-9E27-9D73EF5DEC58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</dgm:pt>
    <dgm:pt modelId="{2E2050C6-2152-48A0-8CFC-9D27ABE0F2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JOGALKOTÁS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Ágazati jogszabályok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(járványügyi, vízügyi,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élelmezésügyi stb.)</a:t>
          </a:r>
        </a:p>
      </dgm:t>
    </dgm:pt>
    <dgm:pt modelId="{BC254EA4-E2B7-46C0-A45C-3538DE9724A2}" type="parTrans" cxnId="{2B4FE3E0-72AF-4EAE-B268-6199B1103D7D}">
      <dgm:prSet/>
      <dgm:spPr/>
      <dgm:t>
        <a:bodyPr/>
        <a:lstStyle/>
        <a:p>
          <a:endParaRPr lang="hu-HU"/>
        </a:p>
      </dgm:t>
    </dgm:pt>
    <dgm:pt modelId="{FBB8BA89-4EFC-4D7E-A47C-A5C45CAF4FA7}" type="sibTrans" cxnId="{2B4FE3E0-72AF-4EAE-B268-6199B1103D7D}">
      <dgm:prSet/>
      <dgm:spPr/>
      <dgm:t>
        <a:bodyPr/>
        <a:lstStyle/>
        <a:p>
          <a:endParaRPr lang="hu-HU"/>
        </a:p>
      </dgm:t>
    </dgm:pt>
    <dgm:pt modelId="{78F488E5-CC52-4552-AE25-A34F216471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HATÓSÁG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Jogalkalmazás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Adatgyűjtés, feldolgozás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(morbiditás, mortalitás,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közegészségügyi körülmények stb.)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Prezentálás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F937BEE-3B74-4B7A-9EE7-CA9B6846E293}" type="parTrans" cxnId="{1702692F-C72E-47F8-B6EE-E02AA4A34FC1}">
      <dgm:prSet/>
      <dgm:spPr/>
      <dgm:t>
        <a:bodyPr/>
        <a:lstStyle/>
        <a:p>
          <a:endParaRPr lang="hu-HU"/>
        </a:p>
      </dgm:t>
    </dgm:pt>
    <dgm:pt modelId="{E8548A1D-69CF-42AA-AD55-4F7DD5F383D5}" type="sibTrans" cxnId="{1702692F-C72E-47F8-B6EE-E02AA4A34FC1}">
      <dgm:prSet/>
      <dgm:spPr/>
      <dgm:t>
        <a:bodyPr/>
        <a:lstStyle/>
        <a:p>
          <a:endParaRPr lang="hu-HU"/>
        </a:p>
      </dgm:t>
    </dgm:pt>
    <dgm:pt modelId="{22B4C196-37B7-496F-A865-BDFA7F05B5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TUDOMÁNY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Eredmények: javaslatok a döntéshozók felé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4572787-59EB-45D6-873B-6314DB15A442}" type="parTrans" cxnId="{5A2B87F3-8E7C-46C7-9B21-CF7937D62EAE}">
      <dgm:prSet/>
      <dgm:spPr/>
      <dgm:t>
        <a:bodyPr/>
        <a:lstStyle/>
        <a:p>
          <a:endParaRPr lang="hu-HU"/>
        </a:p>
      </dgm:t>
    </dgm:pt>
    <dgm:pt modelId="{37F640DB-0DB3-4CAD-AC66-215B0F10DCD0}" type="sibTrans" cxnId="{5A2B87F3-8E7C-46C7-9B21-CF7937D62EAE}">
      <dgm:prSet/>
      <dgm:spPr/>
      <dgm:t>
        <a:bodyPr/>
        <a:lstStyle/>
        <a:p>
          <a:endParaRPr lang="hu-HU"/>
        </a:p>
      </dgm:t>
    </dgm:pt>
    <dgm:pt modelId="{F1985389-D5B3-4EF1-8C50-AE26CC4EDC16}" type="pres">
      <dgm:prSet presAssocID="{487C1E8D-8E20-403A-9E27-9D73EF5DEC58}" presName="cycle" presStyleCnt="0">
        <dgm:presLayoutVars>
          <dgm:dir/>
          <dgm:resizeHandles val="exact"/>
        </dgm:presLayoutVars>
      </dgm:prSet>
      <dgm:spPr/>
    </dgm:pt>
    <dgm:pt modelId="{CF5DDE81-06CF-42DD-B6E2-B93D76EED8A1}" type="pres">
      <dgm:prSet presAssocID="{2E2050C6-2152-48A0-8CFC-9D27ABE0F271}" presName="dummy" presStyleCnt="0"/>
      <dgm:spPr/>
    </dgm:pt>
    <dgm:pt modelId="{6F98F073-AA13-4FBD-A6F9-BB2F1E6B224C}" type="pres">
      <dgm:prSet presAssocID="{2E2050C6-2152-48A0-8CFC-9D27ABE0F271}" presName="node" presStyleLbl="revTx" presStyleIdx="0" presStyleCnt="3">
        <dgm:presLayoutVars>
          <dgm:bulletEnabled val="1"/>
        </dgm:presLayoutVars>
      </dgm:prSet>
      <dgm:spPr/>
    </dgm:pt>
    <dgm:pt modelId="{F106814D-0A3A-4916-A04C-4631DABD5B39}" type="pres">
      <dgm:prSet presAssocID="{FBB8BA89-4EFC-4D7E-A47C-A5C45CAF4FA7}" presName="sibTrans" presStyleLbl="node1" presStyleIdx="0" presStyleCnt="3"/>
      <dgm:spPr/>
    </dgm:pt>
    <dgm:pt modelId="{E0475523-8E18-47A5-AA78-84904C0BE45D}" type="pres">
      <dgm:prSet presAssocID="{78F488E5-CC52-4552-AE25-A34F21647104}" presName="dummy" presStyleCnt="0"/>
      <dgm:spPr/>
    </dgm:pt>
    <dgm:pt modelId="{C43A9482-8F25-42B3-B29A-B6705401EEC7}" type="pres">
      <dgm:prSet presAssocID="{78F488E5-CC52-4552-AE25-A34F21647104}" presName="node" presStyleLbl="revTx" presStyleIdx="1" presStyleCnt="3">
        <dgm:presLayoutVars>
          <dgm:bulletEnabled val="1"/>
        </dgm:presLayoutVars>
      </dgm:prSet>
      <dgm:spPr/>
    </dgm:pt>
    <dgm:pt modelId="{02916609-621A-44A1-A495-E5A8A75421A1}" type="pres">
      <dgm:prSet presAssocID="{E8548A1D-69CF-42AA-AD55-4F7DD5F383D5}" presName="sibTrans" presStyleLbl="node1" presStyleIdx="1" presStyleCnt="3"/>
      <dgm:spPr/>
    </dgm:pt>
    <dgm:pt modelId="{DE5F8919-BC02-4B16-B482-BDDCA5D4085C}" type="pres">
      <dgm:prSet presAssocID="{22B4C196-37B7-496F-A865-BDFA7F05B5C4}" presName="dummy" presStyleCnt="0"/>
      <dgm:spPr/>
    </dgm:pt>
    <dgm:pt modelId="{39881FEB-C171-4C68-A4AD-5757730F92ED}" type="pres">
      <dgm:prSet presAssocID="{22B4C196-37B7-496F-A865-BDFA7F05B5C4}" presName="node" presStyleLbl="revTx" presStyleIdx="2" presStyleCnt="3" custScaleX="106920">
        <dgm:presLayoutVars>
          <dgm:bulletEnabled val="1"/>
        </dgm:presLayoutVars>
      </dgm:prSet>
      <dgm:spPr/>
    </dgm:pt>
    <dgm:pt modelId="{A51BA7AB-1B86-4CAE-8A59-E53632BE2E47}" type="pres">
      <dgm:prSet presAssocID="{37F640DB-0DB3-4CAD-AC66-215B0F10DCD0}" presName="sibTrans" presStyleLbl="node1" presStyleIdx="2" presStyleCnt="3"/>
      <dgm:spPr/>
    </dgm:pt>
  </dgm:ptLst>
  <dgm:cxnLst>
    <dgm:cxn modelId="{1702692F-C72E-47F8-B6EE-E02AA4A34FC1}" srcId="{487C1E8D-8E20-403A-9E27-9D73EF5DEC58}" destId="{78F488E5-CC52-4552-AE25-A34F21647104}" srcOrd="1" destOrd="0" parTransId="{EF937BEE-3B74-4B7A-9EE7-CA9B6846E293}" sibTransId="{E8548A1D-69CF-42AA-AD55-4F7DD5F383D5}"/>
    <dgm:cxn modelId="{84844D38-7BA6-4151-B874-C3B8C36EF13E}" type="presOf" srcId="{22B4C196-37B7-496F-A865-BDFA7F05B5C4}" destId="{39881FEB-C171-4C68-A4AD-5757730F92ED}" srcOrd="0" destOrd="0" presId="urn:microsoft.com/office/officeart/2005/8/layout/cycle1"/>
    <dgm:cxn modelId="{9C01893D-7F3C-44FC-8E83-80A22448DB19}" type="presOf" srcId="{FBB8BA89-4EFC-4D7E-A47C-A5C45CAF4FA7}" destId="{F106814D-0A3A-4916-A04C-4631DABD5B39}" srcOrd="0" destOrd="0" presId="urn:microsoft.com/office/officeart/2005/8/layout/cycle1"/>
    <dgm:cxn modelId="{E8379C48-2818-44B2-B77F-CD7D448EF853}" type="presOf" srcId="{E8548A1D-69CF-42AA-AD55-4F7DD5F383D5}" destId="{02916609-621A-44A1-A495-E5A8A75421A1}" srcOrd="0" destOrd="0" presId="urn:microsoft.com/office/officeart/2005/8/layout/cycle1"/>
    <dgm:cxn modelId="{49F93652-5B1A-468B-A942-D333FB003018}" type="presOf" srcId="{2E2050C6-2152-48A0-8CFC-9D27ABE0F271}" destId="{6F98F073-AA13-4FBD-A6F9-BB2F1E6B224C}" srcOrd="0" destOrd="0" presId="urn:microsoft.com/office/officeart/2005/8/layout/cycle1"/>
    <dgm:cxn modelId="{1816CF87-1D5B-4773-B3B6-A60473804F73}" type="presOf" srcId="{78F488E5-CC52-4552-AE25-A34F21647104}" destId="{C43A9482-8F25-42B3-B29A-B6705401EEC7}" srcOrd="0" destOrd="0" presId="urn:microsoft.com/office/officeart/2005/8/layout/cycle1"/>
    <dgm:cxn modelId="{9B846991-226D-4372-9FB3-CF927E3146D7}" type="presOf" srcId="{487C1E8D-8E20-403A-9E27-9D73EF5DEC58}" destId="{F1985389-D5B3-4EF1-8C50-AE26CC4EDC16}" srcOrd="0" destOrd="0" presId="urn:microsoft.com/office/officeart/2005/8/layout/cycle1"/>
    <dgm:cxn modelId="{FF76A097-B0A0-4454-8B32-E076D7E5CC66}" type="presOf" srcId="{37F640DB-0DB3-4CAD-AC66-215B0F10DCD0}" destId="{A51BA7AB-1B86-4CAE-8A59-E53632BE2E47}" srcOrd="0" destOrd="0" presId="urn:microsoft.com/office/officeart/2005/8/layout/cycle1"/>
    <dgm:cxn modelId="{2B4FE3E0-72AF-4EAE-B268-6199B1103D7D}" srcId="{487C1E8D-8E20-403A-9E27-9D73EF5DEC58}" destId="{2E2050C6-2152-48A0-8CFC-9D27ABE0F271}" srcOrd="0" destOrd="0" parTransId="{BC254EA4-E2B7-46C0-A45C-3538DE9724A2}" sibTransId="{FBB8BA89-4EFC-4D7E-A47C-A5C45CAF4FA7}"/>
    <dgm:cxn modelId="{5A2B87F3-8E7C-46C7-9B21-CF7937D62EAE}" srcId="{487C1E8D-8E20-403A-9E27-9D73EF5DEC58}" destId="{22B4C196-37B7-496F-A865-BDFA7F05B5C4}" srcOrd="2" destOrd="0" parTransId="{14572787-59EB-45D6-873B-6314DB15A442}" sibTransId="{37F640DB-0DB3-4CAD-AC66-215B0F10DCD0}"/>
    <dgm:cxn modelId="{019352D0-C99A-4E26-88E2-A5F549BBAB6F}" type="presParOf" srcId="{F1985389-D5B3-4EF1-8C50-AE26CC4EDC16}" destId="{CF5DDE81-06CF-42DD-B6E2-B93D76EED8A1}" srcOrd="0" destOrd="0" presId="urn:microsoft.com/office/officeart/2005/8/layout/cycle1"/>
    <dgm:cxn modelId="{CF63F0AB-B7F9-43AC-A755-2B0BBF94F4DD}" type="presParOf" srcId="{F1985389-D5B3-4EF1-8C50-AE26CC4EDC16}" destId="{6F98F073-AA13-4FBD-A6F9-BB2F1E6B224C}" srcOrd="1" destOrd="0" presId="urn:microsoft.com/office/officeart/2005/8/layout/cycle1"/>
    <dgm:cxn modelId="{8E0460BC-7793-4087-8DAA-C222F3CDED9F}" type="presParOf" srcId="{F1985389-D5B3-4EF1-8C50-AE26CC4EDC16}" destId="{F106814D-0A3A-4916-A04C-4631DABD5B39}" srcOrd="2" destOrd="0" presId="urn:microsoft.com/office/officeart/2005/8/layout/cycle1"/>
    <dgm:cxn modelId="{9FD0AE66-1176-42CF-92A3-CF4F31E33029}" type="presParOf" srcId="{F1985389-D5B3-4EF1-8C50-AE26CC4EDC16}" destId="{E0475523-8E18-47A5-AA78-84904C0BE45D}" srcOrd="3" destOrd="0" presId="urn:microsoft.com/office/officeart/2005/8/layout/cycle1"/>
    <dgm:cxn modelId="{2B5DA50C-9876-4C4E-904A-A605F5835A34}" type="presParOf" srcId="{F1985389-D5B3-4EF1-8C50-AE26CC4EDC16}" destId="{C43A9482-8F25-42B3-B29A-B6705401EEC7}" srcOrd="4" destOrd="0" presId="urn:microsoft.com/office/officeart/2005/8/layout/cycle1"/>
    <dgm:cxn modelId="{0DAD3EEA-F2EE-4B09-8DE5-5DACD63740E0}" type="presParOf" srcId="{F1985389-D5B3-4EF1-8C50-AE26CC4EDC16}" destId="{02916609-621A-44A1-A495-E5A8A75421A1}" srcOrd="5" destOrd="0" presId="urn:microsoft.com/office/officeart/2005/8/layout/cycle1"/>
    <dgm:cxn modelId="{5C5A44A7-2CFD-4B9E-AD4E-3CAE7AEE9B86}" type="presParOf" srcId="{F1985389-D5B3-4EF1-8C50-AE26CC4EDC16}" destId="{DE5F8919-BC02-4B16-B482-BDDCA5D4085C}" srcOrd="6" destOrd="0" presId="urn:microsoft.com/office/officeart/2005/8/layout/cycle1"/>
    <dgm:cxn modelId="{334A5D3F-97FA-43AF-8CAE-3FBE7BBFB7EF}" type="presParOf" srcId="{F1985389-D5B3-4EF1-8C50-AE26CC4EDC16}" destId="{39881FEB-C171-4C68-A4AD-5757730F92ED}" srcOrd="7" destOrd="0" presId="urn:microsoft.com/office/officeart/2005/8/layout/cycle1"/>
    <dgm:cxn modelId="{05A0A508-B315-49B3-8C60-ACA0C1B6A7F3}" type="presParOf" srcId="{F1985389-D5B3-4EF1-8C50-AE26CC4EDC16}" destId="{A51BA7AB-1B86-4CAE-8A59-E53632BE2E4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8F073-AA13-4FBD-A6F9-BB2F1E6B224C}">
      <dsp:nvSpPr>
        <dsp:cNvPr id="0" name=""/>
        <dsp:cNvSpPr/>
      </dsp:nvSpPr>
      <dsp:spPr>
        <a:xfrm>
          <a:off x="3484011" y="325423"/>
          <a:ext cx="1664545" cy="1664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JOGALKOTÁS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Ágazati jogszabályok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(járványügyi, vízügyi,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élelmezésügyi stb.)</a:t>
          </a:r>
        </a:p>
      </dsp:txBody>
      <dsp:txXfrm>
        <a:off x="3484011" y="325423"/>
        <a:ext cx="1664545" cy="1664545"/>
      </dsp:txXfrm>
    </dsp:sp>
    <dsp:sp modelId="{F106814D-0A3A-4916-A04C-4631DABD5B39}">
      <dsp:nvSpPr>
        <dsp:cNvPr id="0" name=""/>
        <dsp:cNvSpPr/>
      </dsp:nvSpPr>
      <dsp:spPr>
        <a:xfrm>
          <a:off x="951271" y="-1371"/>
          <a:ext cx="3932999" cy="3932999"/>
        </a:xfrm>
        <a:prstGeom prst="circularArrow">
          <a:avLst>
            <a:gd name="adj1" fmla="val 8253"/>
            <a:gd name="adj2" fmla="val 576495"/>
            <a:gd name="adj3" fmla="val 2962123"/>
            <a:gd name="adj4" fmla="val 52883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A9482-8F25-42B3-B29A-B6705401EEC7}">
      <dsp:nvSpPr>
        <dsp:cNvPr id="0" name=""/>
        <dsp:cNvSpPr/>
      </dsp:nvSpPr>
      <dsp:spPr>
        <a:xfrm>
          <a:off x="2085497" y="2747719"/>
          <a:ext cx="1664545" cy="1664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HATÓSÁG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Jogalkalmazás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Adatgyűjtés, feldolgozás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(morbiditás, mortalitás,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közegészségügyi körülmények stb.)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Prezentálás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085497" y="2747719"/>
        <a:ext cx="1664545" cy="1664545"/>
      </dsp:txXfrm>
    </dsp:sp>
    <dsp:sp modelId="{02916609-621A-44A1-A495-E5A8A75421A1}">
      <dsp:nvSpPr>
        <dsp:cNvPr id="0" name=""/>
        <dsp:cNvSpPr/>
      </dsp:nvSpPr>
      <dsp:spPr>
        <a:xfrm>
          <a:off x="951271" y="-1371"/>
          <a:ext cx="3932999" cy="3932999"/>
        </a:xfrm>
        <a:prstGeom prst="circularArrow">
          <a:avLst>
            <a:gd name="adj1" fmla="val 8253"/>
            <a:gd name="adj2" fmla="val 576495"/>
            <a:gd name="adj3" fmla="val 10170621"/>
            <a:gd name="adj4" fmla="val 7261382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81FEB-C171-4C68-A4AD-5757730F92ED}">
      <dsp:nvSpPr>
        <dsp:cNvPr id="0" name=""/>
        <dsp:cNvSpPr/>
      </dsp:nvSpPr>
      <dsp:spPr>
        <a:xfrm>
          <a:off x="629391" y="325423"/>
          <a:ext cx="1779732" cy="1664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TUDOMÁNY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Eredmények: javaslatok a döntéshozók felé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629391" y="325423"/>
        <a:ext cx="1779732" cy="1664545"/>
      </dsp:txXfrm>
    </dsp:sp>
    <dsp:sp modelId="{A51BA7AB-1B86-4CAE-8A59-E53632BE2E47}">
      <dsp:nvSpPr>
        <dsp:cNvPr id="0" name=""/>
        <dsp:cNvSpPr/>
      </dsp:nvSpPr>
      <dsp:spPr>
        <a:xfrm>
          <a:off x="951271" y="-1371"/>
          <a:ext cx="3932999" cy="3932999"/>
        </a:xfrm>
        <a:prstGeom prst="circularArrow">
          <a:avLst>
            <a:gd name="adj1" fmla="val 8253"/>
            <a:gd name="adj2" fmla="val 576495"/>
            <a:gd name="adj3" fmla="val 16855103"/>
            <a:gd name="adj4" fmla="val 15098429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04C90-103F-42F4-9701-4D64106B50FB}" type="slidenum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visszanyúlunk Fodor József „Közegészségügy </a:t>
            </a:r>
            <a:r>
              <a:rPr lang="hu-HU" dirty="0" err="1"/>
              <a:t>Angolországban</a:t>
            </a:r>
            <a:r>
              <a:rPr lang="hu-HU" dirty="0"/>
              <a:t>”, </a:t>
            </a:r>
            <a:r>
              <a:rPr lang="hu-HU" dirty="0" err="1"/>
              <a:t>Riegler</a:t>
            </a:r>
            <a:r>
              <a:rPr lang="hu-HU" dirty="0"/>
              <a:t> Gusztáv</a:t>
            </a:r>
            <a:r>
              <a:rPr lang="hu-HU" baseline="0" dirty="0"/>
              <a:t> „Közegészségtan” vagy az 1917. évi „Népegészségügyi </a:t>
            </a:r>
            <a:r>
              <a:rPr lang="hu-HU" baseline="0" dirty="0" err="1"/>
              <a:t>Naggyűlés</a:t>
            </a:r>
            <a:r>
              <a:rPr lang="hu-HU" baseline="0" dirty="0"/>
              <a:t>” könyvéhez, vagy akár a Darányi-féle „Közegészségtan”</a:t>
            </a:r>
            <a:r>
              <a:rPr lang="hu-HU" baseline="0" dirty="0" err="1"/>
              <a:t>-hoz</a:t>
            </a:r>
            <a:r>
              <a:rPr lang="hu-HU" baseline="0" dirty="0"/>
              <a:t> (amely sokáig lefedte a tárgy legfőbb vonulatait), akkor azt mondhatjuk, hogy a közegészségtan, egészségtan , közegészségtan és járványtan, vagy </a:t>
            </a:r>
            <a:r>
              <a:rPr lang="hu-HU" baseline="0" dirty="0" err="1"/>
              <a:t>hygiéne</a:t>
            </a:r>
            <a:r>
              <a:rPr lang="hu-HU" baseline="0" dirty="0"/>
              <a:t> tulajdonképpen az a tudomány, amely a betegségek elkerülhetőségével, az egészségben való megtartással és a betegségek megelőzésével foglalkozik (miként azt </a:t>
            </a:r>
            <a:r>
              <a:rPr lang="hu-HU" baseline="0" dirty="0" err="1"/>
              <a:t>Hőgyes</a:t>
            </a:r>
            <a:r>
              <a:rPr lang="hu-HU" baseline="0" dirty="0"/>
              <a:t> Endre 1896-ban már megfogalmazta).</a:t>
            </a:r>
          </a:p>
          <a:p>
            <a:r>
              <a:rPr lang="hu-HU" baseline="0" dirty="0"/>
              <a:t>A XX. Század közepéig öt részterülete fejlődött ki a népegészségügyi orvostannak: a járványtan, amely főként a fertőző betegségek járványtanát jelentette, a foglalkozás- és munkaegészségtan, az élelmezés- és táplálkozás-egészségtan, a környezet-egészségtan és a társadalom-egészségtan.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9BAC8-6E2E-4905-A598-9C45DB015EFC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69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9BAC8-6E2E-4905-A598-9C45DB015EFC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411877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59530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893818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902404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439325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243334"/>
      </p:ext>
    </p:extLst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987973"/>
      </p:ext>
    </p:extLst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891715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536891"/>
      </p:ext>
    </p:extLst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899919"/>
      </p:ext>
    </p:extLst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624350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1A80-01EA-4FCB-8C2D-FC29101FD617}" type="datetimeFigureOut">
              <a:rPr lang="hu-HU" smtClean="0"/>
              <a:pPr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04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Közegészségtan-járványtan 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A közegészségtan fogalma, története, részterületei, helye és feladatai az orvostudományban</a:t>
            </a:r>
          </a:p>
          <a:p>
            <a:r>
              <a:rPr lang="hu-HU" dirty="0">
                <a:solidFill>
                  <a:schemeClr val="bg1"/>
                </a:solidFill>
              </a:rPr>
              <a:t> A magyar népegészségügy felépítése és szervezeti rendszere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43274" y="0"/>
            <a:ext cx="6700839" cy="76470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u-HU" sz="3200" b="1" dirty="0"/>
              <a:t>Közegészségtan (népegészségtan) feladatai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" y="1682528"/>
            <a:ext cx="12006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/>
              <a:t>  A lakosság egészségi állapotát befolyásoló, meghatározó tényezők vizsgálata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/>
              <a:t>  Ezek védelme hatósági eszközökkel !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/>
              <a:t>  Betegségek térbeli – időbeli eloszlása, halmozódása - epidemiológia </a:t>
            </a:r>
          </a:p>
          <a:p>
            <a:pPr>
              <a:buFont typeface="Arial" pitchFamily="34" charset="0"/>
              <a:buChar char="•"/>
            </a:pPr>
            <a:endParaRPr lang="hu-HU" sz="2800" dirty="0"/>
          </a:p>
          <a:p>
            <a:pPr>
              <a:buFont typeface="Arial" pitchFamily="34" charset="0"/>
              <a:buChar char="•"/>
            </a:pPr>
            <a:r>
              <a:rPr lang="hu-HU" sz="2800" dirty="0"/>
              <a:t> Az egészségvédelem, egészség-előmozdítás, - promóció módszereinek,  </a:t>
            </a:r>
          </a:p>
          <a:p>
            <a:r>
              <a:rPr lang="hu-HU" sz="2800" dirty="0"/>
              <a:t>   stratégiáinak kidolgozása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/>
              <a:t> Egészségvédelemmel kapcsolatos programokban való közreműködés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/>
              <a:t> Az egészségvédelem és egészségjavítás érdekében végzett munka értékelése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55374"/>
            <a:ext cx="12192000" cy="6102626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800" dirty="0"/>
          </a:p>
          <a:p>
            <a:pPr algn="just"/>
            <a:r>
              <a:rPr lang="hu-HU" u="sng" dirty="0"/>
              <a:t>A Népegészségtan mint tudomány részterületei:</a:t>
            </a:r>
          </a:p>
          <a:p>
            <a:pPr algn="just"/>
            <a:endParaRPr lang="hu-HU" u="sng" dirty="0"/>
          </a:p>
          <a:p>
            <a:pPr algn="just">
              <a:buNone/>
            </a:pPr>
            <a:r>
              <a:rPr lang="hu-HU" dirty="0"/>
              <a:t>	Környezet-egészségtan</a:t>
            </a:r>
            <a:endParaRPr lang="hu-HU" u="sng" dirty="0"/>
          </a:p>
          <a:p>
            <a:pPr algn="just">
              <a:buNone/>
            </a:pPr>
            <a:r>
              <a:rPr lang="hu-HU" dirty="0"/>
              <a:t>	Járványtan</a:t>
            </a:r>
          </a:p>
          <a:p>
            <a:pPr algn="just">
              <a:buNone/>
            </a:pPr>
            <a:r>
              <a:rPr lang="hu-HU" dirty="0"/>
              <a:t>	Foglalkozás- és munkaegészségtan</a:t>
            </a:r>
          </a:p>
          <a:p>
            <a:pPr algn="just">
              <a:buNone/>
            </a:pPr>
            <a:r>
              <a:rPr lang="hu-HU" dirty="0"/>
              <a:t>	Élelmezés- és táplálkozás-egészségtan</a:t>
            </a:r>
          </a:p>
          <a:p>
            <a:pPr algn="just">
              <a:buNone/>
            </a:pPr>
            <a:r>
              <a:rPr lang="hu-HU" dirty="0"/>
              <a:t>	Társadalom-egészségtan</a:t>
            </a:r>
          </a:p>
          <a:p>
            <a:endParaRPr lang="hu-HU" sz="28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13FAD2-C2FA-44AC-9686-BA244DC8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207" y="0"/>
            <a:ext cx="7979344" cy="649357"/>
          </a:xfrm>
        </p:spPr>
        <p:txBody>
          <a:bodyPr/>
          <a:lstStyle/>
          <a:p>
            <a:r>
              <a:rPr lang="hu-HU" dirty="0"/>
              <a:t>A népegészségügyi ciklus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086811-7CF5-4E82-AA1D-9179E5CD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FF710E0-A485-4DCA-9EEE-7120DC601E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06" y="543339"/>
            <a:ext cx="7508264" cy="6314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36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28975" y="0"/>
            <a:ext cx="7300913" cy="126876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hu-HU" sz="3200" dirty="0"/>
              <a:t>A Népegészségügy mint hatóság</a:t>
            </a:r>
            <a:br>
              <a:rPr lang="hu-HU" sz="3200" dirty="0"/>
            </a:br>
            <a:r>
              <a:rPr lang="hu-HU" sz="3200" dirty="0"/>
              <a:t>A magyar népegészségügy felépítése és szervezeti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12192000" cy="5184576"/>
          </a:xfrm>
        </p:spPr>
        <p:txBody>
          <a:bodyPr>
            <a:noAutofit/>
          </a:bodyPr>
          <a:lstStyle/>
          <a:p>
            <a:pPr lvl="1" algn="just">
              <a:buNone/>
            </a:pPr>
            <a:endParaRPr lang="hu-HU" sz="2600" dirty="0"/>
          </a:p>
          <a:p>
            <a:pPr lvl="1" algn="just">
              <a:buNone/>
            </a:pPr>
            <a:r>
              <a:rPr lang="hu-HU" sz="2600" dirty="0"/>
              <a:t>1770. Tisztiorvosi szolgálat születése</a:t>
            </a:r>
          </a:p>
          <a:p>
            <a:pPr lvl="1" algn="just">
              <a:buNone/>
            </a:pPr>
            <a:r>
              <a:rPr lang="hu-HU" sz="2600" dirty="0"/>
              <a:t>1868. Országos Közegészségügyi Tanács (ETT néven ma is működik)</a:t>
            </a:r>
          </a:p>
          <a:p>
            <a:pPr lvl="1" algn="just">
              <a:buNone/>
            </a:pPr>
            <a:r>
              <a:rPr lang="hu-HU" sz="2600" dirty="0"/>
              <a:t>1927. Országos Közegészségügyi Intézet</a:t>
            </a:r>
          </a:p>
          <a:p>
            <a:pPr lvl="1" algn="just">
              <a:buNone/>
            </a:pPr>
            <a:r>
              <a:rPr lang="hu-HU" sz="2600" dirty="0"/>
              <a:t>1948. KÖJÁL – tanácsok felügyelete alatt</a:t>
            </a:r>
          </a:p>
          <a:p>
            <a:pPr lvl="1" algn="just">
              <a:buNone/>
            </a:pPr>
            <a:r>
              <a:rPr lang="hu-HU" sz="2600" dirty="0"/>
              <a:t>1991. ÁNTSZ – megyei – városi/kistérségi/járási  intézetek/osztályok</a:t>
            </a:r>
          </a:p>
          <a:p>
            <a:pPr lvl="1" algn="just">
              <a:buNone/>
            </a:pPr>
            <a:r>
              <a:rPr lang="hu-HU" sz="2600" dirty="0"/>
              <a:t>2013. kormányhivatal népegészségügyi főosztályok, járási hivatali osztályok</a:t>
            </a:r>
          </a:p>
          <a:p>
            <a:pPr lvl="1" algn="just">
              <a:buNone/>
            </a:pPr>
            <a:r>
              <a:rPr lang="hu-HU" sz="2600" dirty="0"/>
              <a:t>2018. NNK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5375" r="13945" b="6250"/>
          <a:stretch>
            <a:fillRect/>
          </a:stretch>
        </p:blipFill>
        <p:spPr bwMode="auto">
          <a:xfrm>
            <a:off x="-1" y="1219200"/>
            <a:ext cx="1219200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3043238" y="185737"/>
            <a:ext cx="6743700" cy="79492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hu-HU" sz="3200" b="1" dirty="0"/>
              <a:t>A magyar népegészségügy felépítése és szervezeti rendszere</a:t>
            </a:r>
            <a:endParaRPr lang="hu-H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026" y="1232035"/>
            <a:ext cx="11940209" cy="4944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                szakmai irányítás                                                                             munkáltató</a:t>
            </a:r>
            <a:endParaRPr lang="hu-HU" sz="2400" b="1" dirty="0"/>
          </a:p>
          <a:p>
            <a:pPr marL="0" indent="0">
              <a:buNone/>
            </a:pPr>
            <a:r>
              <a:rPr lang="hu-HU" sz="2400" b="1" dirty="0"/>
              <a:t>    Nemzeti Népegészségügyi Központ                                                   Miniszterelnökség</a:t>
            </a:r>
          </a:p>
          <a:p>
            <a:pPr marL="0" indent="0">
              <a:buNone/>
            </a:pPr>
            <a:r>
              <a:rPr lang="hu-HU" sz="2400" dirty="0"/>
              <a:t>          </a:t>
            </a:r>
            <a:r>
              <a:rPr lang="hu-HU" sz="2400" i="1" dirty="0"/>
              <a:t>Országos tisztifőorvos                                                 Miniszterelnökséget vezető miniszter</a:t>
            </a:r>
          </a:p>
          <a:p>
            <a:pPr marL="0" indent="0">
              <a:buNone/>
            </a:pPr>
            <a:r>
              <a:rPr lang="hu-HU" sz="2400" i="1" dirty="0"/>
              <a:t>                                                                                            Területi közigazgatásért felelős államtitkár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                     </a:t>
            </a:r>
            <a:r>
              <a:rPr lang="hu-HU" sz="2400" b="1" dirty="0"/>
              <a:t>Megyei / fővárosi kormányhivatal - népegészségügyi főosztály</a:t>
            </a:r>
          </a:p>
          <a:p>
            <a:pPr marL="0" indent="0">
              <a:buNone/>
            </a:pPr>
            <a:r>
              <a:rPr lang="hu-HU" sz="2400" i="1" dirty="0"/>
              <a:t>                                Kormánymegbízott           -                 Megyei tisztifőorvos</a:t>
            </a:r>
          </a:p>
          <a:p>
            <a:pPr marL="0" indent="0">
              <a:buNone/>
            </a:pPr>
            <a:endParaRPr lang="hu-HU" sz="2400" i="1" dirty="0"/>
          </a:p>
          <a:p>
            <a:pPr marL="0" indent="0">
              <a:buNone/>
            </a:pPr>
            <a:r>
              <a:rPr lang="hu-HU" sz="2400" b="1" dirty="0"/>
              <a:t>                               Járási / kerületi hivatal - népegészségügyi osztály </a:t>
            </a:r>
          </a:p>
          <a:p>
            <a:pPr marL="0" indent="0">
              <a:buNone/>
            </a:pPr>
            <a:r>
              <a:rPr lang="hu-HU" sz="2400" dirty="0"/>
              <a:t>                                 </a:t>
            </a:r>
            <a:r>
              <a:rPr lang="hu-HU" sz="2400" i="1" dirty="0"/>
              <a:t>Járási hivatalvezető     -     Járási tisztifőorvos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514725" y="0"/>
            <a:ext cx="68580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3200" b="1" dirty="0"/>
              <a:t>A magyar népegészségügy felépítése és szervezeti rendszere </a:t>
            </a:r>
            <a:endParaRPr lang="hu-H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A25D4D-5CF2-4ABA-9C14-1A6E62B7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206" y="25176"/>
            <a:ext cx="7979344" cy="1117165"/>
          </a:xfrm>
        </p:spPr>
        <p:txBody>
          <a:bodyPr>
            <a:normAutofit fontScale="90000"/>
          </a:bodyPr>
          <a:lstStyle/>
          <a:p>
            <a:br>
              <a:rPr lang="hu-HU" sz="3600" kern="0" dirty="0">
                <a:solidFill>
                  <a:srgbClr val="000000"/>
                </a:solidFill>
                <a:latin typeface="Arial"/>
              </a:rPr>
            </a:br>
            <a:r>
              <a:rPr lang="hu-HU" sz="3600" kern="0" dirty="0">
                <a:solidFill>
                  <a:srgbClr val="000000"/>
                </a:solidFill>
                <a:latin typeface="Arial"/>
              </a:rPr>
              <a:t>Népegészségügyi szervek által ellátott szakterületek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D49B85-A99C-4FA5-87C2-066E1951E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Arial"/>
              </a:rPr>
              <a:t>Járványügy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Arial"/>
              </a:rPr>
              <a:t>Település- és környezetegészségügy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Arial"/>
              </a:rPr>
              <a:t>Egészségügyi igazgatás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Arial"/>
              </a:rPr>
              <a:t>Ápolás szakfelügyelet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Arial"/>
              </a:rPr>
              <a:t>Védőnői szakfelügyelet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Arial"/>
              </a:rPr>
              <a:t>Családvédelmi szolgálat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Arial"/>
              </a:rPr>
              <a:t>Kémiai biztonság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Arial"/>
              </a:rPr>
              <a:t>Élelmezés és táplálkozásegészségügy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Arial"/>
              </a:rPr>
              <a:t>Gyermek- és ifjúságegészségügy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Arial"/>
              </a:rPr>
              <a:t>Egészségfejlesztés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000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hu-HU" dirty="0"/>
              <a:t>hatósági munka – panaszügyek - tájékoztatás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970649-0694-4482-9B33-F69A5596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16</a:t>
            </a:fld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30D8084-FE01-4EFB-A165-CC8489DA2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764638"/>
              </p:ext>
            </p:extLst>
          </p:nvPr>
        </p:nvGraphicFramePr>
        <p:xfrm>
          <a:off x="5936974" y="1417983"/>
          <a:ext cx="5777948" cy="441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28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02668" y="2257996"/>
            <a:ext cx="7979344" cy="86690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3224" y="0"/>
            <a:ext cx="8058151" cy="110013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3200" b="1" dirty="0"/>
              <a:t>A népegészségügyi orvoslás története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98713"/>
            <a:ext cx="12192000" cy="6449676"/>
          </a:xfrm>
        </p:spPr>
        <p:txBody>
          <a:bodyPr>
            <a:normAutofit/>
          </a:bodyPr>
          <a:lstStyle/>
          <a:p>
            <a:r>
              <a:rPr lang="hu-HU" sz="2400" dirty="0"/>
              <a:t>Ókor </a:t>
            </a:r>
          </a:p>
          <a:p>
            <a:r>
              <a:rPr lang="hu-HU" sz="2400" dirty="0"/>
              <a:t>Egyiptom, Róma, görögök – csatornázás, fürdőkultúra, testedzés</a:t>
            </a:r>
          </a:p>
          <a:p>
            <a:r>
              <a:rPr lang="hu-HU" sz="2400" dirty="0"/>
              <a:t>Bibliai intelmek ősi tapasztalatokat rögzítenek - kézmosás szükségessége, személyi </a:t>
            </a:r>
            <a:r>
              <a:rPr lang="hu-HU" sz="2400" dirty="0" err="1"/>
              <a:t>higiéne</a:t>
            </a:r>
            <a:r>
              <a:rPr lang="hu-HU" sz="2400" dirty="0"/>
              <a:t> - </a:t>
            </a:r>
            <a:r>
              <a:rPr lang="hu-HU" sz="2400" dirty="0" err="1"/>
              <a:t>circumcisio</a:t>
            </a:r>
            <a:r>
              <a:rPr lang="hu-HU" sz="2400" dirty="0"/>
              <a:t>, promiszkuitás elkerülése, sertéshús tilalom, szombati pihenőnap</a:t>
            </a:r>
          </a:p>
          <a:p>
            <a:endParaRPr lang="hu-HU" sz="2400" dirty="0"/>
          </a:p>
          <a:p>
            <a:r>
              <a:rPr lang="hu-HU" sz="2400" dirty="0"/>
              <a:t>Középkor</a:t>
            </a:r>
          </a:p>
          <a:p>
            <a:pPr marL="0" indent="0">
              <a:buNone/>
            </a:pPr>
            <a:r>
              <a:rPr lang="hu-HU" sz="2400" dirty="0"/>
              <a:t>  - megelőzés helyett betegségek felismerése, testkultúra hiánya </a:t>
            </a:r>
          </a:p>
          <a:p>
            <a:pPr marL="0" indent="0">
              <a:buNone/>
            </a:pPr>
            <a:r>
              <a:rPr lang="hu-HU" sz="2400" dirty="0"/>
              <a:t>  - nagy járványok kora (</a:t>
            </a:r>
            <a:r>
              <a:rPr lang="hu-HU" sz="2400" dirty="0" err="1"/>
              <a:t>quarantana</a:t>
            </a:r>
            <a:r>
              <a:rPr lang="hu-HU" sz="2400" dirty="0"/>
              <a:t>, járványőrök) </a:t>
            </a:r>
          </a:p>
          <a:p>
            <a:pPr marL="0" indent="0">
              <a:buNone/>
            </a:pPr>
            <a:r>
              <a:rPr lang="hu-HU" sz="2400" dirty="0"/>
              <a:t>  - tudományos ismeretanyag hiánya, </a:t>
            </a:r>
            <a:r>
              <a:rPr lang="hu-HU" sz="2400" dirty="0" err="1"/>
              <a:t>empiria</a:t>
            </a:r>
            <a:r>
              <a:rPr lang="hu-HU" sz="2400" dirty="0"/>
              <a:t> = eretnekség</a:t>
            </a:r>
          </a:p>
          <a:p>
            <a:pPr>
              <a:buNone/>
            </a:pPr>
            <a:r>
              <a:rPr lang="hu-HU" sz="2400" dirty="0"/>
              <a:t>  - </a:t>
            </a:r>
            <a:r>
              <a:rPr lang="hu-HU" sz="2400" dirty="0" err="1"/>
              <a:t>mocsarak</a:t>
            </a:r>
            <a:r>
              <a:rPr lang="hu-HU" sz="2400" dirty="0"/>
              <a:t> / holtak kigőzölgése, testnedvek hibás keveredése, asztrológia</a:t>
            </a:r>
          </a:p>
          <a:p>
            <a:pPr>
              <a:buNone/>
            </a:pPr>
            <a:r>
              <a:rPr lang="hu-HU" sz="2400" dirty="0"/>
              <a:t>  - differenciáldiagnosztika hiánya (szifilisz/skarlát/kanyaró/diftéria, tífusz/pestis)</a:t>
            </a:r>
          </a:p>
          <a:p>
            <a:pPr>
              <a:buNone/>
            </a:pPr>
            <a:r>
              <a:rPr lang="hu-HU" dirty="0"/>
              <a:t>   </a:t>
            </a:r>
            <a:endParaRPr lang="hu-HU" sz="2800" dirty="0"/>
          </a:p>
          <a:p>
            <a:pPr>
              <a:buNone/>
            </a:pPr>
            <a:endParaRPr lang="hu-HU" sz="2800" dirty="0"/>
          </a:p>
          <a:p>
            <a:pPr lvl="1">
              <a:buNone/>
            </a:pPr>
            <a:endParaRPr lang="hu-HU" dirty="0"/>
          </a:p>
          <a:p>
            <a:pPr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57575" y="0"/>
            <a:ext cx="7572375" cy="70236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3200" b="1" dirty="0"/>
              <a:t>A népegészségügyi orvoslás története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93913"/>
            <a:ext cx="12192000" cy="5864087"/>
          </a:xfrm>
        </p:spPr>
        <p:txBody>
          <a:bodyPr>
            <a:normAutofit lnSpcReduction="10000"/>
          </a:bodyPr>
          <a:lstStyle/>
          <a:p>
            <a:pPr algn="just"/>
            <a:endParaRPr lang="hu-HU" sz="2400" dirty="0"/>
          </a:p>
          <a:p>
            <a:pPr algn="just"/>
            <a:r>
              <a:rPr lang="hu-HU" sz="2400" dirty="0"/>
              <a:t>XVI.-XVII. Sz. </a:t>
            </a:r>
          </a:p>
          <a:p>
            <a:pPr algn="just"/>
            <a:r>
              <a:rPr lang="hu-HU" sz="2400" dirty="0"/>
              <a:t>1546. </a:t>
            </a:r>
            <a:r>
              <a:rPr lang="hu-HU" sz="2400" dirty="0" err="1"/>
              <a:t>Fracastoro</a:t>
            </a:r>
            <a:r>
              <a:rPr lang="hu-HU" sz="2400" dirty="0"/>
              <a:t>: fertőzéseket élő csírák terjesztik, a levegő a terjesztő közeg - füstölések</a:t>
            </a:r>
          </a:p>
          <a:p>
            <a:pPr algn="just"/>
            <a:r>
              <a:rPr lang="de-DE" sz="2400" dirty="0"/>
              <a:t>Raimund Minderer (1570 </a:t>
            </a:r>
            <a:r>
              <a:rPr lang="de-DE" sz="2400" dirty="0" err="1"/>
              <a:t>körül</a:t>
            </a:r>
            <a:r>
              <a:rPr lang="de-DE" sz="2400" dirty="0"/>
              <a:t>–1621)</a:t>
            </a:r>
            <a:r>
              <a:rPr lang="hu-HU" sz="2400" dirty="0"/>
              <a:t> katonaorvosi és katonai közegészségtani kiadványa a 30 éves háború idején</a:t>
            </a:r>
          </a:p>
          <a:p>
            <a:r>
              <a:rPr lang="hu-HU" sz="2400" dirty="0"/>
              <a:t>1657. Leeuwenhoek mikroszkópja – nem ismerte fel felfedezésének jelentőségét</a:t>
            </a:r>
          </a:p>
          <a:p>
            <a:r>
              <a:rPr lang="hu-HU" sz="2400" dirty="0"/>
              <a:t>1700. </a:t>
            </a:r>
            <a:r>
              <a:rPr lang="hu-HU" sz="2400" dirty="0" err="1"/>
              <a:t>Ramazzini</a:t>
            </a:r>
            <a:r>
              <a:rPr lang="hu-HU" sz="2400" dirty="0"/>
              <a:t> foglalkozás-egészségtan szakkönyve rámutatott az ipari ártalmak egészségkárosító hatásaira (bányászat, ólom-, ónfestékek, ásványi porok, vegyi anyagok, zaj, vibráció stb.)</a:t>
            </a:r>
          </a:p>
          <a:p>
            <a:pPr algn="just"/>
            <a:r>
              <a:rPr lang="hu-HU" sz="2400" dirty="0"/>
              <a:t>XVIII. sz. </a:t>
            </a:r>
          </a:p>
          <a:p>
            <a:pPr lvl="1" algn="just"/>
            <a:r>
              <a:rPr lang="hu-HU" dirty="0"/>
              <a:t>társadalmi tényezők összefüggése az egészségi állapottal - szegénység: meghatározó kóroki tényező</a:t>
            </a:r>
          </a:p>
          <a:p>
            <a:pPr lvl="1" algn="just"/>
            <a:r>
              <a:rPr lang="hu-HU" dirty="0"/>
              <a:t>J.P. Frank: </a:t>
            </a:r>
            <a:r>
              <a:rPr lang="hu-HU" i="1" dirty="0"/>
              <a:t>System </a:t>
            </a:r>
            <a:r>
              <a:rPr lang="hu-HU" i="1" dirty="0" err="1"/>
              <a:t>einer</a:t>
            </a:r>
            <a:r>
              <a:rPr lang="hu-HU" i="1" dirty="0"/>
              <a:t> </a:t>
            </a:r>
            <a:r>
              <a:rPr lang="hu-HU" i="1" dirty="0" err="1"/>
              <a:t>vollständigen</a:t>
            </a:r>
            <a:r>
              <a:rPr lang="hu-HU" i="1" dirty="0"/>
              <a:t> </a:t>
            </a:r>
            <a:r>
              <a:rPr lang="hu-HU" i="1" dirty="0" err="1"/>
              <a:t>Medizinischen</a:t>
            </a:r>
            <a:r>
              <a:rPr lang="hu-HU" i="1" dirty="0"/>
              <a:t> </a:t>
            </a:r>
            <a:r>
              <a:rPr lang="hu-HU" i="1" dirty="0" err="1"/>
              <a:t>Polizei</a:t>
            </a:r>
            <a:endParaRPr lang="hu-HU" i="1" dirty="0"/>
          </a:p>
          <a:p>
            <a:pPr lvl="1" algn="just"/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1775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Percivall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Pott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legkorábbi dokumentált rákklaszter - londoni kéményseprő fiúk herezacskó-daganata </a:t>
            </a:r>
            <a:endParaRPr lang="hu-HU" i="1" dirty="0"/>
          </a:p>
          <a:p>
            <a:pPr lvl="1" algn="just"/>
            <a:r>
              <a:rPr lang="hu-HU" b="1" dirty="0"/>
              <a:t>Edward Jenner </a:t>
            </a:r>
            <a:r>
              <a:rPr lang="hu-HU" dirty="0"/>
              <a:t>a modernkori védőoltások </a:t>
            </a:r>
            <a:r>
              <a:rPr lang="hu-HU" dirty="0" err="1"/>
              <a:t>atyja</a:t>
            </a:r>
            <a:r>
              <a:rPr lang="hu-HU" dirty="0"/>
              <a:t> - himlő elleni védőoltás (1796)</a:t>
            </a:r>
          </a:p>
          <a:p>
            <a:pPr lvl="1" algn="just"/>
            <a:endParaRPr lang="hu-HU" dirty="0"/>
          </a:p>
          <a:p>
            <a:pPr lvl="1" algn="just"/>
            <a:endParaRPr lang="hu-HU" sz="2000" dirty="0"/>
          </a:p>
          <a:p>
            <a:pPr lvl="1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0B905F-3C51-45AE-9F5A-7EC996B24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548944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XIX. sz. – mikrobiológia forradalma</a:t>
            </a:r>
          </a:p>
          <a:p>
            <a:endParaRPr lang="hu-HU" dirty="0"/>
          </a:p>
          <a:p>
            <a:r>
              <a:rPr lang="hu-HU" b="1" dirty="0"/>
              <a:t>John </a:t>
            </a:r>
            <a:r>
              <a:rPr lang="hu-HU" b="1" dirty="0" err="1"/>
              <a:t>Snow</a:t>
            </a:r>
            <a:r>
              <a:rPr lang="hu-HU" b="1" dirty="0"/>
              <a:t> </a:t>
            </a:r>
            <a:r>
              <a:rPr lang="hu-HU" dirty="0"/>
              <a:t>(1813-1858) Az epidemiológia megteremtője 1854. kolerajárvány Londonban - a levegő vagy a víz terjeszti-e a kolerát? - koleratérkép</a:t>
            </a:r>
          </a:p>
          <a:p>
            <a:r>
              <a:rPr lang="hu-HU" b="1" dirty="0"/>
              <a:t>Louis Pasteur </a:t>
            </a:r>
            <a:r>
              <a:rPr lang="hu-HU" dirty="0"/>
              <a:t>(1822-1895) bizonyítja, hogy a fertőzéseket (és az erjedést) mikroorganizmusok okozzák </a:t>
            </a:r>
          </a:p>
          <a:p>
            <a:r>
              <a:rPr lang="hu-HU" dirty="0"/>
              <a:t>Joseph </a:t>
            </a:r>
            <a:r>
              <a:rPr lang="hu-HU" dirty="0" err="1"/>
              <a:t>Lister</a:t>
            </a:r>
            <a:r>
              <a:rPr lang="hu-HU" dirty="0"/>
              <a:t> (1827-1912) 1865 - karbolsav antiszeptikumként történő alkalmazása a sebészetben</a:t>
            </a:r>
          </a:p>
          <a:p>
            <a:r>
              <a:rPr lang="hu-HU" dirty="0"/>
              <a:t>Robert Koch (1843-1910) 1882 - tuberkulózis baktérium felfedezése, 1883 - kolera baktérium felfedezése </a:t>
            </a:r>
          </a:p>
          <a:p>
            <a:r>
              <a:rPr lang="hu-HU" b="1" dirty="0"/>
              <a:t>Max </a:t>
            </a:r>
            <a:r>
              <a:rPr lang="hu-HU" b="1" dirty="0" err="1"/>
              <a:t>Pettenkofer</a:t>
            </a:r>
            <a:r>
              <a:rPr lang="hu-HU" dirty="0"/>
              <a:t>: Közegészségtan megalapítója</a:t>
            </a:r>
          </a:p>
          <a:p>
            <a:pPr marL="0" indent="0">
              <a:buNone/>
            </a:pPr>
            <a:r>
              <a:rPr lang="hu-HU" dirty="0"/>
              <a:t>                                   Víz, talaj, levegő betegségek terjesztésében betöltött szerepe</a:t>
            </a:r>
          </a:p>
          <a:p>
            <a:pPr marL="0" indent="0">
              <a:buNone/>
            </a:pPr>
            <a:r>
              <a:rPr lang="hu-HU" dirty="0"/>
              <a:t>                                   Tápanyagok energiatartalmának meghatározása</a:t>
            </a:r>
          </a:p>
          <a:p>
            <a:pPr marL="0" indent="0">
              <a:buNone/>
            </a:pPr>
            <a:r>
              <a:rPr lang="hu-HU" dirty="0"/>
              <a:t>                                   München 1865 – a világ első közegészségtani tanszéke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1B6B831-236B-4A36-AA29-A5D154CD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A2B9B7D8-32ED-4A8E-B206-F8B9325E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975" y="114300"/>
            <a:ext cx="7978775" cy="8667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3200" b="1" dirty="0"/>
              <a:t>A népegészségügyi orvoslás története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8052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6018"/>
            <a:ext cx="12192000" cy="56919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/>
              <a:t>XIX-XX. Sz.</a:t>
            </a:r>
          </a:p>
          <a:p>
            <a:pPr lvl="1" algn="just"/>
            <a:r>
              <a:rPr lang="hu-HU" sz="2800" dirty="0"/>
              <a:t>Hiánybetegségek (skorbut), vitamin fogalma</a:t>
            </a:r>
          </a:p>
          <a:p>
            <a:pPr lvl="1" algn="just"/>
            <a:r>
              <a:rPr lang="hu-HU" sz="2800" dirty="0"/>
              <a:t>Minőségi táplálkozás</a:t>
            </a:r>
          </a:p>
          <a:p>
            <a:pPr lvl="1" algn="just"/>
            <a:r>
              <a:rPr lang="hu-HU" sz="2800" dirty="0"/>
              <a:t>Táplálkozás-és élelmezés egészségtan</a:t>
            </a:r>
          </a:p>
          <a:p>
            <a:r>
              <a:rPr lang="hu-HU" dirty="0"/>
              <a:t>XX. Század</a:t>
            </a:r>
          </a:p>
          <a:p>
            <a:pPr lvl="1"/>
            <a:r>
              <a:rPr lang="hu-HU" sz="2800" dirty="0"/>
              <a:t>Himlő </a:t>
            </a:r>
            <a:r>
              <a:rPr lang="hu-HU" sz="2800" dirty="0" err="1"/>
              <a:t>eradikáció</a:t>
            </a:r>
            <a:r>
              <a:rPr lang="hu-HU" sz="2800" dirty="0"/>
              <a:t> (1979)</a:t>
            </a:r>
          </a:p>
          <a:p>
            <a:pPr lvl="1"/>
            <a:r>
              <a:rPr lang="hu-HU" sz="2800" dirty="0" err="1"/>
              <a:t>Polio</a:t>
            </a:r>
            <a:r>
              <a:rPr lang="hu-HU" sz="2800" dirty="0"/>
              <a:t> mentesség (2003)</a:t>
            </a:r>
          </a:p>
          <a:p>
            <a:pPr lvl="1"/>
            <a:r>
              <a:rPr lang="hu-HU" sz="2800" dirty="0"/>
              <a:t>Védőoltások kifejlesztése, továbbfejlesztése (tbc., diftéria, kanyaró, skarlát, </a:t>
            </a:r>
            <a:r>
              <a:rPr lang="hu-HU" sz="2800" dirty="0" err="1"/>
              <a:t>pertussis</a:t>
            </a:r>
            <a:r>
              <a:rPr lang="hu-HU" sz="2800" dirty="0"/>
              <a:t>, tífusz, járványos tüdő- és agyhártyagyulladás)</a:t>
            </a:r>
          </a:p>
          <a:p>
            <a:pPr algn="just"/>
            <a:r>
              <a:rPr lang="hu-HU" dirty="0"/>
              <a:t>XX. Század második fele- genetikai térhódítás</a:t>
            </a:r>
          </a:p>
          <a:p>
            <a:pPr lvl="1" algn="just"/>
            <a:r>
              <a:rPr lang="hu-HU" sz="2800" dirty="0"/>
              <a:t>Betegség asszociált gének, génhibák megismerése</a:t>
            </a:r>
          </a:p>
          <a:p>
            <a:pPr lvl="1" algn="just"/>
            <a:r>
              <a:rPr lang="hu-HU" sz="2800" dirty="0"/>
              <a:t>Betegségekkel szembeni fogékonyság genetikai hátterének feltárása</a:t>
            </a:r>
          </a:p>
          <a:p>
            <a:pPr lvl="1" algn="just"/>
            <a:r>
              <a:rPr lang="hu-HU" sz="2800" dirty="0"/>
              <a:t>HUMAN genom projekt- humán szekvencia megismerése</a:t>
            </a:r>
          </a:p>
          <a:p>
            <a:pPr lvl="1" algn="just"/>
            <a:r>
              <a:rPr lang="hu-HU" sz="2800" dirty="0"/>
              <a:t>Igény- genetikai epidemiológia eredményeinek a mindennapi egészségügyi tevékenységben való hasznosítására</a:t>
            </a:r>
          </a:p>
          <a:p>
            <a:pPr lvl="1" algn="just"/>
            <a:r>
              <a:rPr lang="hu-HU" sz="2800" dirty="0"/>
              <a:t>Napjainkban népegészségügyi </a:t>
            </a:r>
            <a:r>
              <a:rPr lang="hu-HU" sz="2800" dirty="0" err="1"/>
              <a:t>genomika</a:t>
            </a:r>
            <a:r>
              <a:rPr lang="hu-HU" sz="2800" dirty="0"/>
              <a:t>- népegészségtan önálló </a:t>
            </a:r>
            <a:r>
              <a:rPr lang="hu-HU" sz="2800" dirty="0" err="1"/>
              <a:t>szubdiszciplínája</a:t>
            </a:r>
            <a:endParaRPr lang="hu-HU" sz="2800" dirty="0"/>
          </a:p>
          <a:p>
            <a:pPr lvl="1"/>
            <a:endParaRPr lang="hu-HU" dirty="0"/>
          </a:p>
          <a:p>
            <a:pPr lvl="1" algn="just"/>
            <a:endParaRPr lang="hu-HU" dirty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71800" y="0"/>
            <a:ext cx="7700963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3200" b="1" dirty="0"/>
              <a:t>A népegészségügyi orvoslás története </a:t>
            </a:r>
            <a:endParaRPr lang="hu-H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875" y="0"/>
            <a:ext cx="7400926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3200" b="1" dirty="0"/>
              <a:t>A népegészségügyi orvoslás története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12192000" cy="56612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2600" dirty="0"/>
              <a:t>Problémát jelentenek:</a:t>
            </a:r>
          </a:p>
          <a:p>
            <a:pPr lvl="1" algn="just"/>
            <a:r>
              <a:rPr lang="hu-HU" sz="2600" dirty="0"/>
              <a:t>Influenza járványok - kórokozók nagy variabilitása</a:t>
            </a:r>
          </a:p>
          <a:p>
            <a:pPr lvl="1" algn="just"/>
            <a:r>
              <a:rPr lang="hu-HU" sz="2600" dirty="0"/>
              <a:t>STD-AIDS- magas </a:t>
            </a:r>
            <a:r>
              <a:rPr lang="hu-HU" sz="2600" dirty="0" err="1"/>
              <a:t>Incidencia</a:t>
            </a:r>
            <a:r>
              <a:rPr lang="hu-HU" sz="2600" dirty="0"/>
              <a:t>, </a:t>
            </a:r>
            <a:r>
              <a:rPr lang="hu-HU" sz="2600" dirty="0" err="1"/>
              <a:t>Prevalencia</a:t>
            </a:r>
            <a:r>
              <a:rPr lang="hu-HU" sz="2600" dirty="0"/>
              <a:t> + nem létezik védőoltás</a:t>
            </a:r>
          </a:p>
          <a:p>
            <a:pPr lvl="1" algn="just"/>
            <a:r>
              <a:rPr lang="hu-HU" sz="2600" dirty="0"/>
              <a:t>Malária- Afrika, Dél-Kelet Ázsia országai- mindenféle </a:t>
            </a:r>
            <a:r>
              <a:rPr lang="hu-HU" sz="2600" dirty="0" err="1"/>
              <a:t>kemoterapeutikummal</a:t>
            </a:r>
            <a:r>
              <a:rPr lang="hu-HU" sz="2600" dirty="0"/>
              <a:t> szemben rezisztens szúnyogtörzsek elszaporodása</a:t>
            </a:r>
          </a:p>
          <a:p>
            <a:pPr lvl="1" algn="just"/>
            <a:r>
              <a:rPr lang="hu-HU" sz="2600" dirty="0"/>
              <a:t>Fejlett és ipari fejlődés útján lévő országok</a:t>
            </a:r>
          </a:p>
          <a:p>
            <a:pPr lvl="1" algn="just"/>
            <a:r>
              <a:rPr lang="hu-HU" sz="2600" dirty="0"/>
              <a:t>Külső okok- baleset, sérülés, mérgezés, erőszak, öngyilkosság- </a:t>
            </a:r>
            <a:r>
              <a:rPr lang="hu-HU" sz="2600" u="sng" dirty="0"/>
              <a:t>közép-kelet európai és balti országok</a:t>
            </a:r>
          </a:p>
          <a:p>
            <a:pPr lvl="1" algn="just"/>
            <a:r>
              <a:rPr lang="hu-HU" sz="2600" dirty="0"/>
              <a:t>Környezeti expozíciók - szennyezett ipari övezetek</a:t>
            </a:r>
          </a:p>
          <a:p>
            <a:pPr lvl="1" algn="just"/>
            <a:r>
              <a:rPr lang="hu-HU" sz="2600" dirty="0"/>
              <a:t>Társadalmi változások - egyén elmagányosodása</a:t>
            </a:r>
          </a:p>
          <a:p>
            <a:endParaRPr lang="hu-HU" sz="2600" dirty="0"/>
          </a:p>
          <a:p>
            <a:r>
              <a:rPr lang="hu-HU" sz="2600" dirty="0"/>
              <a:t>XX. és a XXI. sz. változásai</a:t>
            </a:r>
          </a:p>
          <a:p>
            <a:pPr lvl="1" algn="just"/>
            <a:r>
              <a:rPr lang="hu-HU" sz="2600" dirty="0"/>
              <a:t>Technikai, Technológiai fejlődés, Globalizáció, Migráció, Környezetszennyezés</a:t>
            </a:r>
          </a:p>
          <a:p>
            <a:pPr lvl="1" algn="just">
              <a:buNone/>
            </a:pPr>
            <a:endParaRPr lang="hu-HU" sz="2600" dirty="0"/>
          </a:p>
          <a:p>
            <a:pPr lvl="2" algn="just"/>
            <a:r>
              <a:rPr lang="hu-HU" sz="2600" dirty="0"/>
              <a:t>Új fertőző betegségek megjelenése</a:t>
            </a:r>
          </a:p>
          <a:p>
            <a:pPr lvl="3" algn="just"/>
            <a:r>
              <a:rPr lang="hu-HU" sz="2600" dirty="0"/>
              <a:t>HIV/AIDS, </a:t>
            </a:r>
            <a:r>
              <a:rPr lang="hu-HU" sz="2600" dirty="0" err="1"/>
              <a:t>haemorrhagiás</a:t>
            </a:r>
            <a:r>
              <a:rPr lang="hu-HU" sz="2600" dirty="0"/>
              <a:t> lázak (</a:t>
            </a:r>
            <a:r>
              <a:rPr lang="hu-HU" sz="2600" dirty="0" err="1"/>
              <a:t>Zika</a:t>
            </a:r>
            <a:r>
              <a:rPr lang="hu-HU" sz="2600" dirty="0"/>
              <a:t> vírus), COVID-19 </a:t>
            </a:r>
          </a:p>
          <a:p>
            <a:pPr lvl="2" algn="just"/>
            <a:r>
              <a:rPr lang="hu-HU" sz="2600" dirty="0"/>
              <a:t>Felszámoltnak hitt fertőző betegségek megjelenése</a:t>
            </a:r>
          </a:p>
          <a:p>
            <a:pPr lvl="3" algn="just"/>
            <a:r>
              <a:rPr lang="hu-HU" sz="2600" dirty="0"/>
              <a:t>Diftéria, kolera, tuberkulózis, malária </a:t>
            </a:r>
          </a:p>
          <a:p>
            <a:pPr lvl="2" algn="just"/>
            <a:r>
              <a:rPr lang="hu-HU" sz="2600" dirty="0"/>
              <a:t>Számos kórokozó törzs gyógyszer-, antibiotikum rezisztensé vált</a:t>
            </a:r>
          </a:p>
          <a:p>
            <a:pPr lvl="1" algn="just"/>
            <a:endParaRPr lang="hu-HU" sz="2600" dirty="0"/>
          </a:p>
          <a:p>
            <a:pPr lvl="2" algn="just">
              <a:buNone/>
            </a:pPr>
            <a:endParaRPr lang="hu-HU" sz="2800" dirty="0"/>
          </a:p>
          <a:p>
            <a:pPr lvl="1" algn="just"/>
            <a:endParaRPr lang="hu-HU" dirty="0"/>
          </a:p>
          <a:p>
            <a:pPr lvl="1" algn="just"/>
            <a:endParaRPr lang="hu-HU" dirty="0"/>
          </a:p>
          <a:p>
            <a:pPr lvl="1" algn="just"/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1688976"/>
            <a:ext cx="9051235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1770. tisztiorvosok </a:t>
            </a: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(megyei fizikusok és országos főorvos) kinevezése –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                                     </a:t>
            </a: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Mária Terézia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400" b="1" dirty="0">
                <a:solidFill>
                  <a:prstClr val="black"/>
                </a:solidFill>
                <a:latin typeface="Calibri Light"/>
              </a:rPr>
              <a:t>Bene Ferenc </a:t>
            </a:r>
            <a:r>
              <a:rPr lang="hu-HU" sz="2400" dirty="0">
                <a:solidFill>
                  <a:prstClr val="black"/>
                </a:solidFill>
                <a:latin typeface="Calibri Light"/>
              </a:rPr>
              <a:t>1799. himlő oltás – 1 évvel Jenner közleménye után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sz="2400" b="1" dirty="0">
              <a:solidFill>
                <a:prstClr val="black"/>
              </a:solidFill>
              <a:latin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Semmelweis Ignác (1818-1865)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1847. „Minden medikus vagy orvos, aki a kórtermekbe vizsgálat elvégzése céljából belép, köteles kezét alaposan megmosni, mégpedig klórmészoldatban, amely a kórtermek  bejáratához közel, megfelelő mosdótálakban található. Ez a fertőtlenítés elegendőnek látszik a vizit előtt.”</a:t>
            </a:r>
          </a:p>
          <a:p>
            <a:pPr lvl="0">
              <a:defRPr/>
            </a:pPr>
            <a:endParaRPr lang="hu-HU" sz="2400" dirty="0">
              <a:solidFill>
                <a:prstClr val="black"/>
              </a:solidFill>
              <a:latin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28730" y="0"/>
            <a:ext cx="774403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hu-HU" sz="3200" dirty="0">
                <a:solidFill>
                  <a:prstClr val="black"/>
                </a:solidFill>
              </a:rPr>
              <a:t>A népegészségügyi orvoslás története</a:t>
            </a:r>
          </a:p>
          <a:p>
            <a:pPr lvl="0" algn="ctr">
              <a:defRPr/>
            </a:pPr>
            <a:r>
              <a:rPr lang="hu-HU" sz="3200" dirty="0">
                <a:solidFill>
                  <a:prstClr val="black"/>
                </a:solidFill>
              </a:rPr>
              <a:t>Magyar vonatkozások </a:t>
            </a:r>
            <a:endParaRPr kumimoji="0" lang="hu-HU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semmelweis">
            <a:extLst>
              <a:ext uri="{FF2B5EF4-FFF2-40B4-BE49-F238E27FC236}">
                <a16:creationId xmlns:a16="http://schemas.microsoft.com/office/drawing/2014/main" id="{4D673750-6F14-44CC-A15D-00077A70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904" y="1361660"/>
            <a:ext cx="2897717" cy="429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 idx="4294967295"/>
          </p:nvPr>
        </p:nvSpPr>
        <p:spPr>
          <a:xfrm>
            <a:off x="609600" y="111745"/>
            <a:ext cx="10972800" cy="86400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hu-HU" sz="3200" dirty="0">
                <a:solidFill>
                  <a:prstClr val="black"/>
                </a:solidFill>
              </a:rPr>
              <a:t>A népegészségügyi orvoslás története</a:t>
            </a:r>
            <a:br>
              <a:rPr lang="hu-HU" sz="3200" dirty="0">
                <a:solidFill>
                  <a:prstClr val="black"/>
                </a:solidFill>
              </a:rPr>
            </a:br>
            <a:r>
              <a:rPr lang="hu-HU" sz="3200" dirty="0">
                <a:solidFill>
                  <a:prstClr val="black"/>
                </a:solidFill>
              </a:rPr>
              <a:t>Magyar vonatkozások </a:t>
            </a:r>
            <a:endParaRPr lang="hu-HU" sz="3200" dirty="0"/>
          </a:p>
        </p:txBody>
      </p:sp>
      <p:pic>
        <p:nvPicPr>
          <p:cNvPr id="18437" name="Picture 5" descr="imagesCAHNEC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5795" y="3612827"/>
            <a:ext cx="2261020" cy="3196376"/>
          </a:xfrm>
          <a:prstGeom prst="rect">
            <a:avLst/>
          </a:prstGeom>
          <a:noFill/>
        </p:spPr>
      </p:pic>
      <p:pic>
        <p:nvPicPr>
          <p:cNvPr id="6" name="Picture 2" descr="dr. Fodor JÃ³zsef">
            <a:extLst>
              <a:ext uri="{FF2B5EF4-FFF2-40B4-BE49-F238E27FC236}">
                <a16:creationId xmlns:a16="http://schemas.microsoft.com/office/drawing/2014/main" id="{4B4D0ED1-1793-40C1-BC88-601D4093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0602" y="975751"/>
            <a:ext cx="2261020" cy="2528780"/>
          </a:xfrm>
          <a:prstGeom prst="rect">
            <a:avLst/>
          </a:prstGeom>
          <a:noFill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F58DAEB7-AB01-499F-8D42-A64BEAD76F30}"/>
              </a:ext>
            </a:extLst>
          </p:cNvPr>
          <p:cNvSpPr/>
          <p:nvPr/>
        </p:nvSpPr>
        <p:spPr>
          <a:xfrm>
            <a:off x="70378" y="975751"/>
            <a:ext cx="83580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prstClr val="black"/>
                </a:solidFill>
                <a:latin typeface="Calibri Light"/>
              </a:rPr>
              <a:t>Fodor József (1843-1901)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 - Orvos, egyetemi tanár,  nemzetközileg elismert higiénikus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 - „közegészségügyünk első apostola”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 - 1874. a világ 2. közegészségtan tanszéke  a Budapesti Egyetemen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 - 1876. évi XIV. tv. – a közegészségügy állami feladat</a:t>
            </a:r>
          </a:p>
          <a:p>
            <a:pPr lvl="0">
              <a:defRPr/>
            </a:pPr>
            <a:endParaRPr lang="hu-HU" sz="2400" dirty="0">
              <a:solidFill>
                <a:prstClr val="black"/>
              </a:solidFill>
              <a:latin typeface="Calibri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prstClr val="black"/>
                </a:solidFill>
                <a:latin typeface="Calibri Light"/>
              </a:rPr>
              <a:t>Johan Béla (1889-1983)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- BCG oltás bevezetése (1928), 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- szűrővizsgálatok, vándorszűrések, 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- tüdőbeteggondozók,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- szegények ingyenes gyógykezelése,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- hazai antibiotikum gyártás,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- Országos Közegészségügyi Intézet,  tisztiorvosi szolgálat   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   létrehozása,</a:t>
            </a:r>
          </a:p>
          <a:p>
            <a:pPr lvl="0">
              <a:defRPr/>
            </a:pPr>
            <a:r>
              <a:rPr lang="hu-HU" sz="2400" dirty="0">
                <a:solidFill>
                  <a:prstClr val="black"/>
                </a:solidFill>
                <a:latin typeface="Calibri Light"/>
              </a:rPr>
              <a:t>- zöldkereszt, védőnőképzés</a:t>
            </a:r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43313" y="0"/>
            <a:ext cx="6029325" cy="55721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3200" b="1" dirty="0"/>
              <a:t>Közegészségtan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60174"/>
            <a:ext cx="12192000" cy="44548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800" u="sng" dirty="0"/>
              <a:t>Meghatározása:</a:t>
            </a:r>
            <a:r>
              <a:rPr lang="hu-HU" sz="2800" dirty="0"/>
              <a:t> betegségek elkerülhetőségével, az egészségben való megtartással és a betegségek megelőzésével foglalkozik</a:t>
            </a:r>
          </a:p>
          <a:p>
            <a:pPr algn="just"/>
            <a:r>
              <a:rPr lang="hu-HU" sz="2800" dirty="0"/>
              <a:t>1991 óta népegészségtannak is nevezik</a:t>
            </a:r>
            <a:endParaRPr lang="hu-HU" sz="2800" u="sng" dirty="0"/>
          </a:p>
          <a:p>
            <a:pPr algn="just">
              <a:buNone/>
            </a:pPr>
            <a:endParaRPr lang="hu-HU" sz="2800" u="sng" dirty="0"/>
          </a:p>
          <a:p>
            <a:pPr algn="ctr">
              <a:buNone/>
            </a:pPr>
            <a:r>
              <a:rPr lang="hu-HU" b="1" dirty="0"/>
              <a:t>A közegészségtan célja </a:t>
            </a:r>
          </a:p>
          <a:p>
            <a:pPr algn="ctr">
              <a:buNone/>
            </a:pPr>
            <a:endParaRPr lang="hu-HU" dirty="0"/>
          </a:p>
          <a:p>
            <a:pPr lvl="1"/>
            <a:r>
              <a:rPr lang="hu-HU" dirty="0"/>
              <a:t>a betegségek megelőzése</a:t>
            </a:r>
          </a:p>
          <a:p>
            <a:pPr lvl="1"/>
            <a:r>
              <a:rPr lang="hu-HU" dirty="0"/>
              <a:t>az élettartam meghosszabbítása </a:t>
            </a:r>
          </a:p>
          <a:p>
            <a:pPr lvl="1"/>
            <a:r>
              <a:rPr lang="hu-HU" dirty="0"/>
              <a:t>az egészség előmozdítása, promóciója az egész népesség körében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marL="0" indent="0" algn="ctr">
              <a:buNone/>
            </a:pPr>
            <a:r>
              <a:rPr lang="hu-HU" dirty="0"/>
              <a:t>Elsősorban a tömegek (közösségek) egészségével foglalkozik</a:t>
            </a:r>
          </a:p>
          <a:p>
            <a:pPr algn="just">
              <a:buNone/>
            </a:pPr>
            <a:endParaRPr lang="hu-HU" sz="2400" dirty="0"/>
          </a:p>
        </p:txBody>
      </p:sp>
      <p:pic>
        <p:nvPicPr>
          <p:cNvPr id="20484" name="Picture 4" descr="Képtalálat a következőre: „környezet-egészségtan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3215680" cy="13407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486" name="Picture 6" descr="Képtalálat a következőre: „járványtan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670" y="5517232"/>
            <a:ext cx="1920213" cy="1340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488" name="Picture 8" descr="Képtalálat a következőre: „foglalkozás-egészségügy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9883" y="5517232"/>
            <a:ext cx="3072341" cy="1340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490" name="Picture 10" descr="Képtalálat a következőre: „élelmezés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4536" y="5517232"/>
            <a:ext cx="4067465" cy="1340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9392F7E28530D458F1049BCAEC23071" ma:contentTypeVersion="11" ma:contentTypeDescription="Új dokumentum létrehozása." ma:contentTypeScope="" ma:versionID="6e021b8faaadfab4f93be54c3abebaaf">
  <xsd:schema xmlns:xsd="http://www.w3.org/2001/XMLSchema" xmlns:xs="http://www.w3.org/2001/XMLSchema" xmlns:p="http://schemas.microsoft.com/office/2006/metadata/properties" xmlns:ns2="e231ebef-788f-4c9f-acf4-87c4004a6337" xmlns:ns3="de51649e-bc69-41ec-9bf9-1ea60d57d5f8" targetNamespace="http://schemas.microsoft.com/office/2006/metadata/properties" ma:root="true" ma:fieldsID="c0f8cfe6ac91c8ff49c82136801ce2f6" ns2:_="" ns3:_="">
    <xsd:import namespace="e231ebef-788f-4c9f-acf4-87c4004a6337"/>
    <xsd:import namespace="de51649e-bc69-41ec-9bf9-1ea60d57d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1ebef-788f-4c9f-acf4-87c4004a6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1649e-bc69-41ec-9bf9-1ea60d57d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0F523C-282A-4A2E-AEC4-B4F3F306CF96}">
  <ds:schemaRefs>
    <ds:schemaRef ds:uri="http://purl.org/dc/dcmitype/"/>
    <ds:schemaRef ds:uri="de51649e-bc69-41ec-9bf9-1ea60d57d5f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e231ebef-788f-4c9f-acf4-87c4004a6337"/>
  </ds:schemaRefs>
</ds:datastoreItem>
</file>

<file path=customXml/itemProps2.xml><?xml version="1.0" encoding="utf-8"?>
<ds:datastoreItem xmlns:ds="http://schemas.openxmlformats.org/officeDocument/2006/customXml" ds:itemID="{8A911EFC-3007-44C9-9CD7-95DF1819F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1ebef-788f-4c9f-acf4-87c4004a6337"/>
    <ds:schemaRef ds:uri="de51649e-bc69-41ec-9bf9-1ea60d57d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54F7C3-99A9-427F-ADB6-94E61B9616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1223</Words>
  <Application>Microsoft Office PowerPoint</Application>
  <PresentationFormat>Szélesvásznú</PresentationFormat>
  <Paragraphs>194</Paragraphs>
  <Slides>17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Office-téma</vt:lpstr>
      <vt:lpstr>1_Office-téma</vt:lpstr>
      <vt:lpstr>PowerPoint-bemutató</vt:lpstr>
      <vt:lpstr>A népegészségügyi orvoslás története </vt:lpstr>
      <vt:lpstr>A népegészségügyi orvoslás története </vt:lpstr>
      <vt:lpstr>A népegészségügyi orvoslás története </vt:lpstr>
      <vt:lpstr>A népegészségügyi orvoslás története </vt:lpstr>
      <vt:lpstr>A népegészségügyi orvoslás története </vt:lpstr>
      <vt:lpstr>PowerPoint-bemutató</vt:lpstr>
      <vt:lpstr>A népegészségügyi orvoslás története Magyar vonatkozások </vt:lpstr>
      <vt:lpstr>Közegészségtan</vt:lpstr>
      <vt:lpstr>Közegészségtan (népegészségtan) feladatai</vt:lpstr>
      <vt:lpstr>PowerPoint-bemutató</vt:lpstr>
      <vt:lpstr>A népegészségügyi ciklus</vt:lpstr>
      <vt:lpstr>A Népegészségügy mint hatóság A magyar népegészségügy felépítése és szervezeti rendszere</vt:lpstr>
      <vt:lpstr>A magyar népegészségügy felépítése és szervezeti rendszere</vt:lpstr>
      <vt:lpstr>A magyar népegészségügy felépítése és szervezeti rendszere </vt:lpstr>
      <vt:lpstr> Népegészségügyi szervek által ellátott szakterületek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dr. Wächter Walter</cp:lastModifiedBy>
  <cp:revision>66</cp:revision>
  <dcterms:created xsi:type="dcterms:W3CDTF">2020-03-12T12:44:42Z</dcterms:created>
  <dcterms:modified xsi:type="dcterms:W3CDTF">2022-03-28T09:49:47Z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0x01010099392F7E28530D458F1049BCAEC23071</vt:lpwstr>
  </property>
</Properties>
</file>