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83"/>
  </p:notesMasterIdLst>
  <p:sldIdLst>
    <p:sldId id="449" r:id="rId6"/>
    <p:sldId id="256" r:id="rId7"/>
    <p:sldId id="266" r:id="rId8"/>
    <p:sldId id="411" r:id="rId9"/>
    <p:sldId id="410" r:id="rId10"/>
    <p:sldId id="419" r:id="rId11"/>
    <p:sldId id="268" r:id="rId12"/>
    <p:sldId id="406" r:id="rId13"/>
    <p:sldId id="412" r:id="rId14"/>
    <p:sldId id="405" r:id="rId15"/>
    <p:sldId id="267" r:id="rId16"/>
    <p:sldId id="407" r:id="rId17"/>
    <p:sldId id="408" r:id="rId18"/>
    <p:sldId id="363" r:id="rId19"/>
    <p:sldId id="269" r:id="rId20"/>
    <p:sldId id="387" r:id="rId21"/>
    <p:sldId id="380" r:id="rId22"/>
    <p:sldId id="381" r:id="rId23"/>
    <p:sldId id="383" r:id="rId24"/>
    <p:sldId id="420" r:id="rId25"/>
    <p:sldId id="421" r:id="rId26"/>
    <p:sldId id="385" r:id="rId27"/>
    <p:sldId id="386" r:id="rId28"/>
    <p:sldId id="422" r:id="rId29"/>
    <p:sldId id="423" r:id="rId30"/>
    <p:sldId id="399" r:id="rId31"/>
    <p:sldId id="402" r:id="rId32"/>
    <p:sldId id="401" r:id="rId33"/>
    <p:sldId id="424" r:id="rId34"/>
    <p:sldId id="400" r:id="rId35"/>
    <p:sldId id="391" r:id="rId36"/>
    <p:sldId id="392" r:id="rId37"/>
    <p:sldId id="404" r:id="rId38"/>
    <p:sldId id="394" r:id="rId39"/>
    <p:sldId id="396" r:id="rId40"/>
    <p:sldId id="425" r:id="rId41"/>
    <p:sldId id="426" r:id="rId42"/>
    <p:sldId id="398" r:id="rId43"/>
    <p:sldId id="270" r:id="rId44"/>
    <p:sldId id="447" r:id="rId45"/>
    <p:sldId id="445" r:id="rId46"/>
    <p:sldId id="271" r:id="rId47"/>
    <p:sldId id="427" r:id="rId48"/>
    <p:sldId id="416" r:id="rId49"/>
    <p:sldId id="415" r:id="rId50"/>
    <p:sldId id="414" r:id="rId51"/>
    <p:sldId id="297" r:id="rId52"/>
    <p:sldId id="303" r:id="rId53"/>
    <p:sldId id="300" r:id="rId54"/>
    <p:sldId id="417" r:id="rId55"/>
    <p:sldId id="374" r:id="rId56"/>
    <p:sldId id="428" r:id="rId57"/>
    <p:sldId id="389" r:id="rId58"/>
    <p:sldId id="418" r:id="rId59"/>
    <p:sldId id="278" r:id="rId60"/>
    <p:sldId id="397" r:id="rId61"/>
    <p:sldId id="429" r:id="rId62"/>
    <p:sldId id="377" r:id="rId63"/>
    <p:sldId id="430" r:id="rId64"/>
    <p:sldId id="390" r:id="rId65"/>
    <p:sldId id="376" r:id="rId66"/>
    <p:sldId id="431" r:id="rId67"/>
    <p:sldId id="326" r:id="rId68"/>
    <p:sldId id="432" r:id="rId69"/>
    <p:sldId id="433" r:id="rId70"/>
    <p:sldId id="368" r:id="rId71"/>
    <p:sldId id="434" r:id="rId72"/>
    <p:sldId id="435" r:id="rId73"/>
    <p:sldId id="436" r:id="rId74"/>
    <p:sldId id="378" r:id="rId75"/>
    <p:sldId id="438" r:id="rId76"/>
    <p:sldId id="439" r:id="rId77"/>
    <p:sldId id="441" r:id="rId78"/>
    <p:sldId id="442" r:id="rId79"/>
    <p:sldId id="443" r:id="rId80"/>
    <p:sldId id="375" r:id="rId81"/>
    <p:sldId id="328" r:id="rId82"/>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F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2B829-3F1E-4106-BE6B-DA288349A410}" type="datetimeFigureOut">
              <a:rPr lang="hu-HU" smtClean="0"/>
              <a:pPr/>
              <a:t>2022. 03. 27.</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7CDC6-9918-45C5-BF3A-39725102091B}" type="slidenum">
              <a:rPr lang="hu-HU" smtClean="0"/>
              <a:pPr/>
              <a:t>‹#›</a:t>
            </a:fld>
            <a:endParaRPr lang="hu-HU"/>
          </a:p>
        </p:txBody>
      </p:sp>
    </p:spTree>
    <p:extLst>
      <p:ext uri="{BB962C8B-B14F-4D97-AF65-F5344CB8AC3E}">
        <p14:creationId xmlns:p14="http://schemas.microsoft.com/office/powerpoint/2010/main" val="2657917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u.wikipedia.org/wiki/Feketehiml%C5%91"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hu.wikipedia.org/wiki/Vakcina" TargetMode="External"/><Relationship Id="rId4" Type="http://schemas.openxmlformats.org/officeDocument/2006/relationships/hyperlink" Target="https://hu.wikipedia.org/w/index.php?title=Teh%C3%A9nhiml%C5%91&amp;action=edit&amp;redlink=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magassarkú</a:t>
            </a:r>
            <a:endParaRPr lang="hu-HU" dirty="0"/>
          </a:p>
        </p:txBody>
      </p:sp>
      <p:sp>
        <p:nvSpPr>
          <p:cNvPr id="4" name="Dia számának helye 3"/>
          <p:cNvSpPr>
            <a:spLocks noGrp="1"/>
          </p:cNvSpPr>
          <p:nvPr>
            <p:ph type="sldNum" sz="quarter" idx="10"/>
          </p:nvPr>
        </p:nvSpPr>
        <p:spPr/>
        <p:txBody>
          <a:bodyPr/>
          <a:lstStyle/>
          <a:p>
            <a:fld id="{1EFEF647-3316-4AB9-A1E8-F36BCF7B7E5C}" type="slidenum">
              <a:rPr lang="hu-HU" smtClean="0"/>
              <a:pPr/>
              <a:t>7</a:t>
            </a:fld>
            <a:endParaRPr lang="hu-HU"/>
          </a:p>
        </p:txBody>
      </p:sp>
    </p:spTree>
    <p:extLst>
      <p:ext uri="{BB962C8B-B14F-4D97-AF65-F5344CB8AC3E}">
        <p14:creationId xmlns:p14="http://schemas.microsoft.com/office/powerpoint/2010/main" val="59154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0" i="0" kern="1200" dirty="0">
                <a:solidFill>
                  <a:schemeClr val="tx1"/>
                </a:solidFill>
                <a:latin typeface="+mn-lt"/>
                <a:ea typeface="+mn-ea"/>
                <a:cs typeface="+mn-cs"/>
              </a:rPr>
              <a:t>Olyan emberi életvitel, melynek lényege a földi élettől való elfordulás, a teljes lemondás mindenféle élvezetről, az önsanyargatás. A különböző vallások mint az igazán erkölcsös életformát hirdették.</a:t>
            </a:r>
            <a:br>
              <a:rPr lang="hu-HU" sz="1200" b="0" i="0" kern="1200" dirty="0">
                <a:solidFill>
                  <a:schemeClr val="tx1"/>
                </a:solidFill>
                <a:latin typeface="+mn-lt"/>
                <a:ea typeface="+mn-ea"/>
                <a:cs typeface="+mn-cs"/>
              </a:rPr>
            </a:br>
            <a:br>
              <a:rPr lang="hu-HU" sz="1200" b="0" i="0" kern="1200" dirty="0">
                <a:solidFill>
                  <a:schemeClr val="tx1"/>
                </a:solidFill>
                <a:latin typeface="+mn-lt"/>
                <a:ea typeface="+mn-ea"/>
                <a:cs typeface="+mn-cs"/>
              </a:rPr>
            </a:br>
            <a:endParaRPr lang="hu-HU" dirty="0"/>
          </a:p>
        </p:txBody>
      </p:sp>
      <p:sp>
        <p:nvSpPr>
          <p:cNvPr id="4" name="Dia számának helye 3"/>
          <p:cNvSpPr>
            <a:spLocks noGrp="1"/>
          </p:cNvSpPr>
          <p:nvPr>
            <p:ph type="sldNum" sz="quarter" idx="10"/>
          </p:nvPr>
        </p:nvSpPr>
        <p:spPr/>
        <p:txBody>
          <a:bodyPr/>
          <a:lstStyle/>
          <a:p>
            <a:fld id="{1EFEF647-3316-4AB9-A1E8-F36BCF7B7E5C}" type="slidenum">
              <a:rPr lang="hu-HU" smtClean="0"/>
              <a:pPr/>
              <a:t>15</a:t>
            </a:fld>
            <a:endParaRPr lang="hu-HU"/>
          </a:p>
        </p:txBody>
      </p:sp>
    </p:spTree>
    <p:extLst>
      <p:ext uri="{BB962C8B-B14F-4D97-AF65-F5344CB8AC3E}">
        <p14:creationId xmlns:p14="http://schemas.microsoft.com/office/powerpoint/2010/main" val="1173350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34230-DBD7-4646-8C12-7611253ADD7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0" i="0" kern="1200" dirty="0">
                <a:solidFill>
                  <a:schemeClr val="tx1"/>
                </a:solidFill>
                <a:latin typeface="+mn-lt"/>
                <a:ea typeface="+mn-ea"/>
                <a:cs typeface="+mn-cs"/>
              </a:rPr>
              <a:t>Súlyosan torzító bőrgyulladás, perifériás idegkárosodások és progresszív testi és szellemi leépülés jellemzi.</a:t>
            </a:r>
            <a:endParaRPr lang="hu-HU" dirty="0"/>
          </a:p>
        </p:txBody>
      </p:sp>
      <p:sp>
        <p:nvSpPr>
          <p:cNvPr id="4" name="Dia számának helye 3"/>
          <p:cNvSpPr>
            <a:spLocks noGrp="1"/>
          </p:cNvSpPr>
          <p:nvPr>
            <p:ph type="sldNum" sz="quarter" idx="10"/>
          </p:nvPr>
        </p:nvSpPr>
        <p:spPr/>
        <p:txBody>
          <a:bodyPr/>
          <a:lstStyle/>
          <a:p>
            <a:fld id="{1EFEF647-3316-4AB9-A1E8-F36BCF7B7E5C}" type="slidenum">
              <a:rPr lang="hu-HU" smtClean="0"/>
              <a:pPr/>
              <a:t>39</a:t>
            </a:fld>
            <a:endParaRPr lang="hu-HU"/>
          </a:p>
        </p:txBody>
      </p:sp>
    </p:spTree>
    <p:extLst>
      <p:ext uri="{BB962C8B-B14F-4D97-AF65-F5344CB8AC3E}">
        <p14:creationId xmlns:p14="http://schemas.microsoft.com/office/powerpoint/2010/main" val="2397815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0" i="0" kern="1200" dirty="0">
                <a:solidFill>
                  <a:schemeClr val="tx1"/>
                </a:solidFill>
                <a:latin typeface="+mn-lt"/>
                <a:ea typeface="+mn-ea"/>
                <a:cs typeface="+mn-cs"/>
              </a:rPr>
              <a:t>Egy tehenészlány megjegyzése, miszerint ő már nem kaphatja el a </a:t>
            </a:r>
            <a:r>
              <a:rPr lang="hu-HU" sz="1200" b="0" i="0" u="none" strike="noStrike" kern="1200" dirty="0">
                <a:solidFill>
                  <a:schemeClr val="tx1"/>
                </a:solidFill>
                <a:latin typeface="+mn-lt"/>
                <a:ea typeface="+mn-ea"/>
                <a:cs typeface="+mn-cs"/>
                <a:hlinkClick r:id="rId3" tooltip="Feketehimlő"/>
              </a:rPr>
              <a:t>himlőt</a:t>
            </a:r>
            <a:r>
              <a:rPr lang="hu-HU" sz="1200" b="0" i="0" kern="1200" dirty="0">
                <a:solidFill>
                  <a:schemeClr val="tx1"/>
                </a:solidFill>
                <a:latin typeface="+mn-lt"/>
                <a:ea typeface="+mn-ea"/>
                <a:cs typeface="+mn-cs"/>
              </a:rPr>
              <a:t>, hiszen átesett a </a:t>
            </a:r>
            <a:r>
              <a:rPr lang="hu-HU" sz="1200" b="0" i="0" u="none" strike="noStrike" kern="1200" dirty="0">
                <a:solidFill>
                  <a:schemeClr val="tx1"/>
                </a:solidFill>
                <a:latin typeface="+mn-lt"/>
                <a:ea typeface="+mn-ea"/>
                <a:cs typeface="+mn-cs"/>
                <a:hlinkClick r:id="rId4" tooltip="Tehénhimlő (a lap nem létezik)"/>
              </a:rPr>
              <a:t>tehénhimlőn</a:t>
            </a:r>
            <a:r>
              <a:rPr lang="hu-HU" sz="1200" b="0" i="0" kern="1200" dirty="0">
                <a:solidFill>
                  <a:schemeClr val="tx1"/>
                </a:solidFill>
                <a:latin typeface="+mn-lt"/>
                <a:ea typeface="+mn-ea"/>
                <a:cs typeface="+mn-cs"/>
              </a:rPr>
              <a:t>, vette rá, hogy e téren kísérletezésbe kezdjen. Úgy döntött, megfigyelését teszteli és egy, a tudomány iránt vállalkozó kedvű, James </a:t>
            </a:r>
            <a:r>
              <a:rPr lang="hu-HU" sz="1200" b="0" i="0" kern="1200" dirty="0" err="1">
                <a:solidFill>
                  <a:schemeClr val="tx1"/>
                </a:solidFill>
                <a:latin typeface="+mn-lt"/>
                <a:ea typeface="+mn-ea"/>
                <a:cs typeface="+mn-cs"/>
              </a:rPr>
              <a:t>Phipps</a:t>
            </a:r>
            <a:r>
              <a:rPr lang="hu-HU" sz="1200" b="0" i="0" kern="1200" dirty="0">
                <a:solidFill>
                  <a:schemeClr val="tx1"/>
                </a:solidFill>
                <a:latin typeface="+mn-lt"/>
                <a:ea typeface="+mn-ea"/>
                <a:cs typeface="+mn-cs"/>
              </a:rPr>
              <a:t> nevű fiúnak napokig adagolta a </a:t>
            </a:r>
            <a:r>
              <a:rPr lang="hu-HU" sz="1200" b="0" i="0" kern="1200" dirty="0" err="1">
                <a:solidFill>
                  <a:schemeClr val="tx1"/>
                </a:solidFill>
                <a:latin typeface="+mn-lt"/>
                <a:ea typeface="+mn-ea"/>
                <a:cs typeface="+mn-cs"/>
              </a:rPr>
              <a:t>Blossom</a:t>
            </a:r>
            <a:r>
              <a:rPr lang="hu-HU" sz="1200" b="0" i="0" kern="1200" dirty="0">
                <a:solidFill>
                  <a:schemeClr val="tx1"/>
                </a:solidFill>
                <a:latin typeface="+mn-lt"/>
                <a:ea typeface="+mn-ea"/>
                <a:cs typeface="+mn-cs"/>
              </a:rPr>
              <a:t> (virág) nevű tehén himlőhólyagjaiból származó váladékot, azaz tehénhimlővel fertőzte meg a fiút, aki viszont sikeresen átesett a betegségen. És később himlővel megfertőzve, nem lett beteg. Így bebizonyosodott a </a:t>
            </a:r>
            <a:r>
              <a:rPr lang="hu-HU" sz="1200" b="0" i="0" u="none" strike="noStrike" kern="1200" dirty="0" err="1">
                <a:solidFill>
                  <a:schemeClr val="tx1"/>
                </a:solidFill>
                <a:latin typeface="+mn-lt"/>
                <a:ea typeface="+mn-ea"/>
                <a:cs typeface="+mn-cs"/>
                <a:hlinkClick r:id="rId5" tooltip="Vakcina"/>
              </a:rPr>
              <a:t>vakcinázás</a:t>
            </a:r>
            <a:r>
              <a:rPr lang="hu-HU" sz="1200" b="0" i="0" kern="1200" dirty="0" err="1">
                <a:solidFill>
                  <a:schemeClr val="tx1"/>
                </a:solidFill>
                <a:latin typeface="+mn-lt"/>
                <a:ea typeface="+mn-ea"/>
                <a:cs typeface="+mn-cs"/>
              </a:rPr>
              <a:t>jelentősége</a:t>
            </a:r>
            <a:r>
              <a:rPr lang="hu-HU" sz="1200" b="0" i="0" kern="1200" dirty="0">
                <a:solidFill>
                  <a:schemeClr val="tx1"/>
                </a:solidFill>
                <a:latin typeface="+mn-lt"/>
                <a:ea typeface="+mn-ea"/>
                <a:cs typeface="+mn-cs"/>
              </a:rPr>
              <a:t>, melyet azóta is alkalmaznak a fertőzések elleni védelemben.</a:t>
            </a:r>
            <a:endParaRPr lang="hu-HU" dirty="0"/>
          </a:p>
        </p:txBody>
      </p:sp>
      <p:sp>
        <p:nvSpPr>
          <p:cNvPr id="4" name="Dia számának helye 3"/>
          <p:cNvSpPr>
            <a:spLocks noGrp="1"/>
          </p:cNvSpPr>
          <p:nvPr>
            <p:ph type="sldNum" sz="quarter" idx="10"/>
          </p:nvPr>
        </p:nvSpPr>
        <p:spPr/>
        <p:txBody>
          <a:bodyPr/>
          <a:lstStyle/>
          <a:p>
            <a:fld id="{1EFEF647-3316-4AB9-A1E8-F36BCF7B7E5C}" type="slidenum">
              <a:rPr lang="hu-HU" smtClean="0"/>
              <a:pPr/>
              <a:t>42</a:t>
            </a:fld>
            <a:endParaRPr lang="hu-HU"/>
          </a:p>
        </p:txBody>
      </p:sp>
    </p:spTree>
    <p:extLst>
      <p:ext uri="{BB962C8B-B14F-4D97-AF65-F5344CB8AC3E}">
        <p14:creationId xmlns:p14="http://schemas.microsoft.com/office/powerpoint/2010/main" val="2005966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2A5F0-9409-428E-844B-590BE93FEC54}"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hu-HU" dirty="0"/>
              <a:t>A csont-ízületi gümőkór leggyakoribb – illetve legáltalánosabban ismert - megjelenési alakja: gerinc esetében a </a:t>
            </a:r>
            <a:r>
              <a:rPr lang="hu-HU" dirty="0" err="1"/>
              <a:t>spondylitis</a:t>
            </a:r>
            <a:r>
              <a:rPr lang="hu-HU" dirty="0"/>
              <a:t> </a:t>
            </a:r>
            <a:r>
              <a:rPr lang="hu-HU" dirty="0" err="1"/>
              <a:t>tuberculosa</a:t>
            </a:r>
            <a:r>
              <a:rPr lang="hu-HU" dirty="0"/>
              <a:t> (krónikus formában teljes csigolyatest-pusztulással és több csigolya összecsontosodásával, ék alakú </a:t>
            </a:r>
            <a:r>
              <a:rPr lang="hu-HU" dirty="0" err="1"/>
              <a:t>Pott-gibbus-hoz</a:t>
            </a:r>
            <a:r>
              <a:rPr lang="hu-HU" dirty="0"/>
              <a:t> vezet).</a:t>
            </a:r>
          </a:p>
          <a:p>
            <a:endParaRPr lang="hu-HU" dirty="0"/>
          </a:p>
          <a:p>
            <a:r>
              <a:rPr lang="hu-HU" dirty="0" err="1"/>
              <a:t>Morbus</a:t>
            </a:r>
            <a:r>
              <a:rPr lang="hu-HU" dirty="0"/>
              <a:t> Hungaricus: </a:t>
            </a:r>
            <a:r>
              <a:rPr lang="hu-HU" i="1" dirty="0"/>
              <a:t>I. Miksa, szerény </a:t>
            </a:r>
            <a:r>
              <a:rPr lang="hu-HU" i="1" dirty="0" err="1"/>
              <a:t>tehetségu</a:t>
            </a:r>
            <a:r>
              <a:rPr lang="hu-HU" i="1" dirty="0"/>
              <a:t>, második Habsburg királyunk 1566-ban Európa </a:t>
            </a:r>
            <a:r>
              <a:rPr lang="hu-HU" i="1" dirty="0" err="1"/>
              <a:t>különbözô</a:t>
            </a:r>
            <a:r>
              <a:rPr lang="hu-HU" i="1" dirty="0"/>
              <a:t> tájairól </a:t>
            </a:r>
            <a:r>
              <a:rPr lang="hu-HU" i="1" dirty="0" err="1"/>
              <a:t>összeverôdött</a:t>
            </a:r>
            <a:r>
              <a:rPr lang="hu-HU" i="1" dirty="0"/>
              <a:t> zsoldos hadsereggel hadjáratot indított Buda felszabadítására. A próbálkozás azonban csúfos kudarcba fulladt. A </a:t>
            </a:r>
            <a:r>
              <a:rPr lang="hu-HU" i="1" dirty="0" err="1"/>
              <a:t>gyôri</a:t>
            </a:r>
            <a:r>
              <a:rPr lang="hu-HU" i="1" dirty="0"/>
              <a:t> és a komáromi táborban kiütéses tífuszjárvány tört ki, a halottak száma 30 000 körülire rúgott. A sereg szétzüllött anélkül, hogy hadi eseményben részt vett volna. A szétszóródó katonák viszont Nyugat-Európában mindenütt elterjesztették az oszmán csapatok által Magyarországra már korábban behurcolt, és itt már endémiás kiütéses tífuszt. A betegséget ekkortól kezdik </a:t>
            </a:r>
            <a:r>
              <a:rPr lang="hu-HU" i="1" dirty="0" err="1"/>
              <a:t>morbus</a:t>
            </a:r>
            <a:r>
              <a:rPr lang="hu-HU" i="1" dirty="0"/>
              <a:t> </a:t>
            </a:r>
            <a:r>
              <a:rPr lang="hu-HU" i="1" dirty="0" err="1"/>
              <a:t>hungaricus-nak</a:t>
            </a:r>
            <a:r>
              <a:rPr lang="hu-HU" i="1" dirty="0"/>
              <a:t> nevezni.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A2EF8000-AFA9-4BED-B358-90494899D2ED}" type="datetime1">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146956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77980415-7B39-47C0-91A4-900EBC58FBFC}" type="datetime1">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144574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973BFDF-C6CF-456B-BFC8-C5D5254C05C9}" type="datetime1">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342808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26"/>
            <a:ext cx="10363200" cy="1470025"/>
          </a:xfrm>
        </p:spPr>
        <p:txBody>
          <a:bodyPr/>
          <a:lstStyle/>
          <a:p>
            <a:r>
              <a:rPr lang="hu-HU"/>
              <a:t>Mintacím szerkesztése</a:t>
            </a:r>
          </a:p>
        </p:txBody>
      </p:sp>
      <p:sp>
        <p:nvSpPr>
          <p:cNvPr id="3" name="Alcím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36F71A80-01EA-4FCB-8C2D-FC29101FD617}" type="datetimeFigureOut">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79009D1-72B7-4ADC-B364-E07E5977039C}" type="slidenum">
              <a:rPr lang="hu-HU" smtClean="0"/>
              <a:pPr/>
              <a:t>‹#›</a:t>
            </a:fld>
            <a:endParaRPr lang="hu-HU"/>
          </a:p>
        </p:txBody>
      </p:sp>
    </p:spTree>
    <p:extLst>
      <p:ext uri="{BB962C8B-B14F-4D97-AF65-F5344CB8AC3E}">
        <p14:creationId xmlns:p14="http://schemas.microsoft.com/office/powerpoint/2010/main" val="1232805148"/>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6F71A80-01EA-4FCB-8C2D-FC29101FD617}" type="datetimeFigureOut">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79009D1-72B7-4ADC-B364-E07E5977039C}" type="slidenum">
              <a:rPr lang="hu-HU" smtClean="0"/>
              <a:pPr/>
              <a:t>‹#›</a:t>
            </a:fld>
            <a:endParaRPr lang="hu-HU"/>
          </a:p>
        </p:txBody>
      </p:sp>
    </p:spTree>
    <p:extLst>
      <p:ext uri="{BB962C8B-B14F-4D97-AF65-F5344CB8AC3E}">
        <p14:creationId xmlns:p14="http://schemas.microsoft.com/office/powerpoint/2010/main" val="542712698"/>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36F71A80-01EA-4FCB-8C2D-FC29101FD617}" type="datetimeFigureOut">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79009D1-72B7-4ADC-B364-E07E5977039C}" type="slidenum">
              <a:rPr lang="hu-HU" smtClean="0"/>
              <a:pPr/>
              <a:t>‹#›</a:t>
            </a:fld>
            <a:endParaRPr lang="hu-HU"/>
          </a:p>
        </p:txBody>
      </p:sp>
    </p:spTree>
    <p:extLst>
      <p:ext uri="{BB962C8B-B14F-4D97-AF65-F5344CB8AC3E}">
        <p14:creationId xmlns:p14="http://schemas.microsoft.com/office/powerpoint/2010/main" val="2142812481"/>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36F71A80-01EA-4FCB-8C2D-FC29101FD617}" type="datetimeFigureOut">
              <a:rPr lang="hu-HU" smtClean="0"/>
              <a:pPr/>
              <a:t>2022. 03. 27.</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79009D1-72B7-4ADC-B364-E07E5977039C}" type="slidenum">
              <a:rPr lang="hu-HU" smtClean="0"/>
              <a:pPr/>
              <a:t>‹#›</a:t>
            </a:fld>
            <a:endParaRPr lang="hu-HU"/>
          </a:p>
        </p:txBody>
      </p:sp>
    </p:spTree>
    <p:extLst>
      <p:ext uri="{BB962C8B-B14F-4D97-AF65-F5344CB8AC3E}">
        <p14:creationId xmlns:p14="http://schemas.microsoft.com/office/powerpoint/2010/main" val="379860941"/>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36F71A80-01EA-4FCB-8C2D-FC29101FD617}" type="datetimeFigureOut">
              <a:rPr lang="hu-HU" smtClean="0"/>
              <a:pPr/>
              <a:t>2022. 03. 27.</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279009D1-72B7-4ADC-B364-E07E5977039C}" type="slidenum">
              <a:rPr lang="hu-HU" smtClean="0"/>
              <a:pPr/>
              <a:t>‹#›</a:t>
            </a:fld>
            <a:endParaRPr lang="hu-HU"/>
          </a:p>
        </p:txBody>
      </p:sp>
    </p:spTree>
    <p:extLst>
      <p:ext uri="{BB962C8B-B14F-4D97-AF65-F5344CB8AC3E}">
        <p14:creationId xmlns:p14="http://schemas.microsoft.com/office/powerpoint/2010/main" val="1950417733"/>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36F71A80-01EA-4FCB-8C2D-FC29101FD617}" type="datetimeFigureOut">
              <a:rPr lang="hu-HU" smtClean="0"/>
              <a:pPr/>
              <a:t>2022. 03. 27.</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279009D1-72B7-4ADC-B364-E07E5977039C}" type="slidenum">
              <a:rPr lang="hu-HU" smtClean="0"/>
              <a:pPr/>
              <a:t>‹#›</a:t>
            </a:fld>
            <a:endParaRPr lang="hu-HU"/>
          </a:p>
        </p:txBody>
      </p:sp>
    </p:spTree>
    <p:extLst>
      <p:ext uri="{BB962C8B-B14F-4D97-AF65-F5344CB8AC3E}">
        <p14:creationId xmlns:p14="http://schemas.microsoft.com/office/powerpoint/2010/main" val="1245307396"/>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36F71A80-01EA-4FCB-8C2D-FC29101FD617}" type="datetimeFigureOut">
              <a:rPr lang="hu-HU" smtClean="0"/>
              <a:pPr/>
              <a:t>2022. 03. 27.</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279009D1-72B7-4ADC-B364-E07E5977039C}" type="slidenum">
              <a:rPr lang="hu-HU" smtClean="0"/>
              <a:pPr/>
              <a:t>‹#›</a:t>
            </a:fld>
            <a:endParaRPr lang="hu-HU"/>
          </a:p>
        </p:txBody>
      </p:sp>
    </p:spTree>
    <p:extLst>
      <p:ext uri="{BB962C8B-B14F-4D97-AF65-F5344CB8AC3E}">
        <p14:creationId xmlns:p14="http://schemas.microsoft.com/office/powerpoint/2010/main" val="1098032478"/>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1" y="273050"/>
            <a:ext cx="4011084"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36F71A80-01EA-4FCB-8C2D-FC29101FD617}" type="datetimeFigureOut">
              <a:rPr lang="hu-HU" smtClean="0"/>
              <a:pPr/>
              <a:t>2022. 03. 27.</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79009D1-72B7-4ADC-B364-E07E5977039C}" type="slidenum">
              <a:rPr lang="hu-HU" smtClean="0"/>
              <a:pPr/>
              <a:t>‹#›</a:t>
            </a:fld>
            <a:endParaRPr lang="hu-HU"/>
          </a:p>
        </p:txBody>
      </p:sp>
    </p:spTree>
    <p:extLst>
      <p:ext uri="{BB962C8B-B14F-4D97-AF65-F5344CB8AC3E}">
        <p14:creationId xmlns:p14="http://schemas.microsoft.com/office/powerpoint/2010/main" val="1599507123"/>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2974206" y="114870"/>
            <a:ext cx="7979344" cy="866908"/>
          </a:xfrm>
        </p:spPr>
        <p:txBody>
          <a:bodyPr>
            <a:normAutofit/>
          </a:bodyPr>
          <a:lstStyle>
            <a:lvl1pPr algn="ctr">
              <a:defRPr sz="3500" b="1">
                <a:solidFill>
                  <a:schemeClr val="tx1"/>
                </a:solidFill>
              </a:defRPr>
            </a:lvl1pPr>
          </a:lstStyle>
          <a:p>
            <a:r>
              <a:rPr lang="hu-HU"/>
              <a:t>Mintacím szerkesztése</a:t>
            </a:r>
          </a:p>
        </p:txBody>
      </p:sp>
      <p:sp>
        <p:nvSpPr>
          <p:cNvPr id="3" name="Tartalom helye 2"/>
          <p:cNvSpPr>
            <a:spLocks noGrp="1"/>
          </p:cNvSpPr>
          <p:nvPr>
            <p:ph idx="1"/>
          </p:nvPr>
        </p:nvSpPr>
        <p:spPr>
          <a:xfrm>
            <a:off x="221381" y="1232035"/>
            <a:ext cx="11608067" cy="494492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F2672B-E127-4547-BD2E-1AAA7655F84A}" type="datetime1">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090778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36F71A80-01EA-4FCB-8C2D-FC29101FD617}" type="datetimeFigureOut">
              <a:rPr lang="hu-HU" smtClean="0"/>
              <a:pPr/>
              <a:t>2022. 03. 27.</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79009D1-72B7-4ADC-B364-E07E5977039C}" type="slidenum">
              <a:rPr lang="hu-HU" smtClean="0"/>
              <a:pPr/>
              <a:t>‹#›</a:t>
            </a:fld>
            <a:endParaRPr lang="hu-HU"/>
          </a:p>
        </p:txBody>
      </p:sp>
    </p:spTree>
    <p:extLst>
      <p:ext uri="{BB962C8B-B14F-4D97-AF65-F5344CB8AC3E}">
        <p14:creationId xmlns:p14="http://schemas.microsoft.com/office/powerpoint/2010/main" val="1999564117"/>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6F71A80-01EA-4FCB-8C2D-FC29101FD617}" type="datetimeFigureOut">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79009D1-72B7-4ADC-B364-E07E5977039C}" type="slidenum">
              <a:rPr lang="hu-HU" smtClean="0"/>
              <a:pPr/>
              <a:t>‹#›</a:t>
            </a:fld>
            <a:endParaRPr lang="hu-HU"/>
          </a:p>
        </p:txBody>
      </p:sp>
    </p:spTree>
    <p:extLst>
      <p:ext uri="{BB962C8B-B14F-4D97-AF65-F5344CB8AC3E}">
        <p14:creationId xmlns:p14="http://schemas.microsoft.com/office/powerpoint/2010/main" val="3911790730"/>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74639"/>
            <a:ext cx="27432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609600" y="274639"/>
            <a:ext cx="80264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6F71A80-01EA-4FCB-8C2D-FC29101FD617}" type="datetimeFigureOut">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79009D1-72B7-4ADC-B364-E07E5977039C}" type="slidenum">
              <a:rPr lang="hu-HU" smtClean="0"/>
              <a:pPr/>
              <a:t>‹#›</a:t>
            </a:fld>
            <a:endParaRPr lang="hu-HU"/>
          </a:p>
        </p:txBody>
      </p:sp>
    </p:spTree>
    <p:extLst>
      <p:ext uri="{BB962C8B-B14F-4D97-AF65-F5344CB8AC3E}">
        <p14:creationId xmlns:p14="http://schemas.microsoft.com/office/powerpoint/2010/main" val="3154985719"/>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D107C0EA-DE5C-4186-AED9-DA0D257A3085}" type="datetime1">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06409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EFCDD9D0-E272-409A-AB17-A882CF1DD8FA}" type="datetime1">
              <a:rPr lang="hu-HU" smtClean="0"/>
              <a:pPr/>
              <a:t>2022. 03. 27.</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13883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ED5FE4D7-A085-416F-A4A0-1FD0B98103EC}" type="datetime1">
              <a:rPr lang="hu-HU" smtClean="0"/>
              <a:pPr/>
              <a:t>2022. 03. 27.</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1584977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A67575B1-5095-41CB-B20E-442F48FFBB6D}" type="datetime1">
              <a:rPr lang="hu-HU" smtClean="0"/>
              <a:pPr/>
              <a:t>2022. 03. 27.</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932800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96936C10-6AC2-41FE-B19B-5CDC0D9DAF0A}" type="datetime1">
              <a:rPr lang="hu-HU" smtClean="0"/>
              <a:pPr/>
              <a:t>2022. 03. 27.</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51467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2F1AEBC5-0ADB-4D2B-B767-56697C3D67BD}" type="datetime1">
              <a:rPr lang="hu-HU" smtClean="0"/>
              <a:pPr/>
              <a:t>2022. 03. 27.</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1376523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A8D96389-0110-4976-84CC-3300DFE4B9AC}" type="datetime1">
              <a:rPr lang="hu-HU" smtClean="0"/>
              <a:pPr/>
              <a:t>2022. 03. 27.</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5852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EFDD4-4024-461E-ACBD-964883C5309E}" type="datetime1">
              <a:rPr lang="hu-HU" smtClean="0"/>
              <a:pPr/>
              <a:t>2022. 03. 27.</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DC037-E7BD-4C73-8B08-BA96F3CF2969}" type="slidenum">
              <a:rPr lang="hu-HU" smtClean="0"/>
              <a:pPr/>
              <a:t>‹#›</a:t>
            </a:fld>
            <a:endParaRPr lang="hu-HU"/>
          </a:p>
        </p:txBody>
      </p:sp>
    </p:spTree>
    <p:extLst>
      <p:ext uri="{BB962C8B-B14F-4D97-AF65-F5344CB8AC3E}">
        <p14:creationId xmlns:p14="http://schemas.microsoft.com/office/powerpoint/2010/main" val="429223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F71A80-01EA-4FCB-8C2D-FC29101FD617}" type="datetimeFigureOut">
              <a:rPr lang="hu-HU" smtClean="0"/>
              <a:pPr/>
              <a:t>2022. 03. 27.</a:t>
            </a:fld>
            <a:endParaRPr lang="hu-HU"/>
          </a:p>
        </p:txBody>
      </p:sp>
      <p:sp>
        <p:nvSpPr>
          <p:cNvPr id="5" name="Élőláb hely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009D1-72B7-4ADC-B364-E07E5977039C}" type="slidenum">
              <a:rPr lang="hu-HU" smtClean="0"/>
              <a:pPr/>
              <a:t>‹#›</a:t>
            </a:fld>
            <a:endParaRPr lang="hu-HU"/>
          </a:p>
        </p:txBody>
      </p:sp>
    </p:spTree>
    <p:extLst>
      <p:ext uri="{BB962C8B-B14F-4D97-AF65-F5344CB8AC3E}">
        <p14:creationId xmlns:p14="http://schemas.microsoft.com/office/powerpoint/2010/main" val="2641440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wachter.walter@vas.gov.h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hu.wikipedia.org/wiki/Isztambul" TargetMode="Externa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hu.wikipedia.org/wiki/F%C3%A1jl:The_plague_of_Florence_in_1348,_as_described_in_Boccaccio's_Wellcome_L0004057.jpg" TargetMode="External"/><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hu.wikipedia.org/wiki/Pestis#cite_note-33"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hu.wikipedia.org/w/index.php?title=Mycobacterium_leprae&amp;action=edit&amp;redlink=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JPG"/></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6.xml"/><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8D263EA1-7A8A-449E-8317-62B4896E90CC}"/>
              </a:ext>
            </a:extLst>
          </p:cNvPr>
          <p:cNvSpPr>
            <a:spLocks noGrp="1"/>
          </p:cNvSpPr>
          <p:nvPr>
            <p:ph idx="1"/>
          </p:nvPr>
        </p:nvSpPr>
        <p:spPr/>
        <p:txBody>
          <a:bodyPr/>
          <a:lstStyle/>
          <a:p>
            <a:pPr marL="0" indent="0" algn="ctr">
              <a:buNone/>
            </a:pPr>
            <a:endParaRPr lang="hu-HU" dirty="0"/>
          </a:p>
          <a:p>
            <a:pPr marL="0" indent="0" algn="ctr">
              <a:buNone/>
            </a:pPr>
            <a:endParaRPr lang="hu-HU" dirty="0"/>
          </a:p>
          <a:p>
            <a:pPr marL="0" indent="0" algn="ctr">
              <a:buNone/>
            </a:pPr>
            <a:r>
              <a:rPr lang="hu-HU" dirty="0"/>
              <a:t>Dr. Wächter Walter </a:t>
            </a:r>
          </a:p>
          <a:p>
            <a:pPr marL="0" indent="0" algn="ctr">
              <a:buNone/>
            </a:pPr>
            <a:r>
              <a:rPr lang="hu-HU" dirty="0"/>
              <a:t>Megyei tisztifőorvos</a:t>
            </a:r>
          </a:p>
          <a:p>
            <a:pPr marL="0" indent="0" algn="ctr">
              <a:buNone/>
            </a:pPr>
            <a:r>
              <a:rPr lang="hu-HU" dirty="0"/>
              <a:t>Vas Megyei Kormányhivatal</a:t>
            </a:r>
          </a:p>
          <a:p>
            <a:pPr marL="0" indent="0" algn="ctr">
              <a:buNone/>
            </a:pPr>
            <a:r>
              <a:rPr lang="hu-HU" dirty="0"/>
              <a:t>Népegészségügyi Főosztály</a:t>
            </a:r>
          </a:p>
          <a:p>
            <a:pPr marL="0" indent="0" algn="ctr">
              <a:buNone/>
            </a:pPr>
            <a:r>
              <a:rPr lang="hu-HU" dirty="0">
                <a:hlinkClick r:id="rId2"/>
              </a:rPr>
              <a:t>wachter.walter@vas.gov.hu</a:t>
            </a:r>
            <a:r>
              <a:rPr lang="hu-HU" dirty="0"/>
              <a:t> </a:t>
            </a:r>
          </a:p>
          <a:p>
            <a:pPr marL="0" indent="0" algn="ctr">
              <a:buNone/>
            </a:pPr>
            <a:r>
              <a:rPr lang="hu-HU" dirty="0"/>
              <a:t>06-30-956-3437</a:t>
            </a:r>
          </a:p>
        </p:txBody>
      </p:sp>
      <p:sp>
        <p:nvSpPr>
          <p:cNvPr id="4" name="Dia számának helye 3">
            <a:extLst>
              <a:ext uri="{FF2B5EF4-FFF2-40B4-BE49-F238E27FC236}">
                <a16:creationId xmlns:a16="http://schemas.microsoft.com/office/drawing/2014/main" id="{DE362900-1AB6-42A7-ABC5-AABFDE927F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C037-E7BD-4C73-8B08-BA96F3CF2969}" type="slidenum">
              <a:rPr kumimoji="0" lang="hu-H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hu-H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2802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p:cNvSpPr>
            <a:spLocks noGrp="1"/>
          </p:cNvSpPr>
          <p:nvPr>
            <p:ph sz="half" idx="2"/>
          </p:nvPr>
        </p:nvSpPr>
        <p:spPr>
          <a:xfrm>
            <a:off x="1524000" y="2174875"/>
            <a:ext cx="4497388" cy="4325959"/>
          </a:xfrm>
        </p:spPr>
        <p:txBody>
          <a:bodyPr>
            <a:normAutofit/>
          </a:bodyPr>
          <a:lstStyle/>
          <a:p>
            <a:pPr>
              <a:buNone/>
            </a:pPr>
            <a:r>
              <a:rPr lang="hu-HU" dirty="0"/>
              <a:t>    </a:t>
            </a:r>
            <a:r>
              <a:rPr lang="hu-HU" b="1" dirty="0"/>
              <a:t>Egyiptomi, görög, római egészségkultúra</a:t>
            </a:r>
          </a:p>
        </p:txBody>
      </p:sp>
      <p:pic>
        <p:nvPicPr>
          <p:cNvPr id="1026" name="Picture 2"/>
          <p:cNvPicPr>
            <a:picLocks noChangeAspect="1" noChangeArrowheads="1"/>
          </p:cNvPicPr>
          <p:nvPr/>
        </p:nvPicPr>
        <p:blipFill>
          <a:blip r:embed="rId2"/>
          <a:srcRect/>
          <a:stretch>
            <a:fillRect/>
          </a:stretch>
        </p:blipFill>
        <p:spPr bwMode="auto">
          <a:xfrm>
            <a:off x="6184562" y="0"/>
            <a:ext cx="4483438" cy="6858000"/>
          </a:xfrm>
          <a:prstGeom prst="rect">
            <a:avLst/>
          </a:prstGeom>
          <a:noFill/>
          <a:ln w="9525">
            <a:noFill/>
            <a:miter lim="800000"/>
            <a:headEnd/>
            <a:tailEnd/>
          </a:ln>
          <a:effectLst/>
        </p:spPr>
      </p:pic>
    </p:spTree>
  </p:cSld>
  <p:clrMapOvr>
    <a:masterClrMapping/>
  </p:clrMapOvr>
  <p:transition spd="slow">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artalom helye 2"/>
          <p:cNvSpPr>
            <a:spLocks noGrp="1"/>
          </p:cNvSpPr>
          <p:nvPr>
            <p:ph idx="1"/>
          </p:nvPr>
        </p:nvSpPr>
        <p:spPr>
          <a:xfrm>
            <a:off x="0" y="928688"/>
            <a:ext cx="12192000" cy="4525962"/>
          </a:xfrm>
        </p:spPr>
        <p:txBody>
          <a:bodyPr/>
          <a:lstStyle/>
          <a:p>
            <a:pPr eaLnBrk="1" hangingPunct="1"/>
            <a:endParaRPr lang="hu-HU" sz="2400" dirty="0"/>
          </a:p>
          <a:p>
            <a:pPr eaLnBrk="1" hangingPunct="1"/>
            <a:r>
              <a:rPr lang="hu-HU" sz="2400" dirty="0"/>
              <a:t>Rómaiak-magas színvonalú fürdők, csatornázás</a:t>
            </a:r>
          </a:p>
          <a:p>
            <a:pPr eaLnBrk="1" hangingPunct="1">
              <a:buNone/>
            </a:pPr>
            <a:r>
              <a:rPr lang="hu-HU" sz="2400" dirty="0"/>
              <a:t>     - emberi és állati ürülék elvezetése a Tiberisbe</a:t>
            </a:r>
          </a:p>
          <a:p>
            <a:pPr>
              <a:buNone/>
            </a:pPr>
            <a:r>
              <a:rPr lang="hu-HU" sz="2400" dirty="0"/>
              <a:t>      - vízvezeték építés  (hegyekből forrásvíz odavezetése)</a:t>
            </a:r>
          </a:p>
          <a:p>
            <a:pPr eaLnBrk="1" hangingPunct="1"/>
            <a:endParaRPr lang="hu-HU" sz="2400" dirty="0"/>
          </a:p>
          <a:p>
            <a:pPr eaLnBrk="1" hangingPunct="1"/>
            <a:r>
              <a:rPr lang="hu-HU" sz="2400" dirty="0"/>
              <a:t>Temetkezési rendszabályok (városon kívüli temetés) és  szemételtávolítás</a:t>
            </a:r>
          </a:p>
          <a:p>
            <a:pPr eaLnBrk="1" hangingPunct="1"/>
            <a:endParaRPr lang="hu-HU" sz="2400" dirty="0"/>
          </a:p>
          <a:p>
            <a:pPr eaLnBrk="1" hangingPunct="1"/>
            <a:r>
              <a:rPr lang="hu-HU" sz="2400" dirty="0"/>
              <a:t>Piacok ellenőrzése-közétkeztetés</a:t>
            </a:r>
          </a:p>
          <a:p>
            <a:pPr eaLnBrk="1" hangingPunct="1"/>
            <a:endParaRPr lang="hu-HU" dirty="0"/>
          </a:p>
        </p:txBody>
      </p:sp>
      <p:pic>
        <p:nvPicPr>
          <p:cNvPr id="10244" name="Picture 2"/>
          <p:cNvPicPr>
            <a:picLocks noChangeAspect="1" noChangeArrowheads="1"/>
          </p:cNvPicPr>
          <p:nvPr/>
        </p:nvPicPr>
        <p:blipFill>
          <a:blip r:embed="rId2" cstate="print"/>
          <a:srcRect/>
          <a:stretch>
            <a:fillRect/>
          </a:stretch>
        </p:blipFill>
        <p:spPr bwMode="auto">
          <a:xfrm>
            <a:off x="6686080" y="3803375"/>
            <a:ext cx="5333642" cy="281608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524001" y="0"/>
            <a:ext cx="3957647" cy="2950114"/>
          </a:xfrm>
          <a:prstGeom prst="rect">
            <a:avLst/>
          </a:prstGeom>
          <a:noFill/>
          <a:ln w="9525">
            <a:noFill/>
            <a:miter lim="800000"/>
            <a:headEnd/>
            <a:tailEnd/>
          </a:ln>
          <a:effectLst/>
        </p:spPr>
      </p:pic>
      <p:pic>
        <p:nvPicPr>
          <p:cNvPr id="2051" name="Picture 3"/>
          <p:cNvPicPr>
            <a:picLocks noGrp="1" noChangeAspect="1" noChangeArrowheads="1"/>
          </p:cNvPicPr>
          <p:nvPr>
            <p:ph sz="quarter" idx="4"/>
          </p:nvPr>
        </p:nvPicPr>
        <p:blipFill>
          <a:blip r:embed="rId3"/>
          <a:srcRect/>
          <a:stretch>
            <a:fillRect/>
          </a:stretch>
        </p:blipFill>
        <p:spPr bwMode="auto">
          <a:xfrm>
            <a:off x="1524000" y="3714753"/>
            <a:ext cx="3931049" cy="3143248"/>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6183282" y="3857604"/>
            <a:ext cx="4484719" cy="3000396"/>
          </a:xfrm>
          <a:prstGeom prst="rect">
            <a:avLst/>
          </a:prstGeom>
          <a:noFill/>
          <a:ln w="9525">
            <a:noFill/>
            <a:miter lim="800000"/>
            <a:headEnd/>
            <a:tailEnd/>
          </a:ln>
          <a:effectLst/>
        </p:spPr>
      </p:pic>
      <p:pic>
        <p:nvPicPr>
          <p:cNvPr id="2053" name="Picture 5"/>
          <p:cNvPicPr>
            <a:picLocks noGrp="1" noChangeAspect="1" noChangeArrowheads="1"/>
          </p:cNvPicPr>
          <p:nvPr>
            <p:ph sz="half" idx="2"/>
          </p:nvPr>
        </p:nvPicPr>
        <p:blipFill>
          <a:blip r:embed="rId5"/>
          <a:srcRect/>
          <a:stretch>
            <a:fillRect/>
          </a:stretch>
        </p:blipFill>
        <p:spPr bwMode="auto">
          <a:xfrm>
            <a:off x="6195196" y="0"/>
            <a:ext cx="4472804" cy="3071810"/>
          </a:xfrm>
          <a:prstGeom prst="rect">
            <a:avLst/>
          </a:prstGeom>
          <a:noFill/>
          <a:ln w="9525">
            <a:noFill/>
            <a:miter lim="800000"/>
            <a:headEnd/>
            <a:tailEnd/>
          </a:ln>
          <a:effectLst/>
        </p:spPr>
      </p:pic>
    </p:spTree>
  </p:cSld>
  <p:clrMapOvr>
    <a:masterClrMapping/>
  </p:clrMapOvr>
  <p:transition spd="slow">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p:cNvSpPr>
            <a:spLocks noGrp="1"/>
          </p:cNvSpPr>
          <p:nvPr>
            <p:ph sz="half" idx="2"/>
          </p:nvPr>
        </p:nvSpPr>
        <p:spPr>
          <a:xfrm>
            <a:off x="1524000" y="4929174"/>
            <a:ext cx="9144000" cy="1928826"/>
          </a:xfrm>
        </p:spPr>
        <p:txBody>
          <a:bodyPr vert="horz" lIns="72000" tIns="45720" rIns="91440" bIns="45720" rtlCol="0">
            <a:normAutofit fontScale="85000" lnSpcReduction="10000"/>
          </a:bodyPr>
          <a:lstStyle/>
          <a:p>
            <a:pPr>
              <a:lnSpc>
                <a:spcPct val="110000"/>
              </a:lnSpc>
            </a:pPr>
            <a:r>
              <a:rPr lang="hu-HU" dirty="0"/>
              <a:t>Amellett, hogy élvezhették a fürdőzés örömét, tornázhattak vagy labdázhattak a sportpályákon,  a  társalgókban  baráti  körök  jöttek  össze beszélgetésre, de  játszhattak társasjátékokat, megbeszélhették  a  politikai  híreket.</a:t>
            </a:r>
          </a:p>
          <a:p>
            <a:pPr>
              <a:lnSpc>
                <a:spcPct val="110000"/>
              </a:lnSpc>
            </a:pPr>
            <a:r>
              <a:rPr lang="hu-HU" dirty="0"/>
              <a:t>A  nők  délelőtt,  a  férfiak  délután látogathatták a fürdőket. </a:t>
            </a:r>
          </a:p>
          <a:p>
            <a:pPr>
              <a:lnSpc>
                <a:spcPct val="110000"/>
              </a:lnSpc>
            </a:pPr>
            <a:r>
              <a:rPr lang="hu-HU" b="1" dirty="0"/>
              <a:t>A szegények és a rabszolgák is eljárhattak a fürdőkbe éppúgy, mint a császárok.</a:t>
            </a:r>
          </a:p>
        </p:txBody>
      </p:sp>
      <p:pic>
        <p:nvPicPr>
          <p:cNvPr id="3074" name="Picture 2"/>
          <p:cNvPicPr>
            <a:picLocks noGrp="1" noChangeAspect="1" noChangeArrowheads="1"/>
          </p:cNvPicPr>
          <p:nvPr>
            <p:ph sz="quarter" idx="4"/>
          </p:nvPr>
        </p:nvPicPr>
        <p:blipFill>
          <a:blip r:embed="rId2"/>
          <a:srcRect/>
          <a:stretch>
            <a:fillRect/>
          </a:stretch>
        </p:blipFill>
        <p:spPr bwMode="auto">
          <a:xfrm>
            <a:off x="2309787" y="0"/>
            <a:ext cx="7786711" cy="4929198"/>
          </a:xfrm>
          <a:prstGeom prst="rect">
            <a:avLst/>
          </a:prstGeom>
          <a:noFill/>
          <a:ln w="9525">
            <a:noFill/>
            <a:miter lim="800000"/>
            <a:headEnd/>
            <a:tailEnd/>
          </a:ln>
          <a:effectLst/>
        </p:spPr>
      </p:pic>
    </p:spTree>
  </p:cSld>
  <p:clrMapOvr>
    <a:masterClrMapping/>
  </p:clrMapOvr>
  <p:transition spd="slow">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81200" y="274638"/>
            <a:ext cx="8229600" cy="582594"/>
          </a:xfrm>
        </p:spPr>
        <p:txBody>
          <a:bodyPr>
            <a:normAutofit/>
          </a:bodyPr>
          <a:lstStyle/>
          <a:p>
            <a:r>
              <a:rPr lang="hu-HU" sz="2400" dirty="0" err="1"/>
              <a:t>Galenos</a:t>
            </a:r>
            <a:r>
              <a:rPr lang="hu-HU" sz="2400" dirty="0"/>
              <a:t> (130-210)</a:t>
            </a:r>
            <a:endParaRPr lang="hu-HU" sz="2800" dirty="0"/>
          </a:p>
        </p:txBody>
      </p:sp>
      <p:sp>
        <p:nvSpPr>
          <p:cNvPr id="3" name="Szöveg helye 2"/>
          <p:cNvSpPr>
            <a:spLocks noGrp="1"/>
          </p:cNvSpPr>
          <p:nvPr>
            <p:ph type="body" idx="1"/>
          </p:nvPr>
        </p:nvSpPr>
        <p:spPr>
          <a:xfrm>
            <a:off x="1738282" y="5429264"/>
            <a:ext cx="8540782" cy="1211266"/>
          </a:xfrm>
        </p:spPr>
        <p:txBody>
          <a:bodyPr anchor="t">
            <a:normAutofit/>
          </a:bodyPr>
          <a:lstStyle/>
          <a:p>
            <a:pPr algn="just"/>
            <a:r>
              <a:rPr lang="hu-HU" sz="2000" b="0" dirty="0"/>
              <a:t>A fürdők jellegzetes alaprajzán jól meghatározhatók a különböző rendeltetésű helyiségek, melyek térbeli elhelyezkedése általában a </a:t>
            </a:r>
            <a:r>
              <a:rPr lang="hu-HU" sz="2000" b="0" dirty="0" err="1"/>
              <a:t>Galenos</a:t>
            </a:r>
            <a:r>
              <a:rPr lang="hu-HU" sz="2000" b="0" dirty="0"/>
              <a:t> által leírt fürdőprogramot követi.</a:t>
            </a:r>
          </a:p>
          <a:p>
            <a:endParaRPr lang="hu-HU" dirty="0"/>
          </a:p>
        </p:txBody>
      </p:sp>
      <p:sp>
        <p:nvSpPr>
          <p:cNvPr id="4" name="Tartalom helye 3"/>
          <p:cNvSpPr>
            <a:spLocks noGrp="1"/>
          </p:cNvSpPr>
          <p:nvPr>
            <p:ph sz="half" idx="2"/>
          </p:nvPr>
        </p:nvSpPr>
        <p:spPr>
          <a:xfrm>
            <a:off x="1219200" y="1142984"/>
            <a:ext cx="4497388" cy="4286280"/>
          </a:xfrm>
        </p:spPr>
        <p:txBody>
          <a:bodyPr>
            <a:normAutofit/>
          </a:bodyPr>
          <a:lstStyle/>
          <a:p>
            <a:r>
              <a:rPr lang="hu-HU" sz="2000" dirty="0"/>
              <a:t>A fürdőzés javasolt sorrendje: </a:t>
            </a:r>
          </a:p>
          <a:p>
            <a:r>
              <a:rPr lang="hu-HU" sz="2000" dirty="0"/>
              <a:t>A forró lég- és gőzfürdőt követően forró vízben kell ellazítani az izmokat, melyek ezután a hideg vízben frissülnek fel. A fürdés befejezéseként a testet illatos olajjal kell bekenni.</a:t>
            </a:r>
          </a:p>
          <a:p>
            <a:r>
              <a:rPr lang="hu-HU" sz="2000" dirty="0"/>
              <a:t>Ezt a „vízkúrát” egészítette ki a fürdőkhöz kapcsolódó tornacsarnokban zajló testmozgás, melyet a testre tapadt homok letisztítása követett.</a:t>
            </a:r>
          </a:p>
          <a:p>
            <a:pPr>
              <a:buNone/>
            </a:pPr>
            <a:endParaRPr lang="hu-HU" dirty="0"/>
          </a:p>
        </p:txBody>
      </p:sp>
      <p:pic>
        <p:nvPicPr>
          <p:cNvPr id="7" name="kep_szerkfoto_image_11200667" descr="GettyImages-3278922"/>
          <p:cNvPicPr>
            <a:picLocks noGrp="1"/>
          </p:cNvPicPr>
          <p:nvPr>
            <p:ph sz="quarter" idx="4"/>
          </p:nvPr>
        </p:nvPicPr>
        <p:blipFill>
          <a:blip r:embed="rId2"/>
          <a:srcRect/>
          <a:stretch>
            <a:fillRect/>
          </a:stretch>
        </p:blipFill>
        <p:spPr bwMode="auto">
          <a:xfrm>
            <a:off x="5881687" y="1357298"/>
            <a:ext cx="4786315" cy="3214710"/>
          </a:xfrm>
          <a:prstGeom prst="rect">
            <a:avLst/>
          </a:prstGeom>
          <a:noFill/>
          <a:ln w="9525">
            <a:noFill/>
            <a:miter lim="800000"/>
            <a:headEnd/>
            <a:tailEnd/>
          </a:ln>
        </p:spPr>
      </p:pic>
    </p:spTree>
  </p:cSld>
  <p:clrMapOvr>
    <a:masterClrMapping/>
  </p:clrMapOvr>
  <p:transition spd="slow">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artalom helye 2"/>
          <p:cNvSpPr>
            <a:spLocks noGrp="1"/>
          </p:cNvSpPr>
          <p:nvPr>
            <p:ph idx="1"/>
          </p:nvPr>
        </p:nvSpPr>
        <p:spPr>
          <a:xfrm>
            <a:off x="0" y="1052736"/>
            <a:ext cx="12192000" cy="5805264"/>
          </a:xfrm>
        </p:spPr>
        <p:txBody>
          <a:bodyPr>
            <a:normAutofit/>
          </a:bodyPr>
          <a:lstStyle/>
          <a:p>
            <a:pPr eaLnBrk="1" hangingPunct="1"/>
            <a:endParaRPr lang="hu-HU" sz="2400" dirty="0"/>
          </a:p>
          <a:p>
            <a:pPr algn="just" eaLnBrk="1" hangingPunct="1"/>
            <a:r>
              <a:rPr lang="hu-HU" sz="2400" dirty="0"/>
              <a:t>A középkor a járványok okaként az égi, misztikus erőket tette felelőssé</a:t>
            </a:r>
          </a:p>
          <a:p>
            <a:pPr algn="just" eaLnBrk="1" hangingPunct="1"/>
            <a:r>
              <a:rPr lang="hu-HU" sz="2400" dirty="0"/>
              <a:t>A védekezést, ismeretek fejlődését akadályozta a kor egyházi, tudományellenes uralkodó irányzata</a:t>
            </a:r>
          </a:p>
          <a:p>
            <a:pPr algn="just" eaLnBrk="1" hangingPunct="1"/>
            <a:r>
              <a:rPr lang="hu-HU" sz="2400" dirty="0"/>
              <a:t>Közegészségügy romlása indult el</a:t>
            </a:r>
          </a:p>
          <a:p>
            <a:pPr algn="just" eaLnBrk="1" hangingPunct="1"/>
            <a:r>
              <a:rPr lang="hu-HU" sz="2400" dirty="0"/>
              <a:t>Aszkétizmus (lemondás az élvezetekről)</a:t>
            </a:r>
            <a:r>
              <a:rPr lang="hu-HU" sz="2400" dirty="0" err="1"/>
              <a:t>-higiéne</a:t>
            </a:r>
            <a:r>
              <a:rPr lang="hu-HU" sz="2400" dirty="0"/>
              <a:t> visszaszorítása</a:t>
            </a:r>
          </a:p>
          <a:p>
            <a:pPr algn="just" eaLnBrk="1" hangingPunct="1"/>
            <a:r>
              <a:rPr lang="hu-HU" sz="2400" dirty="0"/>
              <a:t>Szemét az utcákon, sűrűn épített szűk lakások, kevés fény és levegő</a:t>
            </a:r>
          </a:p>
          <a:p>
            <a:pPr algn="just" eaLnBrk="1" hangingPunct="1"/>
            <a:r>
              <a:rPr lang="hu-HU" sz="2400" dirty="0"/>
              <a:t>Kút háztartási hulladékkal és ürülékkel szennyezett</a:t>
            </a:r>
          </a:p>
          <a:p>
            <a:pPr algn="just" eaLnBrk="1" hangingPunct="1"/>
            <a:r>
              <a:rPr lang="hu-HU" sz="2400" dirty="0"/>
              <a:t>Kiemelt helyen levő templom köré temetkeztek</a:t>
            </a:r>
          </a:p>
          <a:p>
            <a:pPr algn="just" eaLnBrk="1" hangingPunct="1"/>
            <a:r>
              <a:rPr lang="hu-HU" sz="2400" dirty="0"/>
              <a:t>A járványok miatt városok elnéptelenedése </a:t>
            </a:r>
          </a:p>
          <a:p>
            <a:pPr eaLnBrk="1" hangingPunct="1"/>
            <a:endParaRPr lang="hu-HU" sz="2400" dirty="0"/>
          </a:p>
          <a:p>
            <a:pPr eaLnBrk="1" hangingPunct="1"/>
            <a:endParaRPr lang="hu-HU"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a:t>Középkor </a:t>
            </a:r>
          </a:p>
        </p:txBody>
      </p:sp>
      <p:sp>
        <p:nvSpPr>
          <p:cNvPr id="4" name="Tartalom helye 3"/>
          <p:cNvSpPr>
            <a:spLocks noGrp="1"/>
          </p:cNvSpPr>
          <p:nvPr>
            <p:ph sz="half" idx="2"/>
          </p:nvPr>
        </p:nvSpPr>
        <p:spPr>
          <a:xfrm>
            <a:off x="1007165" y="1417638"/>
            <a:ext cx="4682919" cy="5165724"/>
          </a:xfrm>
        </p:spPr>
        <p:txBody>
          <a:bodyPr>
            <a:normAutofit fontScale="92500" lnSpcReduction="20000"/>
          </a:bodyPr>
          <a:lstStyle/>
          <a:p>
            <a:r>
              <a:rPr lang="hu-HU" dirty="0"/>
              <a:t>4-5. században még engedték a keresztényeknek a fürdést a közös fürdőkben, de elítélték, ha a fürdőket más élvezetekre használták. Egy idő után már nem nézték jó szemmel, ha nők is jártak fürdőkbe. </a:t>
            </a:r>
          </a:p>
          <a:p>
            <a:r>
              <a:rPr lang="hu-HU" dirty="0"/>
              <a:t>Később még több szigorítást vezettek be. Először a keresztényeknek megtiltották, hogy meztelenül fürödjenek, később már úgy általában nem tetszett az egyháznak ez a fajta tevékenység. A hivatalos álláspont az volt, hogy a nyilvános fürdők az immorális viselkedés, a szex és a betegségek melegágya.</a:t>
            </a:r>
          </a:p>
          <a:p>
            <a:endParaRPr lang="hu-HU" dirty="0"/>
          </a:p>
          <a:p>
            <a:endParaRPr lang="hu-HU" dirty="0"/>
          </a:p>
        </p:txBody>
      </p:sp>
      <p:pic>
        <p:nvPicPr>
          <p:cNvPr id="6146" name="Picture 2"/>
          <p:cNvPicPr>
            <a:picLocks noGrp="1" noChangeAspect="1" noChangeArrowheads="1"/>
          </p:cNvPicPr>
          <p:nvPr>
            <p:ph sz="quarter" idx="4"/>
          </p:nvPr>
        </p:nvPicPr>
        <p:blipFill>
          <a:blip r:embed="rId2"/>
          <a:srcRect/>
          <a:stretch>
            <a:fillRect/>
          </a:stretch>
        </p:blipFill>
        <p:spPr bwMode="auto">
          <a:xfrm>
            <a:off x="6096001" y="1556818"/>
            <a:ext cx="4126947" cy="4680463"/>
          </a:xfrm>
          <a:prstGeom prst="rect">
            <a:avLst/>
          </a:prstGeom>
          <a:noFill/>
          <a:ln w="9525">
            <a:noFill/>
            <a:miter lim="800000"/>
            <a:headEnd/>
            <a:tailEnd/>
          </a:ln>
          <a:effectLst/>
        </p:spPr>
      </p:pic>
    </p:spTree>
  </p:cSld>
  <p:clrMapOvr>
    <a:masterClrMapping/>
  </p:clrMapOvr>
  <p:transition spd="slow">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p:cNvSpPr>
            <a:spLocks noGrp="1"/>
          </p:cNvSpPr>
          <p:nvPr>
            <p:ph sz="half" idx="2"/>
          </p:nvPr>
        </p:nvSpPr>
        <p:spPr>
          <a:xfrm>
            <a:off x="1524000" y="1214423"/>
            <a:ext cx="4497388" cy="4911741"/>
          </a:xfrm>
        </p:spPr>
        <p:txBody>
          <a:bodyPr>
            <a:normAutofit lnSpcReduction="10000"/>
          </a:bodyPr>
          <a:lstStyle/>
          <a:p>
            <a:r>
              <a:rPr lang="hu-HU" dirty="0"/>
              <a:t>Később valóban a betegségektől való félelem miatt nem fürödtek az emberek. A 16. században elterjedt tévhit szerint a betegségek a vízzel jutnak el a bőrre és onnan a testbe. Egy akkor írás szerint a </a:t>
            </a:r>
            <a:r>
              <a:rPr lang="hu-HU" dirty="0" err="1"/>
              <a:t>melegvizes</a:t>
            </a:r>
            <a:r>
              <a:rPr lang="hu-HU" dirty="0"/>
              <a:t> fürdő átmelegíti ugyan a testet, de gyengíti a szervezetet és tágítja a bőr pórusait. Ezért lehetnek veszélyesek, súlyos betegségekhez, még halálhoz is vezethetnek.</a:t>
            </a:r>
          </a:p>
          <a:p>
            <a:endParaRPr lang="hu-HU" dirty="0"/>
          </a:p>
        </p:txBody>
      </p:sp>
      <p:pic>
        <p:nvPicPr>
          <p:cNvPr id="5122" name="Picture 2"/>
          <p:cNvPicPr>
            <a:picLocks noGrp="1" noChangeAspect="1" noChangeArrowheads="1"/>
          </p:cNvPicPr>
          <p:nvPr>
            <p:ph sz="quarter" idx="4"/>
          </p:nvPr>
        </p:nvPicPr>
        <p:blipFill>
          <a:blip r:embed="rId2"/>
          <a:srcRect/>
          <a:stretch>
            <a:fillRect/>
          </a:stretch>
        </p:blipFill>
        <p:spPr bwMode="auto">
          <a:xfrm>
            <a:off x="7155629" y="906033"/>
            <a:ext cx="4042458" cy="5312205"/>
          </a:xfrm>
          <a:prstGeom prst="rect">
            <a:avLst/>
          </a:prstGeom>
          <a:noFill/>
          <a:ln w="9525">
            <a:noFill/>
            <a:miter lim="800000"/>
            <a:headEnd/>
            <a:tailEnd/>
          </a:ln>
          <a:effectLst/>
        </p:spPr>
      </p:pic>
    </p:spTree>
  </p:cSld>
  <p:clrMapOvr>
    <a:masterClrMapping/>
  </p:clrMapOvr>
  <p:transition spd="slow">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p:cNvSpPr>
            <a:spLocks noGrp="1"/>
          </p:cNvSpPr>
          <p:nvPr>
            <p:ph sz="half" idx="2"/>
          </p:nvPr>
        </p:nvSpPr>
        <p:spPr>
          <a:xfrm>
            <a:off x="1981200" y="1643051"/>
            <a:ext cx="4040188" cy="4483113"/>
          </a:xfrm>
        </p:spPr>
        <p:txBody>
          <a:bodyPr>
            <a:normAutofit/>
          </a:bodyPr>
          <a:lstStyle/>
          <a:p>
            <a:r>
              <a:rPr lang="hu-HU" dirty="0"/>
              <a:t>Tisztálkodás: kézmosás arc egy része, szájöblítés.</a:t>
            </a:r>
          </a:p>
          <a:p>
            <a:r>
              <a:rPr lang="hu-HU" dirty="0"/>
              <a:t>De a teljes arc mosása is veszélyesnek számított, különösen a szem környékén.</a:t>
            </a:r>
          </a:p>
          <a:p>
            <a:r>
              <a:rPr lang="hu-HU" dirty="0"/>
              <a:t>A gazdagabbak nem teljesen hagyták el a fürdés szokását, de évi néhány alkalomra korlátozták azt.</a:t>
            </a:r>
          </a:p>
          <a:p>
            <a:endParaRPr lang="hu-HU" dirty="0"/>
          </a:p>
        </p:txBody>
      </p:sp>
      <p:pic>
        <p:nvPicPr>
          <p:cNvPr id="7" name="kep_szerkfoto_image_11200661" descr="GettyImages-3352059"/>
          <p:cNvPicPr>
            <a:picLocks noGrp="1"/>
          </p:cNvPicPr>
          <p:nvPr>
            <p:ph sz="quarter" idx="4"/>
          </p:nvPr>
        </p:nvPicPr>
        <p:blipFill>
          <a:blip r:embed="rId2"/>
          <a:srcRect/>
          <a:stretch>
            <a:fillRect/>
          </a:stretch>
        </p:blipFill>
        <p:spPr bwMode="auto">
          <a:xfrm>
            <a:off x="6525044" y="1643051"/>
            <a:ext cx="3785798" cy="4483113"/>
          </a:xfrm>
          <a:prstGeom prst="rect">
            <a:avLst/>
          </a:prstGeom>
          <a:noFill/>
          <a:ln w="9525">
            <a:noFill/>
            <a:miter lim="800000"/>
            <a:headEnd/>
            <a:tailEnd/>
          </a:ln>
        </p:spPr>
      </p:pic>
    </p:spTree>
  </p:cSld>
  <p:clrMapOvr>
    <a:masterClrMapping/>
  </p:clrMapOvr>
  <p:transition spd="slow">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p:cNvSpPr>
            <a:spLocks noGrp="1"/>
          </p:cNvSpPr>
          <p:nvPr>
            <p:ph sz="half" idx="2"/>
          </p:nvPr>
        </p:nvSpPr>
        <p:spPr>
          <a:xfrm>
            <a:off x="1524000" y="1643051"/>
            <a:ext cx="4040188" cy="4483113"/>
          </a:xfrm>
        </p:spPr>
        <p:txBody>
          <a:bodyPr>
            <a:normAutofit/>
          </a:bodyPr>
          <a:lstStyle/>
          <a:p>
            <a:r>
              <a:rPr lang="hu-HU" dirty="0"/>
              <a:t>Izabella, Spanyolország királynője, </a:t>
            </a:r>
          </a:p>
          <a:p>
            <a:r>
              <a:rPr lang="hu-HU" dirty="0"/>
              <a:t>saját állítása szerint csak kétszer fürdött: egyszer amikor megszületett, és egyszer amikor megházasodott.</a:t>
            </a:r>
          </a:p>
          <a:p>
            <a:r>
              <a:rPr lang="hu-HU" dirty="0"/>
              <a:t>parfümök, „smink”, </a:t>
            </a:r>
            <a:r>
              <a:rPr lang="hu-HU" dirty="0" err="1"/>
              <a:t>magassarkú</a:t>
            </a:r>
            <a:r>
              <a:rPr lang="hu-HU" dirty="0"/>
              <a:t> cipők, fejvakarók…</a:t>
            </a:r>
          </a:p>
        </p:txBody>
      </p:sp>
      <p:pic>
        <p:nvPicPr>
          <p:cNvPr id="1026" name="Picture 2"/>
          <p:cNvPicPr>
            <a:picLocks noGrp="1" noChangeAspect="1" noChangeArrowheads="1"/>
          </p:cNvPicPr>
          <p:nvPr>
            <p:ph sz="quarter" idx="4"/>
          </p:nvPr>
        </p:nvPicPr>
        <p:blipFill>
          <a:blip r:embed="rId2"/>
          <a:srcRect/>
          <a:stretch>
            <a:fillRect/>
          </a:stretch>
        </p:blipFill>
        <p:spPr bwMode="auto">
          <a:xfrm>
            <a:off x="5953125" y="1645918"/>
            <a:ext cx="4481023" cy="4436063"/>
          </a:xfrm>
          <a:prstGeom prst="rect">
            <a:avLst/>
          </a:prstGeom>
          <a:noFill/>
          <a:ln w="9525">
            <a:noFill/>
            <a:miter lim="800000"/>
            <a:headEnd/>
            <a:tailEnd/>
          </a:ln>
          <a:effectLst/>
        </p:spPr>
      </p:pic>
    </p:spTree>
  </p:cSld>
  <p:clrMapOvr>
    <a:masterClrMapping/>
  </p:clrMapOvr>
  <p:transition spd="slow">
    <p:wedg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Cím 1"/>
          <p:cNvSpPr txBox="1">
            <a:spLocks/>
          </p:cNvSpPr>
          <p:nvPr/>
        </p:nvSpPr>
        <p:spPr>
          <a:xfrm>
            <a:off x="838200" y="1308401"/>
            <a:ext cx="10515600" cy="8957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5000" dirty="0">
                <a:solidFill>
                  <a:schemeClr val="bg1"/>
                </a:solidFill>
              </a:rPr>
              <a:t>Közegészségtan-járványtan </a:t>
            </a:r>
          </a:p>
        </p:txBody>
      </p:sp>
      <p:sp>
        <p:nvSpPr>
          <p:cNvPr id="8" name="Tartalom helye 2"/>
          <p:cNvSpPr txBox="1">
            <a:spLocks/>
          </p:cNvSpPr>
          <p:nvPr/>
        </p:nvSpPr>
        <p:spPr>
          <a:xfrm>
            <a:off x="1243012" y="2425567"/>
            <a:ext cx="10110787" cy="40812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hu-HU" b="1" dirty="0">
              <a:solidFill>
                <a:schemeClr val="bg1"/>
              </a:solidFill>
            </a:endParaRPr>
          </a:p>
          <a:p>
            <a:r>
              <a:rPr lang="hu-HU" sz="3600" b="1" dirty="0">
                <a:solidFill>
                  <a:schemeClr val="bg1"/>
                </a:solidFill>
              </a:rPr>
              <a:t>Járványok története</a:t>
            </a:r>
          </a:p>
          <a:p>
            <a:endParaRPr lang="hu-HU" sz="3600" b="1" dirty="0">
              <a:solidFill>
                <a:schemeClr val="bg1"/>
              </a:solidFill>
            </a:endParaRPr>
          </a:p>
          <a:p>
            <a:endParaRPr lang="hu-HU" sz="3600" b="1" dirty="0">
              <a:solidFill>
                <a:schemeClr val="bg1"/>
              </a:solidFill>
            </a:endParaRPr>
          </a:p>
          <a:p>
            <a:r>
              <a:rPr lang="hu-HU" sz="2000" b="1" dirty="0">
                <a:solidFill>
                  <a:schemeClr val="bg1"/>
                </a:solidFill>
              </a:rPr>
              <a:t>Dr. Wächter Walter</a:t>
            </a:r>
          </a:p>
          <a:p>
            <a:r>
              <a:rPr lang="hu-HU" sz="2000" b="1" dirty="0">
                <a:solidFill>
                  <a:schemeClr val="bg1"/>
                </a:solidFill>
              </a:rPr>
              <a:t>Vas Megyei Kormányhivatal</a:t>
            </a:r>
          </a:p>
          <a:p>
            <a:r>
              <a:rPr lang="hu-HU" sz="2000" b="1" dirty="0">
                <a:solidFill>
                  <a:schemeClr val="bg1"/>
                </a:solidFill>
              </a:rPr>
              <a:t>Népegészségügyi Főosztály</a:t>
            </a:r>
          </a:p>
        </p:txBody>
      </p:sp>
      <p:sp>
        <p:nvSpPr>
          <p:cNvPr id="11" name="Dia számának helye 10"/>
          <p:cNvSpPr>
            <a:spLocks noGrp="1"/>
          </p:cNvSpPr>
          <p:nvPr>
            <p:ph type="sldNum" sz="quarter" idx="12"/>
          </p:nvPr>
        </p:nvSpPr>
        <p:spPr/>
        <p:txBody>
          <a:bodyPr/>
          <a:lstStyle/>
          <a:p>
            <a:fld id="{829DC037-E7BD-4C73-8B08-BA96F3CF2969}" type="slidenum">
              <a:rPr lang="hu-HU" smtClean="0"/>
              <a:pPr/>
              <a:t>2</a:t>
            </a:fld>
            <a:endParaRPr lang="hu-HU"/>
          </a:p>
        </p:txBody>
      </p:sp>
    </p:spTree>
    <p:extLst>
      <p:ext uri="{BB962C8B-B14F-4D97-AF65-F5344CB8AC3E}">
        <p14:creationId xmlns:p14="http://schemas.microsoft.com/office/powerpoint/2010/main" val="2559225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a:t>Müller </a:t>
            </a:r>
            <a:r>
              <a:rPr lang="hu-HU" sz="2800" dirty="0" err="1"/>
              <a:t>Regiomontanus</a:t>
            </a:r>
            <a:r>
              <a:rPr lang="hu-HU" sz="2800" dirty="0"/>
              <a:t> 1471-ben írott, Heltai Gáspár által 1575-ben lefordított Csíziója</a:t>
            </a:r>
          </a:p>
        </p:txBody>
      </p:sp>
      <p:sp>
        <p:nvSpPr>
          <p:cNvPr id="4" name="Tartalom helye 3"/>
          <p:cNvSpPr>
            <a:spLocks noGrp="1"/>
          </p:cNvSpPr>
          <p:nvPr>
            <p:ph sz="half" idx="2"/>
          </p:nvPr>
        </p:nvSpPr>
        <p:spPr>
          <a:xfrm>
            <a:off x="1060174" y="1759376"/>
            <a:ext cx="4497388" cy="4500594"/>
          </a:xfrm>
        </p:spPr>
        <p:txBody>
          <a:bodyPr>
            <a:normAutofit fontScale="92500"/>
          </a:bodyPr>
          <a:lstStyle/>
          <a:p>
            <a:r>
              <a:rPr lang="hu-HU" dirty="0"/>
              <a:t>"Nem jó fürödni semmiféle meleg  </a:t>
            </a:r>
          </a:p>
          <a:p>
            <a:pPr>
              <a:buNone/>
            </a:pPr>
            <a:r>
              <a:rPr lang="hu-HU" dirty="0"/>
              <a:t>        jegyben".</a:t>
            </a:r>
          </a:p>
          <a:p>
            <a:r>
              <a:rPr lang="hu-HU" dirty="0"/>
              <a:t>"Ha fürödni akarsz vagy köpölyöztetni, holdfogytában jó, amikor a hold a Bika jegyben van, vagy Ikrekben, Rákban,Mértékben (azaz: Mérlegben), Skorpióban és Halakban".</a:t>
            </a:r>
          </a:p>
          <a:p>
            <a:endParaRPr lang="hu-HU" dirty="0"/>
          </a:p>
          <a:p>
            <a:r>
              <a:rPr lang="hu-HU" dirty="0"/>
              <a:t>A Hold körülbelül két és fél napot tartózkodik egy-egy jegyben: 15nap/év </a:t>
            </a:r>
          </a:p>
        </p:txBody>
      </p:sp>
      <p:pic>
        <p:nvPicPr>
          <p:cNvPr id="2050" name="Picture 2"/>
          <p:cNvPicPr>
            <a:picLocks noGrp="1" noChangeAspect="1" noChangeArrowheads="1"/>
          </p:cNvPicPr>
          <p:nvPr>
            <p:ph sz="quarter" idx="4"/>
          </p:nvPr>
        </p:nvPicPr>
        <p:blipFill>
          <a:blip r:embed="rId2"/>
          <a:srcRect/>
          <a:stretch>
            <a:fillRect/>
          </a:stretch>
        </p:blipFill>
        <p:spPr bwMode="auto">
          <a:xfrm>
            <a:off x="6165978" y="1759376"/>
            <a:ext cx="4216303" cy="4598582"/>
          </a:xfrm>
          <a:prstGeom prst="rect">
            <a:avLst/>
          </a:prstGeom>
          <a:noFill/>
          <a:ln w="9525">
            <a:noFill/>
            <a:miter lim="800000"/>
            <a:headEnd/>
            <a:tailEnd/>
          </a:ln>
          <a:effectLst/>
        </p:spPr>
      </p:pic>
    </p:spTree>
  </p:cSld>
  <p:clrMapOvr>
    <a:masterClrMapping/>
  </p:clrMapOvr>
  <p:transition spd="slow">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p:cNvSpPr>
            <a:spLocks noGrp="1"/>
          </p:cNvSpPr>
          <p:nvPr>
            <p:ph sz="half" idx="2"/>
          </p:nvPr>
        </p:nvSpPr>
        <p:spPr>
          <a:xfrm>
            <a:off x="993913" y="742122"/>
            <a:ext cx="5244963" cy="5830150"/>
          </a:xfrm>
        </p:spPr>
        <p:txBody>
          <a:bodyPr>
            <a:normAutofit fontScale="85000" lnSpcReduction="20000"/>
          </a:bodyPr>
          <a:lstStyle/>
          <a:p>
            <a:r>
              <a:rPr lang="hu-HU" dirty="0" err="1"/>
              <a:t>Scarron</a:t>
            </a:r>
            <a:r>
              <a:rPr lang="hu-HU" dirty="0"/>
              <a:t> (1610-1660) francia író a francia udvarhölgyekről: jóllehet fehér inget vesznek fel, annak váltására havonta csak egyszer kerül sor. </a:t>
            </a:r>
          </a:p>
          <a:p>
            <a:r>
              <a:rPr lang="hu-HU" dirty="0"/>
              <a:t>A magas nyakú ruhák, fodros gallérok és kézelők eltakarták a szifiliszes bőrelváltozásokat, a rühösség nyomait és az elvakart tetű-, bolha- és poloskacsípéseket - </a:t>
            </a:r>
            <a:r>
              <a:rPr lang="hu-HU" dirty="0" err="1"/>
              <a:t>grattoir</a:t>
            </a:r>
            <a:r>
              <a:rPr lang="hu-HU" dirty="0"/>
              <a:t> (vakaró)</a:t>
            </a:r>
          </a:p>
          <a:p>
            <a:endParaRPr lang="hu-HU" dirty="0"/>
          </a:p>
          <a:p>
            <a:r>
              <a:rPr lang="hu-HU" dirty="0"/>
              <a:t>Montaigne (1450-1523) francia író elragadtatással nyilatkozott a német házak tisztaságáról, mert: "… az ágy mellé a fal felől mindig vásznat vagy függönyt akasztanak, hogy a köpések ne piszkítsák össze a falat".</a:t>
            </a:r>
          </a:p>
          <a:p>
            <a:r>
              <a:rPr lang="hu-HU" dirty="0"/>
              <a:t>A zsebkendőt inkább dísznek tekintették, semhogy a drága, csipkés selymet orrfújásra használták volna. A XVI. század illemszabályai csak annyit írtak el, hogy ezt a műveletet bal kézzel kell végezni, mert az étkezéskor jobb kézzel nyúltak a tálba.</a:t>
            </a:r>
          </a:p>
        </p:txBody>
      </p:sp>
      <p:pic>
        <p:nvPicPr>
          <p:cNvPr id="1027" name="Picture 3"/>
          <p:cNvPicPr>
            <a:picLocks noGrp="1" noChangeAspect="1" noChangeArrowheads="1"/>
          </p:cNvPicPr>
          <p:nvPr>
            <p:ph sz="quarter" idx="4"/>
          </p:nvPr>
        </p:nvPicPr>
        <p:blipFill>
          <a:blip r:embed="rId2"/>
          <a:srcRect/>
          <a:stretch>
            <a:fillRect/>
          </a:stretch>
        </p:blipFill>
        <p:spPr bwMode="auto">
          <a:xfrm>
            <a:off x="6403410" y="617263"/>
            <a:ext cx="4648903" cy="5495342"/>
          </a:xfrm>
          <a:prstGeom prst="rect">
            <a:avLst/>
          </a:prstGeom>
          <a:noFill/>
          <a:ln w="9525">
            <a:noFill/>
            <a:miter lim="800000"/>
            <a:headEnd/>
            <a:tailEnd/>
          </a:ln>
          <a:effectLst/>
        </p:spPr>
      </p:pic>
    </p:spTree>
  </p:cSld>
  <p:clrMapOvr>
    <a:masterClrMapping/>
  </p:clrMapOvr>
  <p:transition spd="slow">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sz="quarter" idx="4"/>
          </p:nvPr>
        </p:nvPicPr>
        <p:blipFill>
          <a:blip r:embed="rId2"/>
          <a:srcRect/>
          <a:stretch>
            <a:fillRect/>
          </a:stretch>
        </p:blipFill>
        <p:spPr bwMode="auto">
          <a:xfrm>
            <a:off x="5953125" y="1954496"/>
            <a:ext cx="4714876" cy="3843365"/>
          </a:xfrm>
          <a:prstGeom prst="rect">
            <a:avLst/>
          </a:prstGeom>
          <a:noFill/>
          <a:ln w="9525">
            <a:noFill/>
            <a:miter lim="800000"/>
            <a:headEnd/>
            <a:tailEnd/>
          </a:ln>
          <a:effectLst/>
        </p:spPr>
      </p:pic>
      <p:pic>
        <p:nvPicPr>
          <p:cNvPr id="4100" name="Picture 4"/>
          <p:cNvPicPr>
            <a:picLocks noGrp="1" noChangeAspect="1" noChangeArrowheads="1"/>
          </p:cNvPicPr>
          <p:nvPr>
            <p:ph sz="half" idx="2"/>
          </p:nvPr>
        </p:nvPicPr>
        <p:blipFill>
          <a:blip r:embed="rId3"/>
          <a:srcRect/>
          <a:stretch>
            <a:fillRect/>
          </a:stretch>
        </p:blipFill>
        <p:spPr bwMode="auto">
          <a:xfrm>
            <a:off x="1809720" y="969394"/>
            <a:ext cx="3643338" cy="5728316"/>
          </a:xfrm>
          <a:prstGeom prst="rect">
            <a:avLst/>
          </a:prstGeom>
          <a:noFill/>
          <a:ln w="9525">
            <a:noFill/>
            <a:miter lim="800000"/>
            <a:headEnd/>
            <a:tailEnd/>
          </a:ln>
          <a:effectLst/>
        </p:spPr>
      </p:pic>
    </p:spTree>
  </p:cSld>
  <p:clrMapOvr>
    <a:masterClrMapping/>
  </p:clrMapOvr>
  <p:transition spd="slow">
    <p:wedg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a:srcRect/>
          <a:stretch>
            <a:fillRect/>
          </a:stretch>
        </p:blipFill>
        <p:spPr bwMode="auto">
          <a:xfrm>
            <a:off x="6120256" y="547036"/>
            <a:ext cx="4572032" cy="5763927"/>
          </a:xfrm>
          <a:prstGeom prst="rect">
            <a:avLst/>
          </a:prstGeom>
          <a:noFill/>
          <a:ln w="9525">
            <a:noFill/>
            <a:miter lim="800000"/>
            <a:headEnd/>
            <a:tailEnd/>
          </a:ln>
          <a:effectLst/>
        </p:spPr>
      </p:pic>
      <p:pic>
        <p:nvPicPr>
          <p:cNvPr id="5123" name="Picture 3"/>
          <p:cNvPicPr>
            <a:picLocks noGrp="1" noChangeAspect="1" noChangeArrowheads="1"/>
          </p:cNvPicPr>
          <p:nvPr>
            <p:ph sz="quarter" idx="4"/>
          </p:nvPr>
        </p:nvPicPr>
        <p:blipFill>
          <a:blip r:embed="rId3"/>
          <a:srcRect/>
          <a:stretch>
            <a:fillRect/>
          </a:stretch>
        </p:blipFill>
        <p:spPr bwMode="auto">
          <a:xfrm>
            <a:off x="1738283" y="2928935"/>
            <a:ext cx="4041775" cy="2635203"/>
          </a:xfrm>
          <a:prstGeom prst="rect">
            <a:avLst/>
          </a:prstGeom>
          <a:noFill/>
          <a:ln w="9525">
            <a:noFill/>
            <a:miter lim="800000"/>
            <a:headEnd/>
            <a:tailEnd/>
          </a:ln>
          <a:effectLst/>
        </p:spPr>
      </p:pic>
    </p:spTree>
  </p:cSld>
  <p:clrMapOvr>
    <a:masterClrMapping/>
  </p:clrMapOvr>
  <p:transition spd="slow">
    <p:wedg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52596" y="0"/>
            <a:ext cx="5643602" cy="939784"/>
          </a:xfrm>
        </p:spPr>
        <p:txBody>
          <a:bodyPr>
            <a:normAutofit/>
          </a:bodyPr>
          <a:lstStyle/>
          <a:p>
            <a:pPr algn="l"/>
            <a:r>
              <a:rPr lang="hu-HU" sz="2800" dirty="0"/>
              <a:t>Pestis (dögvész, fekete halál) </a:t>
            </a:r>
          </a:p>
        </p:txBody>
      </p:sp>
      <p:sp>
        <p:nvSpPr>
          <p:cNvPr id="4" name="Tartalom helye 3"/>
          <p:cNvSpPr>
            <a:spLocks noGrp="1"/>
          </p:cNvSpPr>
          <p:nvPr>
            <p:ph sz="half" idx="2"/>
          </p:nvPr>
        </p:nvSpPr>
        <p:spPr>
          <a:xfrm>
            <a:off x="662609" y="1465236"/>
            <a:ext cx="5000628" cy="5072097"/>
          </a:xfrm>
        </p:spPr>
        <p:txBody>
          <a:bodyPr>
            <a:normAutofit fontScale="92500"/>
          </a:bodyPr>
          <a:lstStyle/>
          <a:p>
            <a:r>
              <a:rPr lang="hu-HU" dirty="0" err="1"/>
              <a:t>bubópestis</a:t>
            </a:r>
            <a:r>
              <a:rPr lang="hu-HU" dirty="0"/>
              <a:t> (mirigyláz, patkánybolha), magas láz, ízületi fájdalom, szédülés, hányás, valamint az ágyéki, nyaki és hónalji nyirokcsomók fájdalmas, sötét elszíneződéssel és gennyes váladékozással járó megnagyobbodása. 4-7 nap múlva halál 80%</a:t>
            </a:r>
          </a:p>
          <a:p>
            <a:r>
              <a:rPr lang="hu-HU" dirty="0"/>
              <a:t>tüdőpestis cseppfertőzéssel 100%</a:t>
            </a:r>
          </a:p>
          <a:p>
            <a:r>
              <a:rPr lang="hu-HU" dirty="0" err="1"/>
              <a:t>szeptikémiás</a:t>
            </a:r>
            <a:r>
              <a:rPr lang="hu-HU" dirty="0"/>
              <a:t> alak: a baktériumok kívülről, egy seben keresztül juthatnak a szervezetbe, de kifejlődhet a pestis más formáiból is 100%</a:t>
            </a:r>
          </a:p>
          <a:p>
            <a:endParaRPr lang="hu-HU" dirty="0"/>
          </a:p>
        </p:txBody>
      </p:sp>
      <p:sp>
        <p:nvSpPr>
          <p:cNvPr id="8" name="Szöveg helye 7"/>
          <p:cNvSpPr>
            <a:spLocks noGrp="1"/>
          </p:cNvSpPr>
          <p:nvPr>
            <p:ph type="body" idx="1"/>
          </p:nvPr>
        </p:nvSpPr>
        <p:spPr>
          <a:xfrm>
            <a:off x="1952596" y="1000109"/>
            <a:ext cx="4040188" cy="465127"/>
          </a:xfrm>
        </p:spPr>
        <p:txBody>
          <a:bodyPr/>
          <a:lstStyle/>
          <a:p>
            <a:r>
              <a:rPr lang="hu-HU" b="0" dirty="0"/>
              <a:t>Formái</a:t>
            </a:r>
          </a:p>
        </p:txBody>
      </p:sp>
      <p:pic>
        <p:nvPicPr>
          <p:cNvPr id="2051" name="Picture 3"/>
          <p:cNvPicPr>
            <a:picLocks noGrp="1" noChangeAspect="1" noChangeArrowheads="1"/>
          </p:cNvPicPr>
          <p:nvPr>
            <p:ph sz="quarter" idx="4"/>
          </p:nvPr>
        </p:nvPicPr>
        <p:blipFill>
          <a:blip r:embed="rId2"/>
          <a:srcRect/>
          <a:stretch>
            <a:fillRect/>
          </a:stretch>
        </p:blipFill>
        <p:spPr bwMode="auto">
          <a:xfrm>
            <a:off x="7596198" y="3429000"/>
            <a:ext cx="2719389" cy="3360462"/>
          </a:xfrm>
          <a:prstGeom prst="rect">
            <a:avLst/>
          </a:prstGeom>
          <a:noFill/>
          <a:ln w="9525">
            <a:noFill/>
            <a:miter lim="800000"/>
            <a:headEnd/>
            <a:tailEnd/>
          </a:ln>
          <a:effectLst/>
        </p:spPr>
      </p:pic>
      <p:pic>
        <p:nvPicPr>
          <p:cNvPr id="10" name="Tartalom helye 6" descr="http://www.honvedelem.hu/files/9/20867/pestis_04.jpg"/>
          <p:cNvPicPr>
            <a:picLocks/>
          </p:cNvPicPr>
          <p:nvPr/>
        </p:nvPicPr>
        <p:blipFill>
          <a:blip r:embed="rId3"/>
          <a:srcRect/>
          <a:stretch>
            <a:fillRect/>
          </a:stretch>
        </p:blipFill>
        <p:spPr bwMode="auto">
          <a:xfrm>
            <a:off x="6731000" y="68538"/>
            <a:ext cx="3937000" cy="3086100"/>
          </a:xfrm>
          <a:prstGeom prst="rect">
            <a:avLst/>
          </a:prstGeom>
          <a:noFill/>
          <a:ln w="9525">
            <a:noFill/>
            <a:miter lim="800000"/>
            <a:headEnd/>
            <a:tailEnd/>
          </a:ln>
        </p:spPr>
      </p:pic>
    </p:spTree>
  </p:cSld>
  <p:clrMapOvr>
    <a:masterClrMapping/>
  </p:clrMapOvr>
  <p:transition spd="slow">
    <p:wedg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38282" y="6000768"/>
            <a:ext cx="2571768" cy="654032"/>
          </a:xfrm>
        </p:spPr>
        <p:txBody>
          <a:bodyPr>
            <a:normAutofit/>
          </a:bodyPr>
          <a:lstStyle/>
          <a:p>
            <a:r>
              <a:rPr lang="hu-HU" sz="2000" dirty="0" err="1"/>
              <a:t>Yersinia</a:t>
            </a:r>
            <a:r>
              <a:rPr lang="hu-HU" sz="2000" dirty="0"/>
              <a:t> pestis</a:t>
            </a:r>
          </a:p>
        </p:txBody>
      </p:sp>
      <p:pic>
        <p:nvPicPr>
          <p:cNvPr id="5" name="Tartalom helye 4"/>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738942" y="71438"/>
            <a:ext cx="3214678" cy="3214686"/>
          </a:xfrm>
          <a:prstGeom prst="rect">
            <a:avLst/>
          </a:prstGeom>
          <a:noFill/>
          <a:ln>
            <a:noFill/>
          </a:ln>
        </p:spPr>
      </p:pic>
      <p:pic>
        <p:nvPicPr>
          <p:cNvPr id="6" name="Tartalom helye 5"/>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6738942" y="3643314"/>
            <a:ext cx="3286180" cy="2786082"/>
          </a:xfrm>
          <a:prstGeom prst="rect">
            <a:avLst/>
          </a:prstGeom>
          <a:noFill/>
          <a:ln>
            <a:noFill/>
          </a:ln>
        </p:spPr>
      </p:pic>
      <p:pic>
        <p:nvPicPr>
          <p:cNvPr id="7" name="Picture 2"/>
          <p:cNvPicPr>
            <a:picLocks noChangeAspect="1" noChangeArrowheads="1"/>
          </p:cNvPicPr>
          <p:nvPr/>
        </p:nvPicPr>
        <p:blipFill>
          <a:blip r:embed="rId4"/>
          <a:srcRect/>
          <a:stretch>
            <a:fillRect/>
          </a:stretch>
        </p:blipFill>
        <p:spPr bwMode="auto">
          <a:xfrm>
            <a:off x="1309687" y="166494"/>
            <a:ext cx="4143372" cy="2881697"/>
          </a:xfrm>
          <a:prstGeom prst="rect">
            <a:avLst/>
          </a:prstGeom>
          <a:noFill/>
          <a:ln w="9525">
            <a:noFill/>
            <a:miter lim="800000"/>
            <a:headEnd/>
            <a:tailEnd/>
          </a:ln>
          <a:effectLst/>
        </p:spPr>
      </p:pic>
      <p:pic>
        <p:nvPicPr>
          <p:cNvPr id="8" name="Tartalom helye 4" descr="http://static.origos.hu/s/img/i/1511/201511191.jpeg?w=644&amp;h=637"/>
          <p:cNvPicPr>
            <a:picLocks/>
          </p:cNvPicPr>
          <p:nvPr/>
        </p:nvPicPr>
        <p:blipFill>
          <a:blip r:embed="rId5"/>
          <a:srcRect/>
          <a:stretch>
            <a:fillRect/>
          </a:stretch>
        </p:blipFill>
        <p:spPr bwMode="auto">
          <a:xfrm>
            <a:off x="1738283" y="3286124"/>
            <a:ext cx="3000396" cy="2736866"/>
          </a:xfrm>
          <a:prstGeom prst="rect">
            <a:avLst/>
          </a:prstGeom>
          <a:noFill/>
          <a:ln w="9525">
            <a:noFill/>
            <a:miter lim="800000"/>
            <a:headEnd/>
            <a:tailEnd/>
          </a:ln>
        </p:spPr>
      </p:pic>
    </p:spTree>
  </p:cSld>
  <p:clrMapOvr>
    <a:masterClrMapping/>
  </p:clrMapOvr>
  <p:transition spd="slow">
    <p:wedg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52596" y="0"/>
            <a:ext cx="8229600" cy="1082660"/>
          </a:xfrm>
        </p:spPr>
        <p:txBody>
          <a:bodyPr>
            <a:normAutofit/>
          </a:bodyPr>
          <a:lstStyle/>
          <a:p>
            <a:r>
              <a:rPr lang="hu-HU" sz="2800" dirty="0"/>
              <a:t>Attikai járvány i.e. 420. </a:t>
            </a:r>
            <a:br>
              <a:rPr lang="hu-HU" sz="2800" dirty="0"/>
            </a:br>
            <a:r>
              <a:rPr lang="hu-HU" sz="2800" dirty="0"/>
              <a:t>Peloponnészoszi háború /Thuküdidész/</a:t>
            </a:r>
          </a:p>
        </p:txBody>
      </p:sp>
      <p:sp>
        <p:nvSpPr>
          <p:cNvPr id="4" name="Tartalom helye 3"/>
          <p:cNvSpPr>
            <a:spLocks noGrp="1"/>
          </p:cNvSpPr>
          <p:nvPr>
            <p:ph sz="half" idx="2"/>
          </p:nvPr>
        </p:nvSpPr>
        <p:spPr>
          <a:xfrm>
            <a:off x="530087" y="1054473"/>
            <a:ext cx="4857752" cy="5715016"/>
          </a:xfrm>
        </p:spPr>
        <p:txBody>
          <a:bodyPr>
            <a:normAutofit fontScale="92500" lnSpcReduction="20000"/>
          </a:bodyPr>
          <a:lstStyle/>
          <a:p>
            <a:endParaRPr lang="hu-HU" dirty="0"/>
          </a:p>
          <a:p>
            <a:r>
              <a:rPr lang="hu-HU" dirty="0"/>
              <a:t>“</a:t>
            </a:r>
            <a:r>
              <a:rPr lang="hu-HU" i="1" dirty="0"/>
              <a:t>A városban a járvány következtében más téren is egyre inkább lábbal tiporták a törvényeket. Az emberek egyre bátrabban adták át magukat az eddig titkolt élvezeteknek, látva, hogy milyen gyorsan változik a szerencse, hogyan halnak meg pillanatok alatt a gazdagok, s ülnek be javaikba olyanok, akik addig teljesen nincstelenek voltak…</a:t>
            </a:r>
          </a:p>
          <a:p>
            <a:pPr>
              <a:buNone/>
            </a:pPr>
            <a:r>
              <a:rPr lang="hu-HU" i="1" dirty="0"/>
              <a:t>      Már senkit sem tartott vissza sem az istenektől való félelem, sem az emberi törvény, s mivel látták, hogy mindnyájan egyformán pusztulnak, úgy gondolták, mindegy, hogy valaki kegyes volt-e vagy sem, és senki sem hitte, hogy megéri azt a napot, melyen bűneiért törvény elé állítják és elnyeri büntetését”</a:t>
            </a:r>
            <a:endParaRPr lang="hu-HU" dirty="0"/>
          </a:p>
          <a:p>
            <a:endParaRPr lang="hu-HU" dirty="0"/>
          </a:p>
        </p:txBody>
      </p:sp>
      <p:pic>
        <p:nvPicPr>
          <p:cNvPr id="2050" name="Picture 2"/>
          <p:cNvPicPr>
            <a:picLocks noGrp="1" noChangeAspect="1" noChangeArrowheads="1"/>
          </p:cNvPicPr>
          <p:nvPr>
            <p:ph sz="quarter" idx="4"/>
          </p:nvPr>
        </p:nvPicPr>
        <p:blipFill>
          <a:blip r:embed="rId2"/>
          <a:srcRect/>
          <a:stretch>
            <a:fillRect/>
          </a:stretch>
        </p:blipFill>
        <p:spPr bwMode="auto">
          <a:xfrm>
            <a:off x="6975454" y="1173888"/>
            <a:ext cx="3335388" cy="5476187"/>
          </a:xfrm>
          <a:prstGeom prst="rect">
            <a:avLst/>
          </a:prstGeom>
          <a:noFill/>
          <a:ln w="9525">
            <a:noFill/>
            <a:miter lim="800000"/>
            <a:headEnd/>
            <a:tailEnd/>
          </a:ln>
          <a:effectLst/>
        </p:spPr>
      </p:pic>
    </p:spTree>
  </p:cSld>
  <p:clrMapOvr>
    <a:masterClrMapping/>
  </p:clrMapOvr>
  <p:transition spd="slow">
    <p:wedg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artalom helye 5"/>
          <p:cNvSpPr>
            <a:spLocks noGrp="1"/>
          </p:cNvSpPr>
          <p:nvPr>
            <p:ph sz="quarter" idx="4"/>
          </p:nvPr>
        </p:nvSpPr>
        <p:spPr>
          <a:xfrm>
            <a:off x="1524000" y="4357694"/>
            <a:ext cx="9144000" cy="2500306"/>
          </a:xfrm>
        </p:spPr>
        <p:txBody>
          <a:bodyPr anchor="b">
            <a:noAutofit/>
          </a:bodyPr>
          <a:lstStyle/>
          <a:p>
            <a:r>
              <a:rPr lang="hu-HU" sz="2000" dirty="0"/>
              <a:t>“</a:t>
            </a:r>
            <a:r>
              <a:rPr lang="hu-HU" sz="2000" i="1" dirty="0"/>
              <a:t>vad szertelenséggel dúlt a pusztulás, egymás hegyén-hátán heverve lehelték ki lelküket… S maguk a szentélyek is, ahol szállást kerestek, telve voltak az elhunytak holttesteivel. …</a:t>
            </a:r>
          </a:p>
          <a:p>
            <a:pPr>
              <a:buNone/>
            </a:pPr>
            <a:r>
              <a:rPr lang="hu-HU" sz="2000" i="1" dirty="0"/>
              <a:t>      A temetések addig szokásos rendjét is teljes zűrzavar váltotta fel, mindenki úgy temette el halottját, ahogyan éppen tudta. Sokan… olyan szemérmetlen módon jártak el, hogy azokra a máglyákra, amelyeket mások emeltek, azokat megelőzve a maguk halottját helyezték rá és égették el, sőt némelyek másnak a már lobogó máglyájára dobták rá a magukkal hozott holttestet, majd elsiettek…”</a:t>
            </a:r>
            <a:endParaRPr lang="hu-HU" sz="2000" dirty="0"/>
          </a:p>
        </p:txBody>
      </p:sp>
      <p:pic>
        <p:nvPicPr>
          <p:cNvPr id="3074" name="Picture 2"/>
          <p:cNvPicPr>
            <a:picLocks noGrp="1" noChangeAspect="1" noChangeArrowheads="1"/>
          </p:cNvPicPr>
          <p:nvPr>
            <p:ph sz="half" idx="2"/>
          </p:nvPr>
        </p:nvPicPr>
        <p:blipFill>
          <a:blip r:embed="rId2"/>
          <a:srcRect/>
          <a:stretch>
            <a:fillRect/>
          </a:stretch>
        </p:blipFill>
        <p:spPr bwMode="auto">
          <a:xfrm>
            <a:off x="2809853" y="0"/>
            <a:ext cx="6806833" cy="4286256"/>
          </a:xfrm>
          <a:prstGeom prst="rect">
            <a:avLst/>
          </a:prstGeom>
          <a:noFill/>
          <a:ln w="9525">
            <a:noFill/>
            <a:miter lim="800000"/>
            <a:headEnd/>
            <a:tailEnd/>
          </a:ln>
          <a:effectLst/>
        </p:spPr>
      </p:pic>
    </p:spTree>
  </p:cSld>
  <p:clrMapOvr>
    <a:masterClrMapping/>
  </p:clrMapOvr>
  <p:transition spd="slow">
    <p:wedg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52596" y="214290"/>
            <a:ext cx="8229600" cy="654032"/>
          </a:xfrm>
        </p:spPr>
        <p:txBody>
          <a:bodyPr>
            <a:normAutofit/>
          </a:bodyPr>
          <a:lstStyle/>
          <a:p>
            <a:r>
              <a:rPr lang="hu-HU" sz="2800" dirty="0" err="1"/>
              <a:t>Jusztiniánuszi</a:t>
            </a:r>
            <a:r>
              <a:rPr lang="hu-HU" sz="2800" dirty="0"/>
              <a:t> járvány 542.</a:t>
            </a:r>
          </a:p>
        </p:txBody>
      </p:sp>
      <p:sp>
        <p:nvSpPr>
          <p:cNvPr id="4" name="Tartalom helye 3"/>
          <p:cNvSpPr>
            <a:spLocks noGrp="1"/>
          </p:cNvSpPr>
          <p:nvPr>
            <p:ph sz="half" idx="2"/>
          </p:nvPr>
        </p:nvSpPr>
        <p:spPr>
          <a:xfrm>
            <a:off x="1007165" y="1428735"/>
            <a:ext cx="5088835" cy="4627507"/>
          </a:xfrm>
        </p:spPr>
        <p:txBody>
          <a:bodyPr>
            <a:normAutofit/>
          </a:bodyPr>
          <a:lstStyle/>
          <a:p>
            <a:r>
              <a:rPr lang="hu-HU" sz="2000" dirty="0"/>
              <a:t>I. </a:t>
            </a:r>
            <a:r>
              <a:rPr lang="hu-HU" sz="2000" dirty="0" err="1"/>
              <a:t>Iusztinianosz</a:t>
            </a:r>
            <a:r>
              <a:rPr lang="hu-HU" sz="2000" dirty="0"/>
              <a:t> bizánci császár uralkodása alatt</a:t>
            </a:r>
          </a:p>
          <a:p>
            <a:r>
              <a:rPr lang="hu-HU" sz="2000" dirty="0"/>
              <a:t>kb. 535-ben bekövetkezett globális éghajlatváltozás miatt a pestisbaktériummal fertőzött rágcsálók Kelet-Afrikából északra vándoroltak</a:t>
            </a:r>
            <a:endParaRPr lang="hu-HU" sz="2000" dirty="0">
              <a:hlinkClick r:id="rId2" tooltip="Isztambul"/>
            </a:endParaRPr>
          </a:p>
          <a:p>
            <a:r>
              <a:rPr lang="hu-HU" sz="2000" dirty="0"/>
              <a:t>Konstantinápoly (a kor legnagyobb és legforgalmasabb kikötője volt a </a:t>
            </a:r>
            <a:r>
              <a:rPr lang="hu-HU" sz="2000" dirty="0" err="1"/>
              <a:t>Mediterrániumban</a:t>
            </a:r>
            <a:r>
              <a:rPr lang="hu-HU" sz="2000" dirty="0"/>
              <a:t>) – Itália – Görögország – Kis-Ázsia</a:t>
            </a:r>
          </a:p>
          <a:p>
            <a:r>
              <a:rPr lang="hu-HU" sz="2000" dirty="0"/>
              <a:t>10.000 halott naponta</a:t>
            </a:r>
          </a:p>
          <a:p>
            <a:r>
              <a:rPr lang="hu-HU" sz="2000" dirty="0"/>
              <a:t>Római birodalom széthullása</a:t>
            </a:r>
          </a:p>
          <a:p>
            <a:endParaRPr lang="hu-HU" dirty="0"/>
          </a:p>
        </p:txBody>
      </p:sp>
      <p:pic>
        <p:nvPicPr>
          <p:cNvPr id="7" name="Picture 2"/>
          <p:cNvPicPr>
            <a:picLocks noGrp="1" noChangeAspect="1" noChangeArrowheads="1"/>
          </p:cNvPicPr>
          <p:nvPr>
            <p:ph sz="quarter" idx="4"/>
          </p:nvPr>
        </p:nvPicPr>
        <p:blipFill>
          <a:blip r:embed="rId3"/>
          <a:srcRect/>
          <a:stretch>
            <a:fillRect/>
          </a:stretch>
        </p:blipFill>
        <p:spPr bwMode="auto">
          <a:xfrm>
            <a:off x="6381752" y="1214423"/>
            <a:ext cx="3857652" cy="5293057"/>
          </a:xfrm>
          <a:prstGeom prst="rect">
            <a:avLst/>
          </a:prstGeom>
          <a:noFill/>
          <a:ln w="9525">
            <a:noFill/>
            <a:miter lim="800000"/>
            <a:headEnd/>
            <a:tailEnd/>
          </a:ln>
          <a:effectLst/>
        </p:spPr>
      </p:pic>
    </p:spTree>
  </p:cSld>
  <p:clrMapOvr>
    <a:masterClrMapping/>
  </p:clrMapOvr>
  <p:transition spd="slow">
    <p:wedg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81200" y="274638"/>
            <a:ext cx="8229600" cy="939784"/>
          </a:xfrm>
        </p:spPr>
        <p:txBody>
          <a:bodyPr>
            <a:normAutofit/>
          </a:bodyPr>
          <a:lstStyle/>
          <a:p>
            <a:r>
              <a:rPr lang="hu-HU" sz="2800" dirty="0"/>
              <a:t>1347 </a:t>
            </a:r>
            <a:r>
              <a:rPr lang="hu-HU" sz="2800" dirty="0" err="1"/>
              <a:t>Kaffa</a:t>
            </a:r>
            <a:r>
              <a:rPr lang="hu-HU" sz="2800" dirty="0"/>
              <a:t> ostroma (Krím-félsziget)</a:t>
            </a:r>
          </a:p>
        </p:txBody>
      </p:sp>
      <p:sp>
        <p:nvSpPr>
          <p:cNvPr id="3" name="Tartalom helye 2"/>
          <p:cNvSpPr>
            <a:spLocks noGrp="1"/>
          </p:cNvSpPr>
          <p:nvPr>
            <p:ph sz="half" idx="1"/>
          </p:nvPr>
        </p:nvSpPr>
        <p:spPr>
          <a:xfrm>
            <a:off x="954157" y="1357299"/>
            <a:ext cx="4822725" cy="4697427"/>
          </a:xfrm>
        </p:spPr>
        <p:txBody>
          <a:bodyPr>
            <a:normAutofit fontScale="92500"/>
          </a:bodyPr>
          <a:lstStyle/>
          <a:p>
            <a:r>
              <a:rPr lang="hu-HU" sz="2600" dirty="0"/>
              <a:t>A pestis mint biológiai fegyver</a:t>
            </a:r>
          </a:p>
          <a:p>
            <a:r>
              <a:rPr lang="hu-HU" sz="2600" dirty="0"/>
              <a:t>A járvány megjelent a városban, ahol több ezer genovai polgár tartózkodott. A lakosság hajókon menekült el </a:t>
            </a:r>
            <a:r>
              <a:rPr lang="hu-HU" sz="2600" dirty="0" err="1"/>
              <a:t>Kaffából</a:t>
            </a:r>
            <a:r>
              <a:rPr lang="hu-HU" sz="2600" dirty="0"/>
              <a:t>, így a pestis eljutott Konstantinápolyba, majd Velencébe, Messinába, Genovába és Marseille-be, és onnan terjedt az európai kontinens belsejébe, illetve a tuniszi kikötő révén Észak-Afrikába</a:t>
            </a:r>
          </a:p>
          <a:p>
            <a:endParaRPr lang="hu-HU" dirty="0"/>
          </a:p>
        </p:txBody>
      </p:sp>
      <p:pic>
        <p:nvPicPr>
          <p:cNvPr id="5" name="Tartalom helye 4" descr="http://www.honvedelem.hu/files/9/20867/pestis_09.jpg"/>
          <p:cNvPicPr>
            <a:picLocks noGrp="1"/>
          </p:cNvPicPr>
          <p:nvPr>
            <p:ph sz="half" idx="2"/>
          </p:nvPr>
        </p:nvPicPr>
        <p:blipFill>
          <a:blip r:embed="rId2"/>
          <a:srcRect/>
          <a:stretch>
            <a:fillRect/>
          </a:stretch>
        </p:blipFill>
        <p:spPr bwMode="auto">
          <a:xfrm>
            <a:off x="6167438" y="1357298"/>
            <a:ext cx="4286280" cy="4929222"/>
          </a:xfrm>
          <a:prstGeom prst="rect">
            <a:avLst/>
          </a:prstGeom>
          <a:noFill/>
          <a:ln w="9525">
            <a:noFill/>
            <a:miter lim="800000"/>
            <a:headEnd/>
            <a:tailEnd/>
          </a:ln>
        </p:spPr>
      </p:pic>
    </p:spTree>
  </p:cSld>
  <p:clrMapOvr>
    <a:masterClrMapping/>
  </p:clrMapOvr>
  <p:transition spd="slow">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ím 1"/>
          <p:cNvSpPr>
            <a:spLocks noGrp="1"/>
          </p:cNvSpPr>
          <p:nvPr>
            <p:ph type="title"/>
          </p:nvPr>
        </p:nvSpPr>
        <p:spPr>
          <a:xfrm>
            <a:off x="3014663" y="0"/>
            <a:ext cx="7458075" cy="908720"/>
          </a:xfrm>
          <a:solidFill>
            <a:schemeClr val="bg1"/>
          </a:solidFill>
        </p:spPr>
        <p:style>
          <a:lnRef idx="3">
            <a:schemeClr val="lt1"/>
          </a:lnRef>
          <a:fillRef idx="1">
            <a:schemeClr val="accent3"/>
          </a:fillRef>
          <a:effectRef idx="1">
            <a:schemeClr val="accent3"/>
          </a:effectRef>
          <a:fontRef idx="minor">
            <a:schemeClr val="lt1"/>
          </a:fontRef>
        </p:style>
        <p:txBody>
          <a:bodyPr>
            <a:noAutofit/>
          </a:bodyPr>
          <a:lstStyle/>
          <a:p>
            <a:pPr eaLnBrk="1" hangingPunct="1">
              <a:defRPr/>
            </a:pPr>
            <a:r>
              <a:rPr lang="hu-HU" sz="3200" dirty="0"/>
              <a:t>Járványtan – történeti áttekintés</a:t>
            </a:r>
            <a:br>
              <a:rPr lang="hu-HU" sz="3200" dirty="0"/>
            </a:br>
            <a:r>
              <a:rPr lang="hu-HU" sz="3200" dirty="0"/>
              <a:t>A kezdetek</a:t>
            </a:r>
          </a:p>
        </p:txBody>
      </p:sp>
      <p:sp>
        <p:nvSpPr>
          <p:cNvPr id="9219" name="Tartalom helye 2"/>
          <p:cNvSpPr>
            <a:spLocks noGrp="1"/>
          </p:cNvSpPr>
          <p:nvPr>
            <p:ph idx="1"/>
          </p:nvPr>
        </p:nvSpPr>
        <p:spPr>
          <a:xfrm>
            <a:off x="0" y="1340769"/>
            <a:ext cx="12192000" cy="5073427"/>
          </a:xfrm>
        </p:spPr>
        <p:txBody>
          <a:bodyPr>
            <a:normAutofit/>
          </a:bodyPr>
          <a:lstStyle/>
          <a:p>
            <a:pPr algn="just" eaLnBrk="1" hangingPunct="1">
              <a:lnSpc>
                <a:spcPct val="80000"/>
              </a:lnSpc>
            </a:pPr>
            <a:r>
              <a:rPr lang="hu-HU" sz="2400" dirty="0"/>
              <a:t>A fertőző betegségek, járványok ellen évezredek óta folyik az emberi társadalom küzdelme.</a:t>
            </a:r>
          </a:p>
          <a:p>
            <a:pPr algn="just" eaLnBrk="1" hangingPunct="1">
              <a:lnSpc>
                <a:spcPct val="80000"/>
              </a:lnSpc>
            </a:pPr>
            <a:endParaRPr lang="hu-HU" sz="2400" dirty="0"/>
          </a:p>
          <a:p>
            <a:pPr algn="just" eaLnBrk="1" hangingPunct="1">
              <a:lnSpc>
                <a:spcPct val="80000"/>
              </a:lnSpc>
            </a:pPr>
            <a:r>
              <a:rPr lang="hu-HU" sz="2400" dirty="0"/>
              <a:t> A járványoknak történelemformáló erejük volt, csaták kimenetelét, birodalmak sorsát döntötték el.</a:t>
            </a:r>
          </a:p>
          <a:p>
            <a:pPr algn="just" eaLnBrk="1" hangingPunct="1">
              <a:lnSpc>
                <a:spcPct val="80000"/>
              </a:lnSpc>
            </a:pPr>
            <a:endParaRPr lang="hu-HU" sz="2400" dirty="0"/>
          </a:p>
          <a:p>
            <a:pPr algn="just" eaLnBrk="1" hangingPunct="1">
              <a:lnSpc>
                <a:spcPct val="80000"/>
              </a:lnSpc>
            </a:pPr>
            <a:r>
              <a:rPr lang="hu-HU" sz="2400" dirty="0"/>
              <a:t>Az ókorban a járványokat az istenek büntetésének tartották, és természeti csapások (földrengés, vulkánkitörés, üstökös megjelenése) hatásával hozták kapcsolatba. Védekezésként misztikus szertartásokkal, kézrátétellel, amulettekkel próbáltak védekezni.</a:t>
            </a:r>
          </a:p>
          <a:p>
            <a:pPr algn="just" eaLnBrk="1" hangingPunct="1">
              <a:lnSpc>
                <a:spcPct val="80000"/>
              </a:lnSpc>
            </a:pPr>
            <a:endParaRPr lang="hu-HU" sz="2400" dirty="0"/>
          </a:p>
          <a:p>
            <a:pPr algn="just" eaLnBrk="1" hangingPunct="1">
              <a:lnSpc>
                <a:spcPct val="80000"/>
              </a:lnSpc>
            </a:pPr>
            <a:r>
              <a:rPr lang="hu-HU" sz="2400" dirty="0"/>
              <a:t>A lepra, pestis, himlő, kolerajárványok tízmilliós halálos áldozatokkal jártak.</a:t>
            </a:r>
          </a:p>
          <a:p>
            <a:pPr algn="just" eaLnBrk="1" hangingPunct="1">
              <a:lnSpc>
                <a:spcPct val="80000"/>
              </a:lnSpc>
            </a:pPr>
            <a:endParaRPr lang="hu-HU" sz="2400" dirty="0"/>
          </a:p>
          <a:p>
            <a:pPr eaLnBrk="1" hangingPunct="1">
              <a:lnSpc>
                <a:spcPct val="80000"/>
              </a:lnSpc>
              <a:buNone/>
            </a:pPr>
            <a:endParaRPr lang="hu-HU" sz="2600" dirty="0"/>
          </a:p>
          <a:p>
            <a:pPr eaLnBrk="1" hangingPunct="1">
              <a:lnSpc>
                <a:spcPct val="80000"/>
              </a:lnSpc>
            </a:pPr>
            <a:endParaRPr lang="hu-HU" sz="2500" dirty="0"/>
          </a:p>
          <a:p>
            <a:pPr eaLnBrk="1" hangingPunct="1">
              <a:lnSpc>
                <a:spcPct val="80000"/>
              </a:lnSpc>
            </a:pPr>
            <a:endParaRPr lang="hu-HU" sz="2500" dirty="0"/>
          </a:p>
          <a:p>
            <a:pPr eaLnBrk="1" hangingPunct="1">
              <a:lnSpc>
                <a:spcPct val="80000"/>
              </a:lnSpc>
            </a:pPr>
            <a:endParaRPr lang="hu-HU" sz="25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52596" y="214290"/>
            <a:ext cx="3686172" cy="642918"/>
          </a:xfrm>
        </p:spPr>
        <p:txBody>
          <a:bodyPr>
            <a:normAutofit/>
          </a:bodyPr>
          <a:lstStyle/>
          <a:p>
            <a:r>
              <a:rPr lang="hu-HU" sz="2800" dirty="0"/>
              <a:t>Szicília</a:t>
            </a:r>
          </a:p>
        </p:txBody>
      </p:sp>
      <p:sp>
        <p:nvSpPr>
          <p:cNvPr id="3" name="Szöveg helye 2"/>
          <p:cNvSpPr>
            <a:spLocks noGrp="1"/>
          </p:cNvSpPr>
          <p:nvPr>
            <p:ph type="body" idx="1"/>
          </p:nvPr>
        </p:nvSpPr>
        <p:spPr>
          <a:xfrm>
            <a:off x="1281050" y="674630"/>
            <a:ext cx="4357718" cy="2357454"/>
          </a:xfrm>
        </p:spPr>
        <p:txBody>
          <a:bodyPr anchor="t">
            <a:normAutofit/>
          </a:bodyPr>
          <a:lstStyle/>
          <a:p>
            <a:r>
              <a:rPr lang="hu-HU" b="0" dirty="0"/>
              <a:t>A genovai hajókon mindenki halott vagy beteg volt, és hiába próbálták karanténba zárni őket, a kór gyorsan elterjedt, és hat hónapon belül a lakosság fele meghalt a szigeten.</a:t>
            </a:r>
          </a:p>
        </p:txBody>
      </p:sp>
      <p:sp>
        <p:nvSpPr>
          <p:cNvPr id="4" name="Tartalom helye 3"/>
          <p:cNvSpPr>
            <a:spLocks noGrp="1"/>
          </p:cNvSpPr>
          <p:nvPr>
            <p:ph sz="half" idx="2"/>
          </p:nvPr>
        </p:nvSpPr>
        <p:spPr>
          <a:xfrm>
            <a:off x="1524000" y="3032084"/>
            <a:ext cx="8758238" cy="3825917"/>
          </a:xfrm>
        </p:spPr>
        <p:txBody>
          <a:bodyPr>
            <a:normAutofit/>
          </a:bodyPr>
          <a:lstStyle/>
          <a:p>
            <a:pPr>
              <a:buNone/>
            </a:pPr>
            <a:r>
              <a:rPr lang="hu-HU" i="1" dirty="0"/>
              <a:t>     „Amikor az emberek </a:t>
            </a:r>
            <a:r>
              <a:rPr lang="hu-HU" dirty="0"/>
              <a:t> </a:t>
            </a:r>
            <a:r>
              <a:rPr lang="hu-HU" i="1" dirty="0"/>
              <a:t>felismerték, hogy milyen halálos kór érkezett hozzájuk, gyorsan kizavarták az itáliaiakat városaikból. De a betegség maradt, és hamarosan halottak voltak mindenhol. Az apák elhagyták beteg gyerekeiket. Az ügyvédek megtagadták, hogy a haldoklókat felkeressék és végakaratukat rögzítsék. A szerzetesek és apácák gondozás nélkül hagyták a betegeket, és az apátságok és imaházak is hamar kiürültek, ahogy lecsapott rájuk a betegség. A holttesteket az üres házakban hagyták, és senki nem temette el őket keresztény módra”…</a:t>
            </a:r>
          </a:p>
          <a:p>
            <a:pPr>
              <a:buNone/>
            </a:pPr>
            <a:r>
              <a:rPr lang="hu-HU" dirty="0"/>
              <a:t>     (kortárs feljegyzés)</a:t>
            </a:r>
          </a:p>
          <a:p>
            <a:endParaRPr lang="hu-HU" dirty="0"/>
          </a:p>
        </p:txBody>
      </p:sp>
      <p:pic>
        <p:nvPicPr>
          <p:cNvPr id="7" name="Picture 2"/>
          <p:cNvPicPr>
            <a:picLocks noGrp="1" noChangeAspect="1" noChangeArrowheads="1"/>
          </p:cNvPicPr>
          <p:nvPr>
            <p:ph sz="quarter" idx="4"/>
          </p:nvPr>
        </p:nvPicPr>
        <p:blipFill>
          <a:blip r:embed="rId2"/>
          <a:srcRect/>
          <a:stretch>
            <a:fillRect/>
          </a:stretch>
        </p:blipFill>
        <p:spPr bwMode="auto">
          <a:xfrm>
            <a:off x="5953093" y="428604"/>
            <a:ext cx="4714908" cy="2571768"/>
          </a:xfrm>
          <a:prstGeom prst="rect">
            <a:avLst/>
          </a:prstGeom>
          <a:noFill/>
          <a:ln w="9525">
            <a:noFill/>
            <a:miter lim="800000"/>
            <a:headEnd/>
            <a:tailEnd/>
          </a:ln>
          <a:effectLst/>
        </p:spPr>
      </p:pic>
    </p:spTree>
  </p:cSld>
  <p:clrMapOvr>
    <a:masterClrMapping/>
  </p:clrMapOvr>
  <p:transition spd="slow">
    <p:wedg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 helye 4"/>
          <p:cNvSpPr>
            <a:spLocks noGrp="1"/>
          </p:cNvSpPr>
          <p:nvPr>
            <p:ph type="body" sz="quarter" idx="3"/>
          </p:nvPr>
        </p:nvSpPr>
        <p:spPr>
          <a:xfrm>
            <a:off x="2095473" y="6218238"/>
            <a:ext cx="7542237" cy="639762"/>
          </a:xfrm>
        </p:spPr>
        <p:txBody>
          <a:bodyPr/>
          <a:lstStyle/>
          <a:p>
            <a:r>
              <a:rPr lang="hu-HU" dirty="0"/>
              <a:t>4 év alatt kb.: 20 millió halott, Európa lakosságának 50%-a </a:t>
            </a:r>
          </a:p>
        </p:txBody>
      </p:sp>
      <p:pic>
        <p:nvPicPr>
          <p:cNvPr id="7" name="Tartalom helye 6"/>
          <p:cNvPicPr>
            <a:picLocks noGrp="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2095472" y="0"/>
            <a:ext cx="7715272" cy="6429396"/>
          </a:xfrm>
          <a:prstGeom prst="rect">
            <a:avLst/>
          </a:prstGeom>
          <a:noFill/>
          <a:ln>
            <a:noFill/>
          </a:ln>
        </p:spPr>
      </p:pic>
    </p:spTree>
  </p:cSld>
  <p:clrMapOvr>
    <a:masterClrMapping/>
  </p:clrMapOvr>
  <p:transition spd="slow">
    <p:wedg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1809720" y="4357694"/>
            <a:ext cx="4040188" cy="639762"/>
          </a:xfrm>
        </p:spPr>
        <p:txBody>
          <a:bodyPr>
            <a:normAutofit fontScale="92500" lnSpcReduction="10000"/>
          </a:bodyPr>
          <a:lstStyle/>
          <a:p>
            <a:r>
              <a:rPr lang="hu-HU" sz="1900" dirty="0"/>
              <a:t>Luigi </a:t>
            </a:r>
            <a:r>
              <a:rPr lang="hu-HU" sz="1900" dirty="0" err="1"/>
              <a:t>Sabatelli</a:t>
            </a:r>
            <a:r>
              <a:rPr lang="hu-HU" sz="1900" dirty="0"/>
              <a:t>: A pestis Firenzében 1348-ban, illusztráció</a:t>
            </a:r>
            <a:endParaRPr lang="hu-HU" dirty="0"/>
          </a:p>
        </p:txBody>
      </p:sp>
      <p:sp>
        <p:nvSpPr>
          <p:cNvPr id="5" name="Szöveg helye 4"/>
          <p:cNvSpPr>
            <a:spLocks noGrp="1"/>
          </p:cNvSpPr>
          <p:nvPr>
            <p:ph type="body" sz="quarter" idx="3"/>
          </p:nvPr>
        </p:nvSpPr>
        <p:spPr>
          <a:xfrm>
            <a:off x="1809720" y="5357826"/>
            <a:ext cx="8643998" cy="1285884"/>
          </a:xfrm>
        </p:spPr>
        <p:txBody>
          <a:bodyPr>
            <a:normAutofit fontScale="77500" lnSpcReduction="20000"/>
          </a:bodyPr>
          <a:lstStyle/>
          <a:p>
            <a:r>
              <a:rPr lang="hu-HU" b="0" dirty="0"/>
              <a:t>„Der Doktor </a:t>
            </a:r>
            <a:r>
              <a:rPr lang="hu-HU" b="0" dirty="0" err="1"/>
              <a:t>Schnabel</a:t>
            </a:r>
            <a:r>
              <a:rPr lang="hu-HU" b="0" dirty="0"/>
              <a:t> von Rom” – Doktor csőr Rómából (Paul Fürst gravírozása). A pestisdoktor könnyen lemosható köpönyeget, kalapot és kesztyűt viselt az arcát hosszú csőrszerű maszk fedte - benne illatszerek, gyógynövények, erős fűszerek - a szemeit kristályüvegből készült szemüveg óvta. Kezében pálcát tartott, hogy még véletlenül se érjen hozzá a betegekhez.</a:t>
            </a:r>
          </a:p>
        </p:txBody>
      </p:sp>
      <p:pic>
        <p:nvPicPr>
          <p:cNvPr id="7" name="Tartalom helye 6"/>
          <p:cNvPicPr>
            <a:picLocks noGrp="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760644" y="285728"/>
            <a:ext cx="3907357" cy="4786346"/>
          </a:xfrm>
          <a:prstGeom prst="rect">
            <a:avLst/>
          </a:prstGeom>
          <a:noFill/>
          <a:ln>
            <a:noFill/>
          </a:ln>
        </p:spPr>
      </p:pic>
      <p:pic>
        <p:nvPicPr>
          <p:cNvPr id="8" name="Tartalom helye 7" descr="https://upload.wikimedia.org/wikipedia/commons/thumb/0/00/The_plague_of_Florence_in_1348%2C_as_described_in_Boccaccio%27s_Wellcome_L0004057.jpg/280px-The_plague_of_Florence_in_1348%2C_as_described_in_Boccaccio%27s_Wellcome_L0004057.jpg">
            <a:hlinkClick r:id="rId3"/>
          </p:cNvPr>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1524000" y="285728"/>
            <a:ext cx="5143504" cy="3857652"/>
          </a:xfrm>
          <a:prstGeom prst="rect">
            <a:avLst/>
          </a:prstGeom>
          <a:noFill/>
          <a:ln>
            <a:noFill/>
          </a:ln>
        </p:spPr>
      </p:pic>
    </p:spTree>
  </p:cSld>
  <p:clrMapOvr>
    <a:masterClrMapping/>
  </p:clrMapOvr>
  <p:transition spd="slow">
    <p:wedg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p:cNvSpPr>
            <a:spLocks noGrp="1"/>
          </p:cNvSpPr>
          <p:nvPr>
            <p:ph sz="half" idx="2"/>
          </p:nvPr>
        </p:nvSpPr>
        <p:spPr>
          <a:xfrm>
            <a:off x="5524496" y="4357694"/>
            <a:ext cx="4929190" cy="2071678"/>
          </a:xfrm>
        </p:spPr>
        <p:txBody>
          <a:bodyPr>
            <a:normAutofit/>
          </a:bodyPr>
          <a:lstStyle/>
          <a:p>
            <a:pPr>
              <a:buNone/>
            </a:pPr>
            <a:r>
              <a:rPr lang="hu-HU" sz="2000" dirty="0"/>
              <a:t>„Vág vize mentében nagy csapat emberre </a:t>
            </a:r>
          </a:p>
          <a:p>
            <a:pPr>
              <a:buNone/>
            </a:pPr>
            <a:r>
              <a:rPr lang="hu-HU" sz="2000" dirty="0"/>
              <a:t>Talált, kik üvöltve és magokat verve, </a:t>
            </a:r>
          </a:p>
          <a:p>
            <a:pPr>
              <a:buNone/>
            </a:pPr>
            <a:r>
              <a:rPr lang="hu-HU" sz="2000" dirty="0"/>
              <a:t>Viszik – mint madarak költözve ha szállnak, – </a:t>
            </a:r>
          </a:p>
          <a:p>
            <a:pPr>
              <a:buNone/>
            </a:pPr>
            <a:r>
              <a:rPr lang="hu-HU" sz="2000" dirty="0"/>
              <a:t>Fekete hírét a fekete halálnak.” </a:t>
            </a:r>
          </a:p>
          <a:p>
            <a:pPr>
              <a:buNone/>
            </a:pPr>
            <a:r>
              <a:rPr lang="hu-HU" sz="2000" dirty="0"/>
              <a:t>/Arany: Toldi szerelme/</a:t>
            </a:r>
          </a:p>
          <a:p>
            <a:endParaRPr lang="hu-HU" sz="2000" dirty="0"/>
          </a:p>
          <a:p>
            <a:endParaRPr lang="hu-HU" sz="2000" dirty="0"/>
          </a:p>
          <a:p>
            <a:endParaRPr lang="hu-HU" dirty="0"/>
          </a:p>
        </p:txBody>
      </p:sp>
      <p:sp>
        <p:nvSpPr>
          <p:cNvPr id="5" name="Szöveg helye 4"/>
          <p:cNvSpPr>
            <a:spLocks noGrp="1"/>
          </p:cNvSpPr>
          <p:nvPr>
            <p:ph type="body" sz="quarter" idx="3"/>
          </p:nvPr>
        </p:nvSpPr>
        <p:spPr>
          <a:xfrm>
            <a:off x="675861" y="0"/>
            <a:ext cx="4562883" cy="6286520"/>
          </a:xfrm>
        </p:spPr>
        <p:txBody>
          <a:bodyPr anchor="t">
            <a:normAutofit lnSpcReduction="10000"/>
          </a:bodyPr>
          <a:lstStyle/>
          <a:p>
            <a:pPr>
              <a:buFont typeface="Arial" pitchFamily="34" charset="0"/>
              <a:buChar char="•"/>
            </a:pPr>
            <a:endParaRPr lang="hu-HU" sz="2000" b="0" dirty="0"/>
          </a:p>
          <a:p>
            <a:pPr>
              <a:buFont typeface="Arial" pitchFamily="34" charset="0"/>
              <a:buChar char="•"/>
            </a:pPr>
            <a:endParaRPr lang="hu-HU" sz="2000" b="0" dirty="0"/>
          </a:p>
          <a:p>
            <a:pPr>
              <a:buFont typeface="Arial" pitchFamily="34" charset="0"/>
              <a:buChar char="•"/>
            </a:pPr>
            <a:r>
              <a:rPr lang="hu-HU" b="0" dirty="0"/>
              <a:t> Gazdasági, politikai hanyatlás</a:t>
            </a:r>
          </a:p>
          <a:p>
            <a:pPr>
              <a:buFont typeface="Arial" pitchFamily="34" charset="0"/>
              <a:buChar char="•"/>
            </a:pPr>
            <a:r>
              <a:rPr lang="hu-HU" b="0" dirty="0"/>
              <a:t> „</a:t>
            </a:r>
            <a:r>
              <a:rPr lang="hu-HU" b="0" dirty="0" err="1"/>
              <a:t>Carpe</a:t>
            </a:r>
            <a:r>
              <a:rPr lang="hu-HU" b="0" dirty="0"/>
              <a:t> diem”  </a:t>
            </a:r>
          </a:p>
          <a:p>
            <a:r>
              <a:rPr lang="hu-HU" b="0" dirty="0"/>
              <a:t>  (Boccaccio:Dekameron) </a:t>
            </a:r>
          </a:p>
          <a:p>
            <a:pPr>
              <a:buFont typeface="Arial" pitchFamily="34" charset="0"/>
              <a:buChar char="•"/>
            </a:pPr>
            <a:r>
              <a:rPr lang="hu-HU" b="0" dirty="0"/>
              <a:t> Flagelláns mozgalom</a:t>
            </a:r>
          </a:p>
          <a:p>
            <a:pPr>
              <a:buFont typeface="Arial" pitchFamily="34" charset="0"/>
              <a:buChar char="•"/>
            </a:pPr>
            <a:r>
              <a:rPr lang="hu-HU" b="0" dirty="0"/>
              <a:t> „Okok” keresése: boszorkányok,   </a:t>
            </a:r>
          </a:p>
          <a:p>
            <a:r>
              <a:rPr lang="hu-HU" b="0" dirty="0"/>
              <a:t>   zsidók</a:t>
            </a:r>
          </a:p>
          <a:p>
            <a:pPr>
              <a:buFont typeface="Arial" pitchFamily="34" charset="0"/>
              <a:buChar char="•"/>
            </a:pPr>
            <a:r>
              <a:rPr lang="hu-HU" b="0" dirty="0"/>
              <a:t> Erőszakos bűncselekmények</a:t>
            </a:r>
          </a:p>
          <a:p>
            <a:pPr>
              <a:buFont typeface="Arial" pitchFamily="34" charset="0"/>
              <a:buChar char="•"/>
            </a:pPr>
            <a:r>
              <a:rPr lang="hu-HU" b="0" dirty="0"/>
              <a:t> Járványőrök</a:t>
            </a:r>
          </a:p>
          <a:p>
            <a:pPr>
              <a:buFont typeface="Arial" pitchFamily="34" charset="0"/>
              <a:buChar char="•"/>
            </a:pPr>
            <a:r>
              <a:rPr lang="hu-HU" b="0" dirty="0"/>
              <a:t> Vesztegzár  </a:t>
            </a:r>
            <a:r>
              <a:rPr lang="hu-HU" b="0" dirty="0" err="1"/>
              <a:t>Raguza</a:t>
            </a:r>
            <a:r>
              <a:rPr lang="hu-HU" b="0" dirty="0"/>
              <a:t> 1377. </a:t>
            </a:r>
          </a:p>
          <a:p>
            <a:r>
              <a:rPr lang="hu-HU" b="0" dirty="0"/>
              <a:t>  (első szabályos, 40 napig tartó </a:t>
            </a:r>
          </a:p>
          <a:p>
            <a:r>
              <a:rPr lang="hu-HU" b="0" dirty="0"/>
              <a:t>  elkülönítés </a:t>
            </a:r>
            <a:r>
              <a:rPr lang="hu-HU" b="0" dirty="0" err="1"/>
              <a:t>quarantana</a:t>
            </a:r>
            <a:r>
              <a:rPr lang="hu-HU" b="0" dirty="0"/>
              <a:t>)</a:t>
            </a:r>
          </a:p>
          <a:p>
            <a:pPr>
              <a:buFont typeface="Arial" pitchFamily="34" charset="0"/>
              <a:buChar char="•"/>
            </a:pPr>
            <a:r>
              <a:rPr lang="hu-HU" b="0" dirty="0"/>
              <a:t> Katolikus egyház tanainak  </a:t>
            </a:r>
          </a:p>
          <a:p>
            <a:r>
              <a:rPr lang="hu-HU" b="0" dirty="0"/>
              <a:t>   megkérdőjelezése</a:t>
            </a:r>
          </a:p>
          <a:p>
            <a:pPr>
              <a:buFont typeface="Arial" pitchFamily="34" charset="0"/>
              <a:buChar char="•"/>
            </a:pPr>
            <a:endParaRPr lang="hu-HU" sz="2000" b="0" dirty="0"/>
          </a:p>
          <a:p>
            <a:pPr>
              <a:buFont typeface="Arial" pitchFamily="34" charset="0"/>
              <a:buChar char="•"/>
            </a:pPr>
            <a:endParaRPr lang="hu-HU" sz="2000" b="0" dirty="0"/>
          </a:p>
        </p:txBody>
      </p:sp>
      <p:pic>
        <p:nvPicPr>
          <p:cNvPr id="4098" name="Picture 2"/>
          <p:cNvPicPr>
            <a:picLocks noChangeAspect="1" noChangeArrowheads="1"/>
          </p:cNvPicPr>
          <p:nvPr/>
        </p:nvPicPr>
        <p:blipFill>
          <a:blip r:embed="rId2"/>
          <a:srcRect/>
          <a:stretch>
            <a:fillRect/>
          </a:stretch>
        </p:blipFill>
        <p:spPr bwMode="auto">
          <a:xfrm>
            <a:off x="5086080" y="571480"/>
            <a:ext cx="5581920" cy="3714752"/>
          </a:xfrm>
          <a:prstGeom prst="rect">
            <a:avLst/>
          </a:prstGeom>
          <a:noFill/>
          <a:ln w="9525">
            <a:noFill/>
            <a:miter lim="800000"/>
            <a:headEnd/>
            <a:tailEnd/>
          </a:ln>
          <a:effectLst/>
        </p:spPr>
      </p:pic>
    </p:spTree>
  </p:cSld>
  <p:clrMapOvr>
    <a:masterClrMapping/>
  </p:clrMapOvr>
  <p:transition spd="slow">
    <p:wedg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52596" y="0"/>
            <a:ext cx="8229600" cy="796908"/>
          </a:xfrm>
        </p:spPr>
        <p:txBody>
          <a:bodyPr>
            <a:normAutofit/>
          </a:bodyPr>
          <a:lstStyle/>
          <a:p>
            <a:r>
              <a:rPr lang="hu-HU" sz="2800" b="1" dirty="0"/>
              <a:t>A pestis Magyarországon</a:t>
            </a:r>
            <a:endParaRPr lang="hu-HU" sz="2800" dirty="0"/>
          </a:p>
        </p:txBody>
      </p:sp>
      <p:sp>
        <p:nvSpPr>
          <p:cNvPr id="4" name="Tartalom helye 3"/>
          <p:cNvSpPr>
            <a:spLocks noGrp="1"/>
          </p:cNvSpPr>
          <p:nvPr>
            <p:ph sz="half" idx="2"/>
          </p:nvPr>
        </p:nvSpPr>
        <p:spPr>
          <a:xfrm>
            <a:off x="-1" y="928670"/>
            <a:ext cx="6361043" cy="5643602"/>
          </a:xfrm>
        </p:spPr>
        <p:txBody>
          <a:bodyPr>
            <a:normAutofit fontScale="92500" lnSpcReduction="10000"/>
          </a:bodyPr>
          <a:lstStyle/>
          <a:p>
            <a:r>
              <a:rPr lang="hu-HU" dirty="0"/>
              <a:t>Árpád-ház királyai uralkodása alatt jelent meg, XVII. századig visszatérően jelen volt</a:t>
            </a:r>
          </a:p>
          <a:p>
            <a:r>
              <a:rPr lang="hu-HU" dirty="0"/>
              <a:t>Az 1300–1400-as években gyakran fordultak elő az ország területén az 1349-esnél kisebb járványok</a:t>
            </a:r>
          </a:p>
          <a:p>
            <a:r>
              <a:rPr lang="hu-HU" dirty="0"/>
              <a:t>A Rákóczi-szabadságharc utolsó éveiben, 1708-tól hatalmas pestisjárvány pusztított (Kuruc sereg: rosszabb higiénés, viszonyok, egészségtelen ivóvíz, rosszabb orvosi ellátás - Hepatitisz A, pestis)</a:t>
            </a:r>
          </a:p>
          <a:p>
            <a:r>
              <a:rPr lang="hu-HU" dirty="0"/>
              <a:t>Becslések szerint az egész szabadságharcban 80 ezer ember halt meg, a járványban 410 ezer </a:t>
            </a:r>
          </a:p>
          <a:p>
            <a:pPr marL="0" indent="0">
              <a:buNone/>
            </a:pPr>
            <a:r>
              <a:rPr lang="hu-HU" dirty="0"/>
              <a:t>      (pl.: Érsekújvár felszabadítása meghiúsul, mert a  </a:t>
            </a:r>
          </a:p>
          <a:p>
            <a:pPr marL="0" indent="0">
              <a:buNone/>
            </a:pPr>
            <a:r>
              <a:rPr lang="hu-HU" dirty="0"/>
              <a:t>      pestis miatt Rákóczi 16.000 főnyi serege 3000-re    </a:t>
            </a:r>
          </a:p>
          <a:p>
            <a:pPr marL="0" indent="0">
              <a:buNone/>
            </a:pPr>
            <a:r>
              <a:rPr lang="hu-HU" dirty="0"/>
              <a:t>      csökkent. Ekkoriban tizedelődött meg a  </a:t>
            </a:r>
          </a:p>
          <a:p>
            <a:pPr marL="0" indent="0">
              <a:buNone/>
            </a:pPr>
            <a:r>
              <a:rPr lang="hu-HU" dirty="0"/>
              <a:t>      bányavárosok és a Szepesség népe, s települtek az </a:t>
            </a:r>
          </a:p>
          <a:p>
            <a:pPr marL="0" indent="0">
              <a:buNone/>
            </a:pPr>
            <a:r>
              <a:rPr lang="hu-HU" dirty="0"/>
              <a:t>      elhaltak helyére a szlávok).</a:t>
            </a:r>
          </a:p>
          <a:p>
            <a:endParaRPr lang="hu-HU" dirty="0"/>
          </a:p>
        </p:txBody>
      </p:sp>
      <p:pic>
        <p:nvPicPr>
          <p:cNvPr id="9" name="Picture 2"/>
          <p:cNvPicPr>
            <a:picLocks noGrp="1" noChangeAspect="1" noChangeArrowheads="1"/>
          </p:cNvPicPr>
          <p:nvPr>
            <p:ph sz="quarter" idx="4"/>
          </p:nvPr>
        </p:nvPicPr>
        <p:blipFill>
          <a:blip r:embed="rId2"/>
          <a:srcRect/>
          <a:stretch>
            <a:fillRect/>
          </a:stretch>
        </p:blipFill>
        <p:spPr bwMode="auto">
          <a:xfrm>
            <a:off x="6599612" y="1431234"/>
            <a:ext cx="5269007" cy="3540618"/>
          </a:xfrm>
          <a:prstGeom prst="rect">
            <a:avLst/>
          </a:prstGeom>
          <a:noFill/>
          <a:ln w="9525">
            <a:noFill/>
            <a:miter lim="800000"/>
            <a:headEnd/>
            <a:tailEnd/>
          </a:ln>
          <a:effectLst/>
        </p:spPr>
      </p:pic>
    </p:spTree>
  </p:cSld>
  <p:clrMapOvr>
    <a:masterClrMapping/>
  </p:clrMapOvr>
  <p:transition spd="slow">
    <p:wedg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52596" y="0"/>
            <a:ext cx="8229600" cy="868346"/>
          </a:xfrm>
        </p:spPr>
        <p:txBody>
          <a:bodyPr>
            <a:normAutofit/>
          </a:bodyPr>
          <a:lstStyle/>
          <a:p>
            <a:pPr algn="l"/>
            <a:r>
              <a:rPr lang="hu-HU" sz="2800" dirty="0"/>
              <a:t>Nándorfehérvár 1456. </a:t>
            </a:r>
          </a:p>
        </p:txBody>
      </p:sp>
      <p:pic>
        <p:nvPicPr>
          <p:cNvPr id="1026" name="Picture 2"/>
          <p:cNvPicPr>
            <a:picLocks noGrp="1" noChangeAspect="1" noChangeArrowheads="1"/>
          </p:cNvPicPr>
          <p:nvPr>
            <p:ph sz="quarter" idx="4"/>
          </p:nvPr>
        </p:nvPicPr>
        <p:blipFill>
          <a:blip r:embed="rId3"/>
          <a:srcRect/>
          <a:stretch>
            <a:fillRect/>
          </a:stretch>
        </p:blipFill>
        <p:spPr bwMode="auto">
          <a:xfrm>
            <a:off x="6486190" y="0"/>
            <a:ext cx="4181811" cy="3286124"/>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1524000" y="1296510"/>
            <a:ext cx="4857752" cy="5561491"/>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8382016" y="3352800"/>
            <a:ext cx="2038350" cy="3505200"/>
          </a:xfrm>
          <a:prstGeom prst="rect">
            <a:avLst/>
          </a:prstGeom>
          <a:noFill/>
          <a:ln w="9525">
            <a:noFill/>
            <a:miter lim="800000"/>
            <a:headEnd/>
            <a:tailEnd/>
          </a:ln>
          <a:effectLst/>
        </p:spPr>
      </p:pic>
    </p:spTree>
  </p:cSld>
  <p:clrMapOvr>
    <a:masterClrMapping/>
  </p:clrMapOvr>
  <p:transition spd="slow">
    <p:wedg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half" idx="1"/>
          </p:nvPr>
        </p:nvSpPr>
        <p:spPr>
          <a:xfrm>
            <a:off x="516835" y="1073426"/>
            <a:ext cx="4334698" cy="4853955"/>
          </a:xfrm>
        </p:spPr>
        <p:txBody>
          <a:bodyPr>
            <a:normAutofit/>
          </a:bodyPr>
          <a:lstStyle/>
          <a:p>
            <a:r>
              <a:rPr lang="hu-HU" sz="2400" dirty="0"/>
              <a:t>A járványok az 1700-as évek első felében is gyakoriak voltak.</a:t>
            </a:r>
          </a:p>
          <a:p>
            <a:r>
              <a:rPr lang="hu-HU" sz="2400" dirty="0"/>
              <a:t>Az utolsó nagyobb pestisjárvány hazánkban 1738-ban volt.</a:t>
            </a:r>
          </a:p>
          <a:p>
            <a:r>
              <a:rPr lang="hu-HU" sz="2400" dirty="0"/>
              <a:t>A járvány hatása: 1770 - tisztiorvos a megyékben</a:t>
            </a:r>
          </a:p>
        </p:txBody>
      </p:sp>
      <p:pic>
        <p:nvPicPr>
          <p:cNvPr id="5" name="Picture 2"/>
          <p:cNvPicPr>
            <a:picLocks noGrp="1" noChangeAspect="1" noChangeArrowheads="1"/>
          </p:cNvPicPr>
          <p:nvPr>
            <p:ph sz="half" idx="2"/>
          </p:nvPr>
        </p:nvPicPr>
        <p:blipFill>
          <a:blip r:embed="rId2"/>
          <a:srcRect/>
          <a:stretch>
            <a:fillRect/>
          </a:stretch>
        </p:blipFill>
        <p:spPr bwMode="auto">
          <a:xfrm>
            <a:off x="5595934" y="1"/>
            <a:ext cx="4988741" cy="6858000"/>
          </a:xfrm>
          <a:prstGeom prst="rect">
            <a:avLst/>
          </a:prstGeom>
          <a:noFill/>
          <a:ln w="9525">
            <a:noFill/>
            <a:miter lim="800000"/>
            <a:headEnd/>
            <a:tailEnd/>
          </a:ln>
          <a:effectLst/>
        </p:spPr>
      </p:pic>
      <p:sp>
        <p:nvSpPr>
          <p:cNvPr id="6" name="Szöveg helye 4"/>
          <p:cNvSpPr txBox="1">
            <a:spLocks/>
          </p:cNvSpPr>
          <p:nvPr/>
        </p:nvSpPr>
        <p:spPr>
          <a:xfrm>
            <a:off x="5953125" y="6357958"/>
            <a:ext cx="4041775" cy="500042"/>
          </a:xfrm>
          <a:prstGeom prst="rect">
            <a:avLst/>
          </a:prstGeom>
        </p:spPr>
        <p:txBody>
          <a:bodyPr anchor="t">
            <a:normAutofit/>
          </a:bodyPr>
          <a:lstStyle/>
          <a:p>
            <a:pPr marL="342900" indent="-342900">
              <a:spcBef>
                <a:spcPct val="20000"/>
              </a:spcBef>
              <a:buFont typeface="Arial" pitchFamily="34" charset="0"/>
              <a:buChar char="•"/>
              <a:defRPr/>
            </a:pPr>
            <a:r>
              <a:rPr lang="hu-HU" sz="2000" dirty="0">
                <a:solidFill>
                  <a:prstClr val="black"/>
                </a:solidFill>
                <a:latin typeface="Calibri"/>
              </a:rPr>
              <a:t>Szentháromság-oszlop, Érsekújvár</a:t>
            </a:r>
          </a:p>
        </p:txBody>
      </p:sp>
    </p:spTree>
  </p:cSld>
  <p:clrMapOvr>
    <a:masterClrMapping/>
  </p:clrMapOvr>
  <p:transition spd="slow">
    <p:wedg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095868" y="4857760"/>
            <a:ext cx="5014922" cy="428628"/>
          </a:xfrm>
        </p:spPr>
        <p:txBody>
          <a:bodyPr>
            <a:normAutofit fontScale="90000"/>
          </a:bodyPr>
          <a:lstStyle/>
          <a:p>
            <a:pPr algn="l"/>
            <a:r>
              <a:rPr lang="fr-FR" sz="2000" dirty="0"/>
              <a:t>Michel Serres: Pestisjárvány </a:t>
            </a:r>
            <a:r>
              <a:rPr lang="hu-HU" sz="2000" dirty="0"/>
              <a:t>Marseille</a:t>
            </a:r>
            <a:r>
              <a:rPr lang="fr-FR" sz="2000" dirty="0"/>
              <a:t>-ben, 1720</a:t>
            </a:r>
            <a:endParaRPr lang="hu-HU" sz="2000" dirty="0"/>
          </a:p>
        </p:txBody>
      </p:sp>
      <p:sp>
        <p:nvSpPr>
          <p:cNvPr id="3" name="Tartalom helye 2"/>
          <p:cNvSpPr>
            <a:spLocks noGrp="1"/>
          </p:cNvSpPr>
          <p:nvPr>
            <p:ph idx="1"/>
          </p:nvPr>
        </p:nvSpPr>
        <p:spPr>
          <a:xfrm>
            <a:off x="1524000" y="5286388"/>
            <a:ext cx="9144000" cy="1571612"/>
          </a:xfrm>
        </p:spPr>
        <p:txBody>
          <a:bodyPr>
            <a:normAutofit fontScale="92500" lnSpcReduction="20000"/>
          </a:bodyPr>
          <a:lstStyle/>
          <a:p>
            <a:r>
              <a:rPr lang="hu-HU" sz="2400" dirty="0"/>
              <a:t>Az 1700-as években több mint 100 pestis járvány söpört végig Európán.</a:t>
            </a:r>
          </a:p>
          <a:p>
            <a:r>
              <a:rPr lang="hu-HU" sz="2400" dirty="0"/>
              <a:t>38 000 embert ölt meg Londonban, pusztított Olaszországban, Spanyolországban és Bécsben. </a:t>
            </a:r>
          </a:p>
          <a:p>
            <a:r>
              <a:rPr lang="hu-HU" sz="2400" dirty="0"/>
              <a:t>A </a:t>
            </a:r>
            <a:r>
              <a:rPr lang="hu-HU" sz="2400" dirty="0" err="1"/>
              <a:t>marseilles-i</a:t>
            </a:r>
            <a:r>
              <a:rPr lang="hu-HU" sz="2400" dirty="0"/>
              <a:t> és moszkvai járványt követően a 18. században a betegség eltűnt Európából.</a:t>
            </a:r>
          </a:p>
          <a:p>
            <a:endParaRPr lang="hu-HU" sz="2400" dirty="0"/>
          </a:p>
        </p:txBody>
      </p:sp>
      <p:pic>
        <p:nvPicPr>
          <p:cNvPr id="1026" name="Picture 2"/>
          <p:cNvPicPr>
            <a:picLocks noChangeAspect="1" noChangeArrowheads="1"/>
          </p:cNvPicPr>
          <p:nvPr/>
        </p:nvPicPr>
        <p:blipFill>
          <a:blip r:embed="rId2"/>
          <a:srcRect/>
          <a:stretch>
            <a:fillRect/>
          </a:stretch>
        </p:blipFill>
        <p:spPr bwMode="auto">
          <a:xfrm>
            <a:off x="2452662" y="0"/>
            <a:ext cx="7470086" cy="5000636"/>
          </a:xfrm>
          <a:prstGeom prst="rect">
            <a:avLst/>
          </a:prstGeom>
          <a:noFill/>
          <a:ln w="9525">
            <a:noFill/>
            <a:miter lim="800000"/>
            <a:headEnd/>
            <a:tailEnd/>
          </a:ln>
          <a:effectLst/>
        </p:spPr>
      </p:pic>
    </p:spTree>
  </p:cSld>
  <p:clrMapOvr>
    <a:masterClrMapping/>
  </p:clrMapOvr>
  <p:transition spd="slow">
    <p:wedg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024034" y="0"/>
            <a:ext cx="8229600" cy="642918"/>
          </a:xfrm>
        </p:spPr>
        <p:txBody>
          <a:bodyPr>
            <a:normAutofit/>
          </a:bodyPr>
          <a:lstStyle/>
          <a:p>
            <a:r>
              <a:rPr lang="hu-HU" sz="2800" dirty="0"/>
              <a:t>A pestis ma</a:t>
            </a:r>
          </a:p>
        </p:txBody>
      </p:sp>
      <p:sp>
        <p:nvSpPr>
          <p:cNvPr id="3" name="Tartalom helye 2"/>
          <p:cNvSpPr>
            <a:spLocks noGrp="1"/>
          </p:cNvSpPr>
          <p:nvPr>
            <p:ph idx="1"/>
          </p:nvPr>
        </p:nvSpPr>
        <p:spPr>
          <a:xfrm>
            <a:off x="477077" y="642918"/>
            <a:ext cx="11211339" cy="6215082"/>
          </a:xfrm>
        </p:spPr>
        <p:txBody>
          <a:bodyPr>
            <a:normAutofit fontScale="62500" lnSpcReduction="20000"/>
          </a:bodyPr>
          <a:lstStyle/>
          <a:p>
            <a:r>
              <a:rPr lang="hu-HU" dirty="0"/>
              <a:t>Endémiás pestisgócok:</a:t>
            </a:r>
          </a:p>
          <a:p>
            <a:r>
              <a:rPr lang="hu-HU" dirty="0"/>
              <a:t>Kelet-Afrika  800-1000 eset/év, kb.13% halálozás. </a:t>
            </a:r>
          </a:p>
          <a:p>
            <a:r>
              <a:rPr lang="hu-HU" dirty="0"/>
              <a:t>Dél-Amerika , Ázsia  </a:t>
            </a:r>
          </a:p>
          <a:p>
            <a:r>
              <a:rPr lang="hu-HU" dirty="0"/>
              <a:t>Az USA-ban Új-Mexikó és Colorado állam 10-20 eset évente, 14,4 %-os </a:t>
            </a:r>
            <a:r>
              <a:rPr lang="hu-HU" dirty="0" err="1"/>
              <a:t>letalitással</a:t>
            </a:r>
            <a:r>
              <a:rPr lang="hu-HU" dirty="0"/>
              <a:t> (prérikutyák – macskák).</a:t>
            </a:r>
          </a:p>
          <a:p>
            <a:r>
              <a:rPr lang="hu-HU" dirty="0"/>
              <a:t>Közép-belső Ázsia is endémiás területnek számít, a megbetegedések pontos számát azonban itt még megbecsülni sem lehet. </a:t>
            </a:r>
          </a:p>
          <a:p>
            <a:r>
              <a:rPr lang="hu-HU" dirty="0"/>
              <a:t>A jelenleg leginkább veszélyeztetett terület Madagaszkár szigete, ahol évente ezres nagyságrendű a megbetegedettek száma, tisztázatlan </a:t>
            </a:r>
            <a:r>
              <a:rPr lang="hu-HU" dirty="0" err="1"/>
              <a:t>letalitásadatok</a:t>
            </a:r>
            <a:r>
              <a:rPr lang="hu-HU" dirty="0"/>
              <a:t> mellett. A nagy számú megbetegedés mögött egy </a:t>
            </a:r>
            <a:r>
              <a:rPr lang="hu-HU" b="1" dirty="0"/>
              <a:t>rezisztens baktériumtörzs </a:t>
            </a:r>
            <a:r>
              <a:rPr lang="hu-HU" dirty="0"/>
              <a:t>áll</a:t>
            </a:r>
            <a:r>
              <a:rPr lang="hu-HU" i="1" dirty="0"/>
              <a:t>, amely sok antibiotikummal, így a </a:t>
            </a:r>
            <a:r>
              <a:rPr lang="hu-HU" i="1" dirty="0" err="1"/>
              <a:t>streptomycinnel</a:t>
            </a:r>
            <a:r>
              <a:rPr lang="hu-HU" i="1" dirty="0"/>
              <a:t> </a:t>
            </a:r>
            <a:r>
              <a:rPr lang="hu-HU" dirty="0"/>
              <a:t>szemben </a:t>
            </a:r>
            <a:r>
              <a:rPr lang="hu-HU" dirty="0" err="1"/>
              <a:t>szemben</a:t>
            </a:r>
            <a:r>
              <a:rPr lang="hu-HU" dirty="0"/>
              <a:t> is ellenálló.</a:t>
            </a:r>
          </a:p>
          <a:p>
            <a:endParaRPr lang="hu-HU" dirty="0"/>
          </a:p>
          <a:p>
            <a:r>
              <a:rPr lang="hu-HU" dirty="0"/>
              <a:t>Járványok:</a:t>
            </a:r>
          </a:p>
          <a:p>
            <a:r>
              <a:rPr lang="hu-HU" dirty="0"/>
              <a:t>2003. Algéria</a:t>
            </a:r>
          </a:p>
          <a:p>
            <a:r>
              <a:rPr lang="hu-HU" dirty="0"/>
              <a:t>2005. tüdőpestis Kongói DK </a:t>
            </a:r>
          </a:p>
          <a:p>
            <a:pPr>
              <a:buNone/>
            </a:pPr>
            <a:r>
              <a:rPr lang="hu-HU" dirty="0"/>
              <a:t>      (1000 eset/év, 100 halott)</a:t>
            </a:r>
          </a:p>
          <a:p>
            <a:r>
              <a:rPr lang="hu-HU" dirty="0"/>
              <a:t>2008. Madagaszkár, 18 haláleset </a:t>
            </a:r>
          </a:p>
          <a:p>
            <a:r>
              <a:rPr lang="hu-HU" dirty="0"/>
              <a:t>2008. Uganda 12 eset, 3 halál</a:t>
            </a:r>
            <a:endParaRPr lang="hu-HU" baseline="30000" dirty="0">
              <a:hlinkClick r:id="rId2"/>
            </a:endParaRPr>
          </a:p>
          <a:p>
            <a:r>
              <a:rPr lang="hu-HU" dirty="0"/>
              <a:t>2009. Tibet </a:t>
            </a:r>
            <a:r>
              <a:rPr lang="hu-HU" dirty="0" err="1"/>
              <a:t>Qinghai</a:t>
            </a:r>
            <a:r>
              <a:rPr lang="hu-HU" dirty="0"/>
              <a:t> 11 eset, 1 halott</a:t>
            </a:r>
          </a:p>
          <a:p>
            <a:r>
              <a:rPr lang="hu-HU" b="1" dirty="0"/>
              <a:t>Biológiai fegyver</a:t>
            </a:r>
            <a:endParaRPr lang="hu-HU" dirty="0"/>
          </a:p>
        </p:txBody>
      </p:sp>
      <p:pic>
        <p:nvPicPr>
          <p:cNvPr id="5" name="Picture 2"/>
          <p:cNvPicPr>
            <a:picLocks noChangeAspect="1" noChangeArrowheads="1"/>
          </p:cNvPicPr>
          <p:nvPr/>
        </p:nvPicPr>
        <p:blipFill>
          <a:blip r:embed="rId3"/>
          <a:srcRect/>
          <a:stretch>
            <a:fillRect/>
          </a:stretch>
        </p:blipFill>
        <p:spPr bwMode="auto">
          <a:xfrm>
            <a:off x="6065665" y="3714752"/>
            <a:ext cx="4602336" cy="3143248"/>
          </a:xfrm>
          <a:prstGeom prst="rect">
            <a:avLst/>
          </a:prstGeom>
          <a:noFill/>
          <a:ln w="9525">
            <a:noFill/>
            <a:miter lim="800000"/>
            <a:headEnd/>
            <a:tailEnd/>
          </a:ln>
          <a:effectLst/>
        </p:spPr>
      </p:pic>
    </p:spTree>
  </p:cSld>
  <p:clrMapOvr>
    <a:masterClrMapping/>
  </p:clrMapOvr>
  <p:transition spd="slow">
    <p:wedg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ím 1"/>
          <p:cNvSpPr>
            <a:spLocks noGrp="1"/>
          </p:cNvSpPr>
          <p:nvPr>
            <p:ph type="title"/>
          </p:nvPr>
        </p:nvSpPr>
        <p:spPr>
          <a:xfrm>
            <a:off x="0" y="0"/>
            <a:ext cx="7158038" cy="980728"/>
          </a:xfrm>
          <a:solidFill>
            <a:schemeClr val="bg1"/>
          </a:solidFill>
          <a:ln>
            <a:solidFill>
              <a:schemeClr val="bg1"/>
            </a:solidFill>
          </a:ln>
        </p:spPr>
        <p:style>
          <a:lnRef idx="3">
            <a:schemeClr val="lt1"/>
          </a:lnRef>
          <a:fillRef idx="1">
            <a:schemeClr val="accent3"/>
          </a:fillRef>
          <a:effectRef idx="1">
            <a:schemeClr val="accent3"/>
          </a:effectRef>
          <a:fontRef idx="minor">
            <a:schemeClr val="lt1"/>
          </a:fontRef>
        </p:style>
        <p:txBody>
          <a:bodyPr>
            <a:noAutofit/>
          </a:bodyPr>
          <a:lstStyle/>
          <a:p>
            <a:pPr>
              <a:defRPr/>
            </a:pPr>
            <a:r>
              <a:rPr lang="hu-HU" sz="3200" b="1" dirty="0"/>
              <a:t>           </a:t>
            </a:r>
            <a:br>
              <a:rPr lang="hu-HU" sz="3200" b="1" dirty="0"/>
            </a:br>
            <a:r>
              <a:rPr lang="hu-HU" sz="3200" dirty="0"/>
              <a:t>Lepra </a:t>
            </a:r>
            <a:r>
              <a:rPr lang="hu-HU" sz="3200" b="0" dirty="0"/>
              <a:t>(Hansen-betegség, </a:t>
            </a:r>
            <a:r>
              <a:rPr lang="hu-HU" sz="3200" b="0" i="1" dirty="0"/>
              <a:t>bélpoklosság)</a:t>
            </a:r>
            <a:endParaRPr lang="hu-HU" sz="3200" b="0" dirty="0"/>
          </a:p>
        </p:txBody>
      </p:sp>
      <p:sp>
        <p:nvSpPr>
          <p:cNvPr id="13317" name="Tartalom helye 2"/>
          <p:cNvSpPr>
            <a:spLocks noGrp="1"/>
          </p:cNvSpPr>
          <p:nvPr>
            <p:ph idx="1"/>
          </p:nvPr>
        </p:nvSpPr>
        <p:spPr>
          <a:xfrm>
            <a:off x="0" y="1096690"/>
            <a:ext cx="7447722" cy="5761310"/>
          </a:xfrm>
        </p:spPr>
        <p:txBody>
          <a:bodyPr>
            <a:normAutofit/>
          </a:bodyPr>
          <a:lstStyle/>
          <a:p>
            <a:pPr algn="just" eaLnBrk="1" hangingPunct="1"/>
            <a:endParaRPr lang="hu-HU" sz="2400" b="1" dirty="0"/>
          </a:p>
          <a:p>
            <a:pPr lvl="1" algn="just"/>
            <a:r>
              <a:rPr lang="hu-HU" i="1" dirty="0" err="1">
                <a:hlinkClick r:id="rId3" tooltip="Mycobacterium leprae (a lap nem létezik)">
                  <a:extLst>
                    <a:ext uri="{A12FA001-AC4F-418D-AE19-62706E023703}">
                      <ahyp:hlinkClr xmlns:ahyp="http://schemas.microsoft.com/office/drawing/2018/hyperlinkcolor" val="tx"/>
                    </a:ext>
                  </a:extLst>
                </a:hlinkClick>
              </a:rPr>
              <a:t>Mycobacterium</a:t>
            </a:r>
            <a:r>
              <a:rPr lang="hu-HU" i="1" dirty="0">
                <a:hlinkClick r:id="rId3" tooltip="Mycobacterium leprae (a lap nem létezik)">
                  <a:extLst>
                    <a:ext uri="{A12FA001-AC4F-418D-AE19-62706E023703}">
                      <ahyp:hlinkClr xmlns:ahyp="http://schemas.microsoft.com/office/drawing/2018/hyperlinkcolor" val="tx"/>
                    </a:ext>
                  </a:extLst>
                </a:hlinkClick>
              </a:rPr>
              <a:t> </a:t>
            </a:r>
            <a:r>
              <a:rPr lang="hu-HU" i="1" dirty="0" err="1">
                <a:hlinkClick r:id="rId3" tooltip="Mycobacterium leprae (a lap nem létezik)">
                  <a:extLst>
                    <a:ext uri="{A12FA001-AC4F-418D-AE19-62706E023703}">
                      <ahyp:hlinkClr xmlns:ahyp="http://schemas.microsoft.com/office/drawing/2018/hyperlinkcolor" val="tx"/>
                    </a:ext>
                  </a:extLst>
                </a:hlinkClick>
              </a:rPr>
              <a:t>leprae</a:t>
            </a:r>
            <a:endParaRPr lang="hu-HU" sz="2400" dirty="0"/>
          </a:p>
          <a:p>
            <a:r>
              <a:rPr lang="hu-HU" sz="2400" dirty="0" err="1"/>
              <a:t>Lepromatosus</a:t>
            </a:r>
            <a:r>
              <a:rPr lang="hu-HU" sz="2400" dirty="0"/>
              <a:t>: bőrben, nyálkahártyákon, zsigerekben képződő daganatszerű sejtszaporulatok (ún. </a:t>
            </a:r>
            <a:r>
              <a:rPr lang="hu-HU" sz="2400" dirty="0" err="1"/>
              <a:t>granulomák</a:t>
            </a:r>
            <a:r>
              <a:rPr lang="hu-HU" sz="2400" dirty="0"/>
              <a:t>, </a:t>
            </a:r>
            <a:r>
              <a:rPr lang="hu-HU" sz="2400" dirty="0" err="1"/>
              <a:t>lepromák</a:t>
            </a:r>
            <a:r>
              <a:rPr lang="hu-HU" sz="2400" dirty="0"/>
              <a:t>). A beteg váladékaival nagy számban ürítheti a kórokozókat, járványügyi szempontból ezért ez a forma a legjelentősebb.</a:t>
            </a:r>
          </a:p>
          <a:p>
            <a:endParaRPr lang="hu-HU" sz="2400" dirty="0"/>
          </a:p>
          <a:p>
            <a:r>
              <a:rPr lang="hu-HU" sz="2400" dirty="0" err="1"/>
              <a:t>Tuberculoid</a:t>
            </a:r>
            <a:r>
              <a:rPr lang="hu-HU" sz="2400" dirty="0"/>
              <a:t>: a bőr foltos elszíneződése és érzéketlenné válása, perifériás idegrendszeri bénulások, szövetelhalások, a végtagok, az arc megcsonkulása a jellemző. A </a:t>
            </a:r>
            <a:r>
              <a:rPr lang="hu-HU" sz="2400" dirty="0" err="1"/>
              <a:t>tuberculoid</a:t>
            </a:r>
            <a:r>
              <a:rPr lang="hu-HU" sz="2400" dirty="0"/>
              <a:t> formában a kórokozó a beteg váladékaiban ritkán mutatható ki.</a:t>
            </a:r>
          </a:p>
        </p:txBody>
      </p:sp>
      <p:pic>
        <p:nvPicPr>
          <p:cNvPr id="5" name="Tartalom helye 4">
            <a:extLst>
              <a:ext uri="{FF2B5EF4-FFF2-40B4-BE49-F238E27FC236}">
                <a16:creationId xmlns:a16="http://schemas.microsoft.com/office/drawing/2014/main" id="{8523B20C-3931-4594-9E05-C8507FE8A5BB}"/>
              </a:ext>
            </a:extLst>
          </p:cNvPr>
          <p:cNvPicPr>
            <a:picLocks noChangeAspect="1"/>
          </p:cNvPicPr>
          <p:nvPr/>
        </p:nvPicPr>
        <p:blipFill>
          <a:blip r:embed="rId4"/>
          <a:stretch>
            <a:fillRect/>
          </a:stretch>
        </p:blipFill>
        <p:spPr>
          <a:xfrm>
            <a:off x="7699513" y="3918815"/>
            <a:ext cx="3439029" cy="2827645"/>
          </a:xfrm>
          <a:prstGeom prst="rect">
            <a:avLst/>
          </a:prstGeom>
        </p:spPr>
      </p:pic>
      <p:pic>
        <p:nvPicPr>
          <p:cNvPr id="3" name="Kép 2">
            <a:extLst>
              <a:ext uri="{FF2B5EF4-FFF2-40B4-BE49-F238E27FC236}">
                <a16:creationId xmlns:a16="http://schemas.microsoft.com/office/drawing/2014/main" id="{D0281A10-C65D-440B-A6EF-D26AB9E9C985}"/>
              </a:ext>
            </a:extLst>
          </p:cNvPr>
          <p:cNvPicPr>
            <a:picLocks noChangeAspect="1"/>
          </p:cNvPicPr>
          <p:nvPr/>
        </p:nvPicPr>
        <p:blipFill>
          <a:blip r:embed="rId5"/>
          <a:stretch>
            <a:fillRect/>
          </a:stretch>
        </p:blipFill>
        <p:spPr>
          <a:xfrm>
            <a:off x="7699513" y="980728"/>
            <a:ext cx="3439029" cy="26150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half" idx="1"/>
          </p:nvPr>
        </p:nvPicPr>
        <p:blipFill>
          <a:blip r:embed="rId2"/>
          <a:srcRect/>
          <a:stretch>
            <a:fillRect/>
          </a:stretch>
        </p:blipFill>
        <p:spPr bwMode="auto">
          <a:xfrm>
            <a:off x="2952728" y="285728"/>
            <a:ext cx="6215106" cy="6415594"/>
          </a:xfrm>
          <a:prstGeom prst="rect">
            <a:avLst/>
          </a:prstGeom>
          <a:noFill/>
          <a:ln w="9525">
            <a:noFill/>
            <a:miter lim="800000"/>
            <a:headEnd/>
            <a:tailEnd/>
          </a:ln>
          <a:effectLst/>
        </p:spPr>
      </p:pic>
    </p:spTree>
  </p:cSld>
  <p:clrMapOvr>
    <a:masterClrMapping/>
  </p:clrMapOvr>
  <p:transition spd="slow">
    <p:wedg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5EDF3AB-7919-406D-B88F-FB3D88A934E1}"/>
              </a:ext>
            </a:extLst>
          </p:cNvPr>
          <p:cNvSpPr>
            <a:spLocks noGrp="1"/>
          </p:cNvSpPr>
          <p:nvPr>
            <p:ph type="title"/>
          </p:nvPr>
        </p:nvSpPr>
        <p:spPr/>
        <p:txBody>
          <a:bodyPr/>
          <a:lstStyle/>
          <a:p>
            <a:r>
              <a:rPr lang="hu-HU" dirty="0"/>
              <a:t>Lepra </a:t>
            </a:r>
          </a:p>
        </p:txBody>
      </p:sp>
      <p:sp>
        <p:nvSpPr>
          <p:cNvPr id="3" name="Tartalom helye 2">
            <a:extLst>
              <a:ext uri="{FF2B5EF4-FFF2-40B4-BE49-F238E27FC236}">
                <a16:creationId xmlns:a16="http://schemas.microsoft.com/office/drawing/2014/main" id="{1FEB055E-9B09-485D-8021-B34958B61E36}"/>
              </a:ext>
            </a:extLst>
          </p:cNvPr>
          <p:cNvSpPr>
            <a:spLocks noGrp="1"/>
          </p:cNvSpPr>
          <p:nvPr>
            <p:ph idx="1"/>
          </p:nvPr>
        </p:nvSpPr>
        <p:spPr>
          <a:xfrm>
            <a:off x="221381" y="1232034"/>
            <a:ext cx="11608067" cy="5489441"/>
          </a:xfrm>
        </p:spPr>
        <p:txBody>
          <a:bodyPr/>
          <a:lstStyle/>
          <a:p>
            <a:pPr lvl="1" algn="just"/>
            <a:endParaRPr lang="hu-HU" dirty="0"/>
          </a:p>
          <a:p>
            <a:pPr lvl="1" algn="just"/>
            <a:r>
              <a:rPr lang="hu-HU" dirty="0"/>
              <a:t>Elmúlt két és félezer év történelmét végig kísérő betegség</a:t>
            </a:r>
            <a:endParaRPr lang="hu-HU" b="1" dirty="0"/>
          </a:p>
          <a:p>
            <a:pPr lvl="1" algn="just"/>
            <a:r>
              <a:rPr lang="hu-HU" dirty="0"/>
              <a:t>Kelet-Afrikából terjedt el a világ többi részeire, Nagy Sándor hada juttatta el nyugatra</a:t>
            </a:r>
          </a:p>
          <a:p>
            <a:pPr lvl="1" algn="just"/>
            <a:r>
              <a:rPr lang="hu-HU" dirty="0"/>
              <a:t>A keresztes háborúk idején tömegesen jelent meg a pestissel együtt, majd megjelenése fokozatosan szórványossá vált, de több fellángolása volt. A 12. és 13. században alapított leprásokat gondozó kórházak megnőtt száma alapján azt feltételezik, hogy a betegek száma a középkorban nőtt meg ugrásszerűen Európában. E korban egyedül Franciaországban közel 2000 leprakórház működött.</a:t>
            </a:r>
          </a:p>
          <a:p>
            <a:pPr lvl="1" algn="just"/>
            <a:r>
              <a:rPr lang="hu-HU" dirty="0"/>
              <a:t>Nagy Lajos titkoltan leprás volt</a:t>
            </a:r>
          </a:p>
          <a:p>
            <a:pPr lvl="1" algn="just"/>
            <a:r>
              <a:rPr lang="hu-HU" dirty="0"/>
              <a:t>Kijelölt helyen élhettek, ruhájukban kitűntek, kereplővel járhattak csak</a:t>
            </a:r>
          </a:p>
          <a:p>
            <a:pPr lvl="1" algn="just"/>
            <a:r>
              <a:rPr lang="hu-HU" dirty="0"/>
              <a:t>Magyarországon I. István korában  voltak kijelölt „otthonfélék” részükre</a:t>
            </a:r>
          </a:p>
          <a:p>
            <a:pPr lvl="1" algn="just"/>
            <a:r>
              <a:rPr lang="hu-HU" dirty="0" err="1"/>
              <a:t>Leprosoriumok</a:t>
            </a:r>
            <a:r>
              <a:rPr lang="hu-HU" dirty="0"/>
              <a:t> - Margit-sziget „Nyulak szigete” </a:t>
            </a:r>
            <a:r>
              <a:rPr lang="hu-HU" dirty="0" err="1"/>
              <a:t>Insula</a:t>
            </a:r>
            <a:r>
              <a:rPr lang="hu-HU" dirty="0"/>
              <a:t> </a:t>
            </a:r>
            <a:r>
              <a:rPr lang="hu-HU" dirty="0" err="1"/>
              <a:t>leporum</a:t>
            </a:r>
            <a:r>
              <a:rPr lang="hu-HU" dirty="0"/>
              <a:t> (</a:t>
            </a:r>
            <a:r>
              <a:rPr lang="hu-HU" dirty="0" err="1"/>
              <a:t>leprorum</a:t>
            </a:r>
            <a:r>
              <a:rPr lang="hu-HU" dirty="0"/>
              <a:t>)</a:t>
            </a:r>
          </a:p>
        </p:txBody>
      </p:sp>
      <p:sp>
        <p:nvSpPr>
          <p:cNvPr id="4" name="Dia számának helye 3">
            <a:extLst>
              <a:ext uri="{FF2B5EF4-FFF2-40B4-BE49-F238E27FC236}">
                <a16:creationId xmlns:a16="http://schemas.microsoft.com/office/drawing/2014/main" id="{7CE35AC0-4498-4FC1-9CCA-1C4C77CC8B44}"/>
              </a:ext>
            </a:extLst>
          </p:cNvPr>
          <p:cNvSpPr>
            <a:spLocks noGrp="1"/>
          </p:cNvSpPr>
          <p:nvPr>
            <p:ph type="sldNum" sz="quarter" idx="12"/>
          </p:nvPr>
        </p:nvSpPr>
        <p:spPr/>
        <p:txBody>
          <a:bodyPr/>
          <a:lstStyle/>
          <a:p>
            <a:fld id="{829DC037-E7BD-4C73-8B08-BA96F3CF2969}" type="slidenum">
              <a:rPr lang="hu-HU" smtClean="0"/>
              <a:pPr/>
              <a:t>40</a:t>
            </a:fld>
            <a:endParaRPr lang="hu-HU"/>
          </a:p>
        </p:txBody>
      </p:sp>
    </p:spTree>
    <p:extLst>
      <p:ext uri="{BB962C8B-B14F-4D97-AF65-F5344CB8AC3E}">
        <p14:creationId xmlns:p14="http://schemas.microsoft.com/office/powerpoint/2010/main" val="2335585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9350639-1C0B-432C-878D-C5212A234F97}"/>
              </a:ext>
            </a:extLst>
          </p:cNvPr>
          <p:cNvSpPr>
            <a:spLocks noGrp="1"/>
          </p:cNvSpPr>
          <p:nvPr>
            <p:ph type="title"/>
          </p:nvPr>
        </p:nvSpPr>
        <p:spPr/>
        <p:txBody>
          <a:bodyPr/>
          <a:lstStyle/>
          <a:p>
            <a:r>
              <a:rPr lang="hu-HU" dirty="0"/>
              <a:t>Lepra </a:t>
            </a:r>
          </a:p>
        </p:txBody>
      </p:sp>
      <p:sp>
        <p:nvSpPr>
          <p:cNvPr id="3" name="Tartalom helye 2">
            <a:extLst>
              <a:ext uri="{FF2B5EF4-FFF2-40B4-BE49-F238E27FC236}">
                <a16:creationId xmlns:a16="http://schemas.microsoft.com/office/drawing/2014/main" id="{FC12E94A-DDF0-471C-ADC2-551BC0053BC9}"/>
              </a:ext>
            </a:extLst>
          </p:cNvPr>
          <p:cNvSpPr>
            <a:spLocks noGrp="1"/>
          </p:cNvSpPr>
          <p:nvPr>
            <p:ph idx="1"/>
          </p:nvPr>
        </p:nvSpPr>
        <p:spPr>
          <a:xfrm>
            <a:off x="0" y="1194351"/>
            <a:ext cx="5677629" cy="5380800"/>
          </a:xfrm>
        </p:spPr>
        <p:txBody>
          <a:bodyPr>
            <a:normAutofit/>
          </a:bodyPr>
          <a:lstStyle/>
          <a:p>
            <a:r>
              <a:rPr lang="hu-HU" dirty="0"/>
              <a:t>A betegséget korábban már legyőzöttnek hitték, világszerte azonban még ma is milliós nagyságrendben jelentkezik és számos országban igen elterjedt.</a:t>
            </a:r>
          </a:p>
          <a:p>
            <a:r>
              <a:rPr lang="hu-HU" dirty="0"/>
              <a:t>2018-ban világszerte 209 000 leprás esetet diagnosztizáltak. Az új esetek többsége 14 országban fordul elő, s ezek több mint 60%-a Indiában.  </a:t>
            </a:r>
          </a:p>
          <a:p>
            <a:r>
              <a:rPr lang="hu-HU" dirty="0"/>
              <a:t>Európában Romániában a Duna-delta vidékén (</a:t>
            </a:r>
            <a:r>
              <a:rPr lang="hu-HU" dirty="0" err="1"/>
              <a:t>Tichilești</a:t>
            </a:r>
            <a:r>
              <a:rPr lang="hu-HU" dirty="0"/>
              <a:t>)van lepraszanatórium, de Ukrajna, Oroszország területén is található.</a:t>
            </a:r>
          </a:p>
          <a:p>
            <a:endParaRPr lang="hu-HU" dirty="0"/>
          </a:p>
        </p:txBody>
      </p:sp>
      <p:sp>
        <p:nvSpPr>
          <p:cNvPr id="4" name="Dia számának helye 3">
            <a:extLst>
              <a:ext uri="{FF2B5EF4-FFF2-40B4-BE49-F238E27FC236}">
                <a16:creationId xmlns:a16="http://schemas.microsoft.com/office/drawing/2014/main" id="{BC2AFB4C-EA31-4C26-9023-C760D087B6C9}"/>
              </a:ext>
            </a:extLst>
          </p:cNvPr>
          <p:cNvSpPr>
            <a:spLocks noGrp="1"/>
          </p:cNvSpPr>
          <p:nvPr>
            <p:ph type="sldNum" sz="quarter" idx="12"/>
          </p:nvPr>
        </p:nvSpPr>
        <p:spPr/>
        <p:txBody>
          <a:bodyPr/>
          <a:lstStyle/>
          <a:p>
            <a:fld id="{829DC037-E7BD-4C73-8B08-BA96F3CF2969}" type="slidenum">
              <a:rPr lang="hu-HU" smtClean="0"/>
              <a:pPr/>
              <a:t>41</a:t>
            </a:fld>
            <a:endParaRPr lang="hu-HU"/>
          </a:p>
        </p:txBody>
      </p:sp>
      <p:pic>
        <p:nvPicPr>
          <p:cNvPr id="5" name="Kép 4">
            <a:extLst>
              <a:ext uri="{FF2B5EF4-FFF2-40B4-BE49-F238E27FC236}">
                <a16:creationId xmlns:a16="http://schemas.microsoft.com/office/drawing/2014/main" id="{465A77E4-89DA-4ADD-9978-6E9F983B06AE}"/>
              </a:ext>
            </a:extLst>
          </p:cNvPr>
          <p:cNvPicPr>
            <a:picLocks noChangeAspect="1"/>
          </p:cNvPicPr>
          <p:nvPr/>
        </p:nvPicPr>
        <p:blipFill>
          <a:blip r:embed="rId2"/>
          <a:stretch>
            <a:fillRect/>
          </a:stretch>
        </p:blipFill>
        <p:spPr>
          <a:xfrm>
            <a:off x="5677629" y="1962775"/>
            <a:ext cx="6442261" cy="3700874"/>
          </a:xfrm>
          <a:prstGeom prst="rect">
            <a:avLst/>
          </a:prstGeom>
        </p:spPr>
      </p:pic>
    </p:spTree>
    <p:extLst>
      <p:ext uri="{BB962C8B-B14F-4D97-AF65-F5344CB8AC3E}">
        <p14:creationId xmlns:p14="http://schemas.microsoft.com/office/powerpoint/2010/main" val="1561292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ím 1"/>
          <p:cNvSpPr>
            <a:spLocks noGrp="1"/>
          </p:cNvSpPr>
          <p:nvPr>
            <p:ph type="title"/>
          </p:nvPr>
        </p:nvSpPr>
        <p:spPr>
          <a:xfrm>
            <a:off x="3143250" y="0"/>
            <a:ext cx="7758113" cy="908720"/>
          </a:xfrm>
          <a:solidFill>
            <a:schemeClr val="bg1"/>
          </a:solidFill>
          <a:ln>
            <a:solidFill>
              <a:schemeClr val="bg1"/>
            </a:solidFill>
          </a:ln>
        </p:spPr>
        <p:style>
          <a:lnRef idx="3">
            <a:schemeClr val="lt1"/>
          </a:lnRef>
          <a:fillRef idx="1">
            <a:schemeClr val="accent3"/>
          </a:fillRef>
          <a:effectRef idx="1">
            <a:schemeClr val="accent3"/>
          </a:effectRef>
          <a:fontRef idx="minor">
            <a:schemeClr val="lt1"/>
          </a:fontRef>
        </p:style>
        <p:txBody>
          <a:bodyPr rtlCol="0">
            <a:noAutofit/>
          </a:bodyPr>
          <a:lstStyle/>
          <a:p>
            <a:pPr eaLnBrk="1" fontAlgn="auto" hangingPunct="1">
              <a:spcAft>
                <a:spcPts val="0"/>
              </a:spcAft>
              <a:defRPr/>
            </a:pPr>
            <a:br>
              <a:rPr lang="hu-HU" sz="3200" b="1" dirty="0">
                <a:effectLst>
                  <a:outerShdw blurRad="38100" dist="38100" dir="2700000" algn="tl">
                    <a:srgbClr val="000000">
                      <a:alpha val="43137"/>
                    </a:srgbClr>
                  </a:outerShdw>
                </a:effectLst>
              </a:rPr>
            </a:br>
            <a:r>
              <a:rPr lang="hu-HU" sz="3200" b="1" dirty="0">
                <a:effectLst>
                  <a:outerShdw blurRad="38100" dist="38100" dir="2700000" algn="tl">
                    <a:srgbClr val="000000">
                      <a:alpha val="43137"/>
                    </a:srgbClr>
                  </a:outerShdw>
                </a:effectLst>
              </a:rPr>
              <a:t>Himlő</a:t>
            </a:r>
          </a:p>
        </p:txBody>
      </p:sp>
      <p:sp>
        <p:nvSpPr>
          <p:cNvPr id="14340" name="Tartalom helye 2"/>
          <p:cNvSpPr>
            <a:spLocks noGrp="1"/>
          </p:cNvSpPr>
          <p:nvPr>
            <p:ph idx="1"/>
          </p:nvPr>
        </p:nvSpPr>
        <p:spPr>
          <a:xfrm>
            <a:off x="0" y="1484784"/>
            <a:ext cx="12192000" cy="5877272"/>
          </a:xfrm>
        </p:spPr>
        <p:txBody>
          <a:bodyPr>
            <a:normAutofit/>
          </a:bodyPr>
          <a:lstStyle/>
          <a:p>
            <a:pPr algn="just" eaLnBrk="1" hangingPunct="1"/>
            <a:r>
              <a:rPr lang="hu-HU" sz="2400" b="1" dirty="0"/>
              <a:t>Himlő: </a:t>
            </a:r>
          </a:p>
          <a:p>
            <a:pPr lvl="1" algn="just"/>
            <a:r>
              <a:rPr lang="hu-HU" sz="2400" dirty="0"/>
              <a:t>A  VI. századtól ismert, Afrikából, az Arab-félszigeten át Európába került </a:t>
            </a:r>
          </a:p>
          <a:p>
            <a:pPr lvl="1" algn="just"/>
            <a:r>
              <a:rPr lang="hu-HU" sz="2400" dirty="0"/>
              <a:t>Behurcolása az Újvilágba</a:t>
            </a:r>
          </a:p>
          <a:p>
            <a:pPr lvl="1" algn="just"/>
            <a:r>
              <a:rPr lang="hu-HU" sz="2400" dirty="0"/>
              <a:t>Háborúkkal karöltve mindig megjelenik</a:t>
            </a:r>
          </a:p>
          <a:p>
            <a:pPr lvl="1" algn="just"/>
            <a:r>
              <a:rPr lang="hu-HU" sz="2400" dirty="0"/>
              <a:t>XVII. században volt a legsúlyosabb járványos időszak</a:t>
            </a:r>
          </a:p>
          <a:p>
            <a:pPr lvl="1" algn="just"/>
            <a:r>
              <a:rPr lang="hu-HU" sz="2400" dirty="0"/>
              <a:t>Védőoltás: 1796 Jenner, 1798-ban közölte a kísérlete eredményeit</a:t>
            </a:r>
          </a:p>
          <a:p>
            <a:pPr lvl="1" algn="just"/>
            <a:r>
              <a:rPr lang="hu-HU" sz="2400" dirty="0"/>
              <a:t>Angliában nem lett kötelező a védőoltás a személyi szabadságra és lelkiismereti aggályokra hivatkozva</a:t>
            </a:r>
          </a:p>
          <a:p>
            <a:pPr lvl="1" algn="just"/>
            <a:r>
              <a:rPr lang="hu-HU" sz="2400" dirty="0"/>
              <a:t>Ellentétben Magyarországon már 1799-ben oltás népszerűsítése</a:t>
            </a:r>
          </a:p>
          <a:p>
            <a:pPr eaLnBrk="1" hangingPunct="1">
              <a:buNone/>
            </a:pPr>
            <a:endParaRPr lang="hu-HU"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81200" y="274638"/>
            <a:ext cx="8229600" cy="654032"/>
          </a:xfrm>
        </p:spPr>
        <p:txBody>
          <a:bodyPr>
            <a:noAutofit/>
          </a:bodyPr>
          <a:lstStyle/>
          <a:p>
            <a:r>
              <a:rPr lang="hu-HU" sz="2800" b="1" dirty="0"/>
              <a:t>Himlő</a:t>
            </a:r>
            <a:endParaRPr lang="hu-HU" sz="2800" dirty="0"/>
          </a:p>
        </p:txBody>
      </p:sp>
      <p:sp>
        <p:nvSpPr>
          <p:cNvPr id="3" name="Tartalom helye 2"/>
          <p:cNvSpPr>
            <a:spLocks noGrp="1"/>
          </p:cNvSpPr>
          <p:nvPr>
            <p:ph idx="1"/>
          </p:nvPr>
        </p:nvSpPr>
        <p:spPr>
          <a:xfrm>
            <a:off x="728870" y="1214422"/>
            <a:ext cx="5224254" cy="5357850"/>
          </a:xfrm>
        </p:spPr>
        <p:txBody>
          <a:bodyPr>
            <a:normAutofit fontScale="92500" lnSpcReduction="10000"/>
          </a:bodyPr>
          <a:lstStyle/>
          <a:p>
            <a:r>
              <a:rPr lang="hu-HU" sz="2400" dirty="0" err="1"/>
              <a:t>variola</a:t>
            </a:r>
            <a:r>
              <a:rPr lang="hu-HU" sz="2400" dirty="0"/>
              <a:t>, </a:t>
            </a:r>
            <a:r>
              <a:rPr lang="hu-HU" sz="2400" dirty="0" err="1"/>
              <a:t>variola</a:t>
            </a:r>
            <a:r>
              <a:rPr lang="hu-HU" sz="2400" dirty="0"/>
              <a:t> vera</a:t>
            </a:r>
          </a:p>
          <a:p>
            <a:r>
              <a:rPr lang="hu-HU" sz="2400" dirty="0"/>
              <a:t>Kizárólag emberről emberre</a:t>
            </a:r>
          </a:p>
          <a:p>
            <a:r>
              <a:rPr lang="hu-HU" sz="2400" dirty="0"/>
              <a:t>Cseppfertőzés: tüdő -  nyirokcsomókban sokszorozódnak, véráram - lép, máj, csontvelő.  </a:t>
            </a:r>
          </a:p>
          <a:p>
            <a:r>
              <a:rPr lang="hu-HU" sz="2400" dirty="0"/>
              <a:t>Magas láz, végtagfájdalom „influenza” </a:t>
            </a:r>
          </a:p>
          <a:p>
            <a:r>
              <a:rPr lang="hu-HU" sz="2400" dirty="0"/>
              <a:t>Egy héttel később hólyagok, gennyessé válnak.</a:t>
            </a:r>
          </a:p>
          <a:p>
            <a:r>
              <a:rPr lang="hu-HU" sz="2400" dirty="0"/>
              <a:t>Halálozás:</a:t>
            </a:r>
          </a:p>
          <a:p>
            <a:pPr>
              <a:buNone/>
            </a:pPr>
            <a:r>
              <a:rPr lang="hu-HU" sz="2400" dirty="0"/>
              <a:t>      </a:t>
            </a:r>
            <a:r>
              <a:rPr lang="hu-HU" sz="2400" dirty="0" err="1"/>
              <a:t>Variola</a:t>
            </a:r>
            <a:r>
              <a:rPr lang="hu-HU" sz="2400" dirty="0"/>
              <a:t> major 35%,</a:t>
            </a:r>
          </a:p>
          <a:p>
            <a:pPr>
              <a:buNone/>
            </a:pPr>
            <a:r>
              <a:rPr lang="hu-HU" sz="2400" dirty="0"/>
              <a:t>      </a:t>
            </a:r>
            <a:r>
              <a:rPr lang="hu-HU" sz="2400" dirty="0" err="1"/>
              <a:t>Variola</a:t>
            </a:r>
            <a:r>
              <a:rPr lang="hu-HU" sz="2400" dirty="0"/>
              <a:t> minor  1%</a:t>
            </a:r>
          </a:p>
          <a:p>
            <a:r>
              <a:rPr lang="hu-HU" sz="2400" dirty="0"/>
              <a:t>Túlélőknél hosszú távú szövődmények: maradandó hegeken, szaruhártya elfekélyesedése miatt vakság, férfiaknál meddőség</a:t>
            </a:r>
          </a:p>
          <a:p>
            <a:endParaRPr lang="hu-HU" dirty="0"/>
          </a:p>
        </p:txBody>
      </p:sp>
      <p:pic>
        <p:nvPicPr>
          <p:cNvPr id="5" name="Tartalom helye 3" descr="https://www.antsz.hu/data/cms68550/02_Smallpox_child.jpg"/>
          <p:cNvPicPr>
            <a:picLocks/>
          </p:cNvPicPr>
          <p:nvPr/>
        </p:nvPicPr>
        <p:blipFill>
          <a:blip r:embed="rId2"/>
          <a:srcRect/>
          <a:stretch>
            <a:fillRect/>
          </a:stretch>
        </p:blipFill>
        <p:spPr bwMode="auto">
          <a:xfrm>
            <a:off x="5881686" y="1357298"/>
            <a:ext cx="4786314" cy="3000396"/>
          </a:xfrm>
          <a:prstGeom prst="rect">
            <a:avLst/>
          </a:prstGeom>
          <a:noFill/>
          <a:ln w="9525">
            <a:noFill/>
            <a:miter lim="800000"/>
            <a:headEnd/>
            <a:tailEnd/>
          </a:ln>
        </p:spPr>
      </p:pic>
    </p:spTree>
  </p:cSld>
  <p:clrMapOvr>
    <a:masterClrMapping/>
  </p:clrMapOvr>
  <p:transition spd="slow">
    <p:wedg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half" idx="1"/>
          </p:nvPr>
        </p:nvSpPr>
        <p:spPr>
          <a:xfrm>
            <a:off x="914400" y="1138947"/>
            <a:ext cx="5253038" cy="4987218"/>
          </a:xfrm>
        </p:spPr>
        <p:txBody>
          <a:bodyPr>
            <a:normAutofit/>
          </a:bodyPr>
          <a:lstStyle/>
          <a:p>
            <a:r>
              <a:rPr lang="hu-HU" sz="2400" dirty="0"/>
              <a:t>Kb. tízezer éve jelenhetett meg, s azóta tizedeli az emberiséget</a:t>
            </a:r>
          </a:p>
          <a:p>
            <a:r>
              <a:rPr lang="hu-HU" sz="2400" dirty="0"/>
              <a:t>Indiai, kínai és arab leírások</a:t>
            </a:r>
          </a:p>
          <a:p>
            <a:r>
              <a:rPr lang="hu-HU" sz="2400" dirty="0"/>
              <a:t>Ezekből a régiókból indulhatott a karavánutak mentén Európa felé</a:t>
            </a:r>
          </a:p>
          <a:p>
            <a:r>
              <a:rPr lang="hu-HU" sz="2400" dirty="0"/>
              <a:t>A XVIII. századi Európában 60 millió halott (a fertőzöttek 30%-a, nagy részük 5 éven aluli gyermek), a túlélők egyharmada pedig megvakult.</a:t>
            </a:r>
          </a:p>
          <a:p>
            <a:r>
              <a:rPr lang="hu-HU" sz="2400" dirty="0"/>
              <a:t>XX. század 300-500 millió haláleset. 1967-ben 15 millió eset, </a:t>
            </a:r>
          </a:p>
          <a:p>
            <a:pPr>
              <a:buNone/>
            </a:pPr>
            <a:r>
              <a:rPr lang="hu-HU" sz="2400" dirty="0"/>
              <a:t>      2 millió halott. </a:t>
            </a:r>
          </a:p>
          <a:p>
            <a:endParaRPr lang="hu-HU" sz="2400" dirty="0"/>
          </a:p>
        </p:txBody>
      </p:sp>
      <p:pic>
        <p:nvPicPr>
          <p:cNvPr id="4099" name="Picture 3"/>
          <p:cNvPicPr>
            <a:picLocks noGrp="1" noChangeAspect="1" noChangeArrowheads="1"/>
          </p:cNvPicPr>
          <p:nvPr>
            <p:ph sz="half" idx="2"/>
          </p:nvPr>
        </p:nvPicPr>
        <p:blipFill>
          <a:blip r:embed="rId2"/>
          <a:srcRect/>
          <a:stretch>
            <a:fillRect/>
          </a:stretch>
        </p:blipFill>
        <p:spPr bwMode="auto">
          <a:xfrm>
            <a:off x="6524628" y="1138946"/>
            <a:ext cx="3500462" cy="5650353"/>
          </a:xfrm>
          <a:prstGeom prst="rect">
            <a:avLst/>
          </a:prstGeom>
          <a:noFill/>
          <a:ln w="9525">
            <a:noFill/>
            <a:miter lim="800000"/>
            <a:headEnd/>
            <a:tailEnd/>
          </a:ln>
          <a:effectLst/>
        </p:spPr>
      </p:pic>
      <p:sp>
        <p:nvSpPr>
          <p:cNvPr id="5" name="Cím 1">
            <a:extLst>
              <a:ext uri="{FF2B5EF4-FFF2-40B4-BE49-F238E27FC236}">
                <a16:creationId xmlns:a16="http://schemas.microsoft.com/office/drawing/2014/main" id="{3E3DB231-80BB-499C-89AA-E3B55E95C4E4}"/>
              </a:ext>
            </a:extLst>
          </p:cNvPr>
          <p:cNvSpPr>
            <a:spLocks noGrp="1"/>
          </p:cNvSpPr>
          <p:nvPr>
            <p:ph type="title"/>
          </p:nvPr>
        </p:nvSpPr>
        <p:spPr>
          <a:xfrm>
            <a:off x="1981200" y="274638"/>
            <a:ext cx="8229600" cy="654032"/>
          </a:xfrm>
        </p:spPr>
        <p:txBody>
          <a:bodyPr>
            <a:noAutofit/>
          </a:bodyPr>
          <a:lstStyle/>
          <a:p>
            <a:r>
              <a:rPr lang="hu-HU" sz="2800" b="1" dirty="0"/>
              <a:t>Himlő</a:t>
            </a:r>
            <a:endParaRPr lang="hu-HU" sz="2800" dirty="0"/>
          </a:p>
        </p:txBody>
      </p:sp>
    </p:spTree>
  </p:cSld>
  <p:clrMapOvr>
    <a:masterClrMapping/>
  </p:clrMapOvr>
  <p:transition spd="slow">
    <p:wedg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half" idx="1"/>
          </p:nvPr>
        </p:nvSpPr>
        <p:spPr/>
        <p:txBody>
          <a:bodyPr>
            <a:normAutofit/>
          </a:bodyPr>
          <a:lstStyle/>
          <a:p>
            <a:r>
              <a:rPr lang="hu-HU" sz="2400" dirty="0"/>
              <a:t>V. Ramszesz Kr.e. 1156-ban himlő áldozata</a:t>
            </a:r>
          </a:p>
          <a:p>
            <a:r>
              <a:rPr lang="hu-HU" sz="2400" dirty="0"/>
              <a:t>Rákóczi-szabadságharc idején, 1711-ben váratlanul elhunyt I. József</a:t>
            </a:r>
          </a:p>
          <a:p>
            <a:r>
              <a:rPr lang="hu-HU" sz="2400" dirty="0"/>
              <a:t>I. Erzsébet, Haydn, Robespierre, Sztálin.</a:t>
            </a:r>
          </a:p>
          <a:p>
            <a:r>
              <a:rPr lang="hu-HU" sz="2400" dirty="0"/>
              <a:t>Kölcsey Ferenc </a:t>
            </a:r>
          </a:p>
        </p:txBody>
      </p:sp>
      <p:pic>
        <p:nvPicPr>
          <p:cNvPr id="5" name="Picture 2"/>
          <p:cNvPicPr>
            <a:picLocks noGrp="1" noChangeAspect="1" noChangeArrowheads="1"/>
          </p:cNvPicPr>
          <p:nvPr>
            <p:ph sz="half" idx="2"/>
          </p:nvPr>
        </p:nvPicPr>
        <p:blipFill>
          <a:blip r:embed="rId2"/>
          <a:srcRect/>
          <a:stretch>
            <a:fillRect/>
          </a:stretch>
        </p:blipFill>
        <p:spPr bwMode="auto">
          <a:xfrm>
            <a:off x="6439386" y="1600201"/>
            <a:ext cx="3800019" cy="4907997"/>
          </a:xfrm>
          <a:prstGeom prst="rect">
            <a:avLst/>
          </a:prstGeom>
          <a:noFill/>
          <a:ln w="9525">
            <a:noFill/>
            <a:miter lim="800000"/>
            <a:headEnd/>
            <a:tailEnd/>
          </a:ln>
          <a:effectLst/>
        </p:spPr>
      </p:pic>
      <p:sp>
        <p:nvSpPr>
          <p:cNvPr id="6" name="Cím 1">
            <a:extLst>
              <a:ext uri="{FF2B5EF4-FFF2-40B4-BE49-F238E27FC236}">
                <a16:creationId xmlns:a16="http://schemas.microsoft.com/office/drawing/2014/main" id="{8763E61F-9E16-4336-8062-56D4C7A8979B}"/>
              </a:ext>
            </a:extLst>
          </p:cNvPr>
          <p:cNvSpPr>
            <a:spLocks noGrp="1"/>
          </p:cNvSpPr>
          <p:nvPr>
            <p:ph type="title"/>
          </p:nvPr>
        </p:nvSpPr>
        <p:spPr>
          <a:xfrm>
            <a:off x="1981200" y="274638"/>
            <a:ext cx="8229600" cy="654032"/>
          </a:xfrm>
        </p:spPr>
        <p:txBody>
          <a:bodyPr>
            <a:noAutofit/>
          </a:bodyPr>
          <a:lstStyle/>
          <a:p>
            <a:r>
              <a:rPr lang="hu-HU" sz="2800" b="1" dirty="0"/>
              <a:t>Himlő</a:t>
            </a:r>
            <a:endParaRPr lang="hu-HU" sz="2800" dirty="0"/>
          </a:p>
        </p:txBody>
      </p:sp>
    </p:spTree>
  </p:cSld>
  <p:clrMapOvr>
    <a:masterClrMapping/>
  </p:clrMapOvr>
  <p:transition spd="slow">
    <p:wedg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167570" y="1071546"/>
            <a:ext cx="3500430" cy="2286016"/>
          </a:xfrm>
        </p:spPr>
        <p:txBody>
          <a:bodyPr anchor="t">
            <a:normAutofit/>
          </a:bodyPr>
          <a:lstStyle/>
          <a:p>
            <a:r>
              <a:rPr lang="hu-HU" sz="2800" dirty="0"/>
              <a:t>Újvilág</a:t>
            </a:r>
            <a:br>
              <a:rPr lang="hu-HU" sz="2800" dirty="0"/>
            </a:br>
            <a:br>
              <a:rPr lang="hu-HU" sz="2800" dirty="0"/>
            </a:br>
            <a:r>
              <a:rPr lang="hu-HU" sz="2800" dirty="0"/>
              <a:t>Lakosság 95%-a</a:t>
            </a:r>
          </a:p>
        </p:txBody>
      </p:sp>
      <p:pic>
        <p:nvPicPr>
          <p:cNvPr id="5" name="Tartalom helye 4" descr="smallp.jpg"/>
          <p:cNvPicPr>
            <a:picLocks noGrp="1"/>
          </p:cNvPicPr>
          <p:nvPr>
            <p:ph sz="half" idx="2"/>
          </p:nvPr>
        </p:nvPicPr>
        <p:blipFill>
          <a:blip r:embed="rId2"/>
          <a:srcRect/>
          <a:stretch>
            <a:fillRect/>
          </a:stretch>
        </p:blipFill>
        <p:spPr bwMode="auto">
          <a:xfrm>
            <a:off x="7167570" y="4214818"/>
            <a:ext cx="3500430" cy="2643182"/>
          </a:xfrm>
          <a:prstGeom prst="rect">
            <a:avLst/>
          </a:prstGeom>
          <a:noFill/>
          <a:ln w="9525">
            <a:noFill/>
            <a:miter lim="800000"/>
            <a:headEnd/>
            <a:tailEnd/>
          </a:ln>
        </p:spPr>
      </p:pic>
      <p:pic>
        <p:nvPicPr>
          <p:cNvPr id="5122" name="Picture 2"/>
          <p:cNvPicPr>
            <a:picLocks noChangeAspect="1" noChangeArrowheads="1"/>
          </p:cNvPicPr>
          <p:nvPr/>
        </p:nvPicPr>
        <p:blipFill>
          <a:blip r:embed="rId3"/>
          <a:srcRect/>
          <a:stretch>
            <a:fillRect/>
          </a:stretch>
        </p:blipFill>
        <p:spPr bwMode="auto">
          <a:xfrm>
            <a:off x="1524000" y="1"/>
            <a:ext cx="5643570" cy="4786025"/>
          </a:xfrm>
          <a:prstGeom prst="rect">
            <a:avLst/>
          </a:prstGeom>
          <a:noFill/>
          <a:ln w="9525">
            <a:noFill/>
            <a:miter lim="800000"/>
            <a:headEnd/>
            <a:tailEnd/>
          </a:ln>
          <a:effectLst/>
        </p:spPr>
      </p:pic>
    </p:spTree>
  </p:cSld>
  <p:clrMapOvr>
    <a:masterClrMapping/>
  </p:clrMapOvr>
  <p:transition spd="slow">
    <p:wedg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1566694" y="714357"/>
            <a:ext cx="8939291" cy="5220513"/>
          </a:xfrm>
          <a:prstGeom prst="rect">
            <a:avLst/>
          </a:prstGeom>
          <a:noFill/>
          <a:ln w="9525">
            <a:noFill/>
            <a:miter lim="800000"/>
            <a:headEnd/>
            <a:tailEnd/>
          </a:ln>
          <a:effectLst/>
        </p:spPr>
      </p:pic>
    </p:spTree>
  </p:cSld>
  <p:clrMapOvr>
    <a:masterClrMapping/>
  </p:clrMapOvr>
  <p:transition spd="slow">
    <p:wedg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52596" y="6215082"/>
            <a:ext cx="8229600" cy="439718"/>
          </a:xfrm>
        </p:spPr>
        <p:txBody>
          <a:bodyPr>
            <a:normAutofit fontScale="90000"/>
          </a:bodyPr>
          <a:lstStyle/>
          <a:p>
            <a:r>
              <a:rPr lang="hu-HU" sz="1800" i="1" dirty="0"/>
              <a:t>Rajz az Edward Jenner elképzelését övező korabeli vitákról (James </a:t>
            </a:r>
            <a:r>
              <a:rPr lang="hu-HU" sz="1800" i="1" dirty="0" err="1"/>
              <a:t>Gillray</a:t>
            </a:r>
            <a:r>
              <a:rPr lang="hu-HU" sz="1800" i="1" dirty="0"/>
              <a:t>, 1802)</a:t>
            </a:r>
            <a:br>
              <a:rPr lang="hu-HU" sz="1800" dirty="0"/>
            </a:br>
            <a:endParaRPr lang="hu-HU" sz="1800" dirty="0"/>
          </a:p>
        </p:txBody>
      </p:sp>
      <p:pic>
        <p:nvPicPr>
          <p:cNvPr id="4" name="Tartalom helye 3" descr="https://www.antsz.hu/data/cms68548/rajz_edward_jenner.png"/>
          <p:cNvPicPr>
            <a:picLocks noGrp="1"/>
          </p:cNvPicPr>
          <p:nvPr>
            <p:ph idx="1"/>
          </p:nvPr>
        </p:nvPicPr>
        <p:blipFill>
          <a:blip r:embed="rId2"/>
          <a:srcRect/>
          <a:stretch>
            <a:fillRect/>
          </a:stretch>
        </p:blipFill>
        <p:spPr bwMode="auto">
          <a:xfrm>
            <a:off x="2166910" y="357166"/>
            <a:ext cx="7929618" cy="5715040"/>
          </a:xfrm>
          <a:prstGeom prst="rect">
            <a:avLst/>
          </a:prstGeom>
          <a:noFill/>
          <a:ln w="9525">
            <a:noFill/>
            <a:miter lim="800000"/>
            <a:headEnd/>
            <a:tailEnd/>
          </a:ln>
        </p:spPr>
      </p:pic>
    </p:spTree>
  </p:cSld>
  <p:clrMapOvr>
    <a:masterClrMapping/>
  </p:clrMapOvr>
  <p:transition spd="slow">
    <p:wedg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481894" y="6346844"/>
            <a:ext cx="3186106" cy="511156"/>
          </a:xfrm>
        </p:spPr>
        <p:txBody>
          <a:bodyPr>
            <a:normAutofit/>
          </a:bodyPr>
          <a:lstStyle/>
          <a:p>
            <a:r>
              <a:rPr lang="hu-HU" sz="1200" dirty="0"/>
              <a:t>/Dr. </a:t>
            </a:r>
            <a:r>
              <a:rPr lang="hu-HU" sz="1200" dirty="0" err="1"/>
              <a:t>Mészner</a:t>
            </a:r>
            <a:r>
              <a:rPr lang="hu-HU" sz="1200" dirty="0"/>
              <a:t> Zsófia/</a:t>
            </a:r>
          </a:p>
        </p:txBody>
      </p:sp>
      <p:pic>
        <p:nvPicPr>
          <p:cNvPr id="10242" name="Picture 2"/>
          <p:cNvPicPr>
            <a:picLocks noGrp="1" noChangeAspect="1" noChangeArrowheads="1"/>
          </p:cNvPicPr>
          <p:nvPr>
            <p:ph idx="1"/>
          </p:nvPr>
        </p:nvPicPr>
        <p:blipFill>
          <a:blip r:embed="rId2"/>
          <a:srcRect/>
          <a:stretch>
            <a:fillRect/>
          </a:stretch>
        </p:blipFill>
        <p:spPr bwMode="auto">
          <a:xfrm>
            <a:off x="1944927" y="214291"/>
            <a:ext cx="8164014" cy="5911873"/>
          </a:xfrm>
          <a:prstGeom prst="rect">
            <a:avLst/>
          </a:prstGeom>
          <a:noFill/>
          <a:ln w="9525">
            <a:noFill/>
            <a:miter lim="800000"/>
            <a:headEnd/>
            <a:tailEnd/>
          </a:ln>
          <a:effectLst/>
        </p:spPr>
      </p:pic>
    </p:spTree>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p:cNvSpPr>
            <a:spLocks noGrp="1"/>
          </p:cNvSpPr>
          <p:nvPr>
            <p:ph sz="half" idx="2"/>
          </p:nvPr>
        </p:nvSpPr>
        <p:spPr>
          <a:xfrm>
            <a:off x="914400" y="1020417"/>
            <a:ext cx="4649788" cy="5105747"/>
          </a:xfrm>
        </p:spPr>
        <p:txBody>
          <a:bodyPr>
            <a:normAutofit fontScale="92500" lnSpcReduction="10000"/>
          </a:bodyPr>
          <a:lstStyle/>
          <a:p>
            <a:r>
              <a:rPr lang="hu-HU" i="1" dirty="0"/>
              <a:t>"És az Úrnak keze az </a:t>
            </a:r>
            <a:r>
              <a:rPr lang="hu-HU" i="1" dirty="0" err="1"/>
              <a:t>Asdódbeliekre</a:t>
            </a:r>
            <a:r>
              <a:rPr lang="hu-HU" i="1" dirty="0"/>
              <a:t> </a:t>
            </a:r>
            <a:r>
              <a:rPr lang="hu-HU" i="1" dirty="0" err="1"/>
              <a:t>nehezedék</a:t>
            </a:r>
            <a:r>
              <a:rPr lang="hu-HU" i="1" dirty="0"/>
              <a:t>, és pusztítja </a:t>
            </a:r>
            <a:r>
              <a:rPr lang="hu-HU" i="1" dirty="0" err="1"/>
              <a:t>vala</a:t>
            </a:r>
            <a:r>
              <a:rPr lang="hu-HU" i="1" dirty="0"/>
              <a:t> őket; és </a:t>
            </a:r>
            <a:r>
              <a:rPr lang="hu-HU" i="1" dirty="0" err="1"/>
              <a:t>megveré</a:t>
            </a:r>
            <a:r>
              <a:rPr lang="hu-HU" i="1" dirty="0"/>
              <a:t> őket fekélyekkel, </a:t>
            </a:r>
            <a:r>
              <a:rPr lang="hu-HU" i="1" dirty="0" err="1"/>
              <a:t>Asdódot</a:t>
            </a:r>
            <a:r>
              <a:rPr lang="hu-HU" i="1" dirty="0"/>
              <a:t> és </a:t>
            </a:r>
            <a:r>
              <a:rPr lang="hu-HU" i="1" dirty="0" err="1"/>
              <a:t>határait.....és</a:t>
            </a:r>
            <a:r>
              <a:rPr lang="hu-HU" i="1" dirty="0"/>
              <a:t> </a:t>
            </a:r>
            <a:r>
              <a:rPr lang="hu-HU" i="1" dirty="0" err="1"/>
              <a:t>megveré</a:t>
            </a:r>
            <a:r>
              <a:rPr lang="hu-HU" i="1" dirty="0"/>
              <a:t> a városnak lakosait kicsinytől fogva nagyig és fekélyek </a:t>
            </a:r>
            <a:r>
              <a:rPr lang="hu-HU" i="1" dirty="0" err="1"/>
              <a:t>támadának</a:t>
            </a:r>
            <a:r>
              <a:rPr lang="hu-HU" i="1" dirty="0"/>
              <a:t> </a:t>
            </a:r>
            <a:r>
              <a:rPr lang="hu-HU" i="1" dirty="0" err="1"/>
              <a:t>rajtok....és</a:t>
            </a:r>
            <a:r>
              <a:rPr lang="hu-HU" i="1" dirty="0"/>
              <a:t> azok az emberek, a kik nem haltak meg, fekélyekkel sújtattak annyira, hogy a város jajkiáltása felhatott az égig....</a:t>
            </a:r>
          </a:p>
          <a:p>
            <a:r>
              <a:rPr lang="hu-HU" i="1" dirty="0"/>
              <a:t>Csináljátok meg fekélyeiteknek képmását és egereiteknek képmását, melyek pusztítják a földet"</a:t>
            </a:r>
          </a:p>
          <a:p>
            <a:pPr>
              <a:buNone/>
            </a:pPr>
            <a:r>
              <a:rPr lang="hu-HU" dirty="0"/>
              <a:t>      (Sámuel I. könyve 5-6.rész)</a:t>
            </a:r>
          </a:p>
        </p:txBody>
      </p:sp>
      <p:pic>
        <p:nvPicPr>
          <p:cNvPr id="3074" name="Picture 2"/>
          <p:cNvPicPr>
            <a:picLocks noGrp="1" noChangeAspect="1" noChangeArrowheads="1"/>
          </p:cNvPicPr>
          <p:nvPr>
            <p:ph sz="quarter" idx="4"/>
          </p:nvPr>
        </p:nvPicPr>
        <p:blipFill>
          <a:blip r:embed="rId2"/>
          <a:srcRect/>
          <a:stretch>
            <a:fillRect/>
          </a:stretch>
        </p:blipFill>
        <p:spPr bwMode="auto">
          <a:xfrm>
            <a:off x="5864072" y="1460570"/>
            <a:ext cx="5731580" cy="3827232"/>
          </a:xfrm>
          <a:prstGeom prst="rect">
            <a:avLst/>
          </a:prstGeom>
          <a:noFill/>
          <a:ln w="9525">
            <a:noFill/>
            <a:miter lim="800000"/>
            <a:headEnd/>
            <a:tailEnd/>
          </a:ln>
          <a:effectLst/>
        </p:spPr>
      </p:pic>
    </p:spTree>
  </p:cSld>
  <p:clrMapOvr>
    <a:masterClrMapping/>
  </p:clrMapOvr>
  <p:transition spd="slow">
    <p:wedg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b="1" dirty="0"/>
              <a:t>Tífusz (Kr.e. 430? – napjainkig)</a:t>
            </a:r>
            <a:br>
              <a:rPr lang="hu-HU" sz="2800" dirty="0"/>
            </a:br>
            <a:endParaRPr lang="hu-HU" sz="2800" dirty="0"/>
          </a:p>
        </p:txBody>
      </p:sp>
      <p:sp>
        <p:nvSpPr>
          <p:cNvPr id="3" name="Tartalom helye 2"/>
          <p:cNvSpPr>
            <a:spLocks noGrp="1"/>
          </p:cNvSpPr>
          <p:nvPr>
            <p:ph sz="half" idx="1"/>
          </p:nvPr>
        </p:nvSpPr>
        <p:spPr>
          <a:xfrm>
            <a:off x="1272209" y="1214422"/>
            <a:ext cx="5038105" cy="5286412"/>
          </a:xfrm>
        </p:spPr>
        <p:txBody>
          <a:bodyPr>
            <a:normAutofit/>
          </a:bodyPr>
          <a:lstStyle/>
          <a:p>
            <a:r>
              <a:rPr lang="hu-HU" sz="2000" dirty="0" err="1"/>
              <a:t>Typhos</a:t>
            </a:r>
            <a:r>
              <a:rPr lang="hu-HU" sz="2000" dirty="0"/>
              <a:t> (kába, zavart): bőrkiütések és emésztőszervi panaszok mellett idegrendszeri tünetekkel is jár.</a:t>
            </a:r>
          </a:p>
          <a:p>
            <a:r>
              <a:rPr lang="hu-HU" sz="2000" dirty="0"/>
              <a:t>Ruhatetű: </a:t>
            </a:r>
            <a:r>
              <a:rPr lang="hu-HU" sz="2000" dirty="0" err="1"/>
              <a:t>Rickettsia</a:t>
            </a:r>
            <a:r>
              <a:rPr lang="hu-HU" sz="2000" dirty="0"/>
              <a:t> </a:t>
            </a:r>
            <a:r>
              <a:rPr lang="hu-HU" sz="2000" dirty="0" err="1"/>
              <a:t>prowazeki</a:t>
            </a:r>
            <a:r>
              <a:rPr lang="hu-HU" sz="2000" dirty="0"/>
              <a:t> sejtparazita.</a:t>
            </a:r>
          </a:p>
          <a:p>
            <a:r>
              <a:rPr lang="hu-HU" sz="2000" dirty="0"/>
              <a:t>Rossz higiéniai körülmények: hajléktalanok,menekülttáborok, börtönök (börtönláz), hadseregek</a:t>
            </a:r>
          </a:p>
          <a:p>
            <a:r>
              <a:rPr lang="hu-HU" sz="2000" dirty="0"/>
              <a:t>A betegséggel kapcsolatos első írásos emlék 1083-ból származik, az olaszországi </a:t>
            </a:r>
            <a:r>
              <a:rPr lang="hu-HU" sz="2000" dirty="0" err="1"/>
              <a:t>Salerno</a:t>
            </a:r>
            <a:r>
              <a:rPr lang="hu-HU" sz="2000" dirty="0"/>
              <a:t> melletti zárdából. </a:t>
            </a:r>
          </a:p>
          <a:p>
            <a:r>
              <a:rPr lang="hu-HU" sz="2000" dirty="0"/>
              <a:t>A vakcinák kifejlesztése előtti időkben rengeteg áldozatot szedett, csak 1918-22 közt 3 millió embert pusztított el.</a:t>
            </a:r>
          </a:p>
        </p:txBody>
      </p:sp>
      <p:pic>
        <p:nvPicPr>
          <p:cNvPr id="6146" name="Picture 2"/>
          <p:cNvPicPr>
            <a:picLocks noGrp="1" noChangeAspect="1" noChangeArrowheads="1"/>
          </p:cNvPicPr>
          <p:nvPr>
            <p:ph sz="half" idx="2"/>
          </p:nvPr>
        </p:nvPicPr>
        <p:blipFill>
          <a:blip r:embed="rId2"/>
          <a:srcRect/>
          <a:stretch>
            <a:fillRect/>
          </a:stretch>
        </p:blipFill>
        <p:spPr bwMode="auto">
          <a:xfrm>
            <a:off x="6777037" y="1214423"/>
            <a:ext cx="3463112" cy="4477559"/>
          </a:xfrm>
          <a:prstGeom prst="rect">
            <a:avLst/>
          </a:prstGeom>
          <a:noFill/>
          <a:ln w="9525">
            <a:noFill/>
            <a:miter lim="800000"/>
            <a:headEnd/>
            <a:tailEnd/>
          </a:ln>
          <a:effectLst/>
        </p:spPr>
      </p:pic>
    </p:spTree>
  </p:cSld>
  <p:clrMapOvr>
    <a:masterClrMapping/>
  </p:clrMapOvr>
  <p:transition spd="slow">
    <p:wedg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p:cNvSpPr>
            <a:spLocks noGrp="1"/>
          </p:cNvSpPr>
          <p:nvPr>
            <p:ph sz="half" idx="2"/>
          </p:nvPr>
        </p:nvSpPr>
        <p:spPr>
          <a:xfrm>
            <a:off x="1738282" y="437322"/>
            <a:ext cx="8715436" cy="1562918"/>
          </a:xfrm>
        </p:spPr>
        <p:txBody>
          <a:bodyPr>
            <a:normAutofit fontScale="92500" lnSpcReduction="10000"/>
          </a:bodyPr>
          <a:lstStyle/>
          <a:p>
            <a:pPr algn="ctr">
              <a:buNone/>
            </a:pPr>
            <a:r>
              <a:rPr lang="hu-HU" dirty="0"/>
              <a:t>A XI-XIII. századi keresztes hadjáratokban résztvevők közül igen sokat a fekete himlő és a kiütéses tífusz pusztított el</a:t>
            </a:r>
          </a:p>
          <a:p>
            <a:pPr marL="457200" indent="-457200" algn="ctr">
              <a:buAutoNum type="arabicPeriod"/>
            </a:pPr>
            <a:r>
              <a:rPr lang="hu-HU" dirty="0"/>
              <a:t>Keresztes hadjárat: 300.000 induló, 20.000 érkező</a:t>
            </a:r>
          </a:p>
          <a:p>
            <a:pPr marL="457200" indent="-457200" algn="ctr">
              <a:buAutoNum type="arabicPeriod"/>
            </a:pPr>
            <a:r>
              <a:rPr lang="hu-HU" dirty="0"/>
              <a:t>Keresztes hadjárat: 100.000 induló, 5.000 érkező</a:t>
            </a:r>
          </a:p>
        </p:txBody>
      </p:sp>
      <p:pic>
        <p:nvPicPr>
          <p:cNvPr id="5122" name="Picture 2"/>
          <p:cNvPicPr>
            <a:picLocks noChangeAspect="1" noChangeArrowheads="1"/>
          </p:cNvPicPr>
          <p:nvPr/>
        </p:nvPicPr>
        <p:blipFill>
          <a:blip r:embed="rId2"/>
          <a:srcRect/>
          <a:stretch>
            <a:fillRect/>
          </a:stretch>
        </p:blipFill>
        <p:spPr bwMode="auto">
          <a:xfrm>
            <a:off x="1245704" y="2292627"/>
            <a:ext cx="9920568" cy="4134880"/>
          </a:xfrm>
          <a:prstGeom prst="rect">
            <a:avLst/>
          </a:prstGeom>
          <a:noFill/>
          <a:ln w="9525">
            <a:noFill/>
            <a:miter lim="800000"/>
            <a:headEnd/>
            <a:tailEnd/>
          </a:ln>
          <a:effectLst/>
        </p:spPr>
      </p:pic>
    </p:spTree>
  </p:cSld>
  <p:clrMapOvr>
    <a:masterClrMapping/>
  </p:clrMapOvr>
  <p:transition spd="slow">
    <p:wedg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2800" dirty="0"/>
              <a:t>„</a:t>
            </a:r>
            <a:r>
              <a:rPr lang="hu-HU" sz="2800" dirty="0" err="1"/>
              <a:t>Morbus</a:t>
            </a:r>
            <a:r>
              <a:rPr lang="hu-HU" sz="2800" dirty="0"/>
              <a:t> Hungaricus”</a:t>
            </a:r>
          </a:p>
        </p:txBody>
      </p:sp>
      <p:sp>
        <p:nvSpPr>
          <p:cNvPr id="3" name="Tartalom helye 2"/>
          <p:cNvSpPr>
            <a:spLocks noGrp="1"/>
          </p:cNvSpPr>
          <p:nvPr>
            <p:ph sz="half" idx="1"/>
          </p:nvPr>
        </p:nvSpPr>
        <p:spPr>
          <a:xfrm>
            <a:off x="887895" y="1417638"/>
            <a:ext cx="3929058" cy="4668839"/>
          </a:xfrm>
        </p:spPr>
        <p:txBody>
          <a:bodyPr>
            <a:normAutofit fontScale="92500" lnSpcReduction="10000"/>
          </a:bodyPr>
          <a:lstStyle/>
          <a:p>
            <a:r>
              <a:rPr lang="hu-HU" sz="2600" dirty="0"/>
              <a:t>I. Miksa 1566-ban zsoldos hadsereget toboroz Szigetvár felmentésére</a:t>
            </a:r>
          </a:p>
          <a:p>
            <a:r>
              <a:rPr lang="hu-HU" sz="2600" dirty="0"/>
              <a:t>Kiütéses tífusz a győri és a komáromi táborban</a:t>
            </a:r>
          </a:p>
          <a:p>
            <a:r>
              <a:rPr lang="hu-HU" sz="2600" dirty="0"/>
              <a:t>Kb.: 30 000 halott</a:t>
            </a:r>
          </a:p>
          <a:p>
            <a:r>
              <a:rPr lang="hu-HU" sz="2600" dirty="0"/>
              <a:t>A sereg szétzüllött anélkül, hogy hadi eseményben részt vett volna</a:t>
            </a:r>
          </a:p>
          <a:p>
            <a:r>
              <a:rPr lang="hu-HU" sz="2600" dirty="0"/>
              <a:t>A szétszóródó katonák egész Nyugat-Európában  elterjesztették  a betegséget</a:t>
            </a:r>
          </a:p>
          <a:p>
            <a:endParaRPr lang="hu-HU" dirty="0"/>
          </a:p>
        </p:txBody>
      </p:sp>
      <p:pic>
        <p:nvPicPr>
          <p:cNvPr id="5" name="Tartalom helye 3" descr="http://fokusz.info/Image/35_szam/tbc2.jpg"/>
          <p:cNvPicPr>
            <a:picLocks/>
          </p:cNvPicPr>
          <p:nvPr/>
        </p:nvPicPr>
        <p:blipFill>
          <a:blip r:embed="rId2"/>
          <a:srcRect/>
          <a:stretch>
            <a:fillRect/>
          </a:stretch>
        </p:blipFill>
        <p:spPr bwMode="auto">
          <a:xfrm>
            <a:off x="5310182" y="1500174"/>
            <a:ext cx="5357818" cy="4143404"/>
          </a:xfrm>
          <a:prstGeom prst="rect">
            <a:avLst/>
          </a:prstGeom>
          <a:noFill/>
          <a:ln w="9525">
            <a:noFill/>
            <a:miter lim="800000"/>
            <a:headEnd/>
            <a:tailEnd/>
          </a:ln>
        </p:spPr>
      </p:pic>
    </p:spTree>
  </p:cSld>
  <p:clrMapOvr>
    <a:masterClrMapping/>
  </p:clrMapOvr>
  <p:transition spd="slow">
    <p:wedg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p:cNvSpPr>
            <a:spLocks noGrp="1"/>
          </p:cNvSpPr>
          <p:nvPr>
            <p:ph sz="half" idx="2"/>
          </p:nvPr>
        </p:nvSpPr>
        <p:spPr>
          <a:xfrm>
            <a:off x="0" y="876900"/>
            <a:ext cx="5115339" cy="4844998"/>
          </a:xfrm>
        </p:spPr>
        <p:txBody>
          <a:bodyPr>
            <a:normAutofit/>
          </a:bodyPr>
          <a:lstStyle/>
          <a:p>
            <a:pPr algn="just">
              <a:buNone/>
            </a:pPr>
            <a:r>
              <a:rPr lang="hu-HU" dirty="0"/>
              <a:t>A Napóleoni háború és az oroszországi hadjárat 1.5 milliós francia emberveszteségéből 200.000 fő volt harci cselekmények és az orosz tél áldozata, a többiekkel a tífusz végzett</a:t>
            </a:r>
          </a:p>
        </p:txBody>
      </p:sp>
      <p:pic>
        <p:nvPicPr>
          <p:cNvPr id="6146" name="Picture 2"/>
          <p:cNvPicPr>
            <a:picLocks noGrp="1" noChangeAspect="1" noChangeArrowheads="1"/>
          </p:cNvPicPr>
          <p:nvPr>
            <p:ph sz="quarter" idx="4"/>
          </p:nvPr>
        </p:nvPicPr>
        <p:blipFill>
          <a:blip r:embed="rId2"/>
          <a:srcRect/>
          <a:stretch>
            <a:fillRect/>
          </a:stretch>
        </p:blipFill>
        <p:spPr bwMode="auto">
          <a:xfrm>
            <a:off x="5289290" y="876900"/>
            <a:ext cx="6807092" cy="4844998"/>
          </a:xfrm>
          <a:prstGeom prst="rect">
            <a:avLst/>
          </a:prstGeom>
          <a:noFill/>
          <a:ln w="9525">
            <a:noFill/>
            <a:miter lim="800000"/>
            <a:headEnd/>
            <a:tailEnd/>
          </a:ln>
          <a:effectLst/>
        </p:spPr>
      </p:pic>
    </p:spTree>
  </p:cSld>
  <p:clrMapOvr>
    <a:masterClrMapping/>
  </p:clrMapOvr>
  <p:transition spd="slow">
    <p:wedg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half" idx="1"/>
          </p:nvPr>
        </p:nvSpPr>
        <p:spPr>
          <a:xfrm>
            <a:off x="304800" y="823118"/>
            <a:ext cx="4731645" cy="5211764"/>
          </a:xfrm>
        </p:spPr>
        <p:txBody>
          <a:bodyPr>
            <a:normAutofit/>
          </a:bodyPr>
          <a:lstStyle/>
          <a:p>
            <a:r>
              <a:rPr lang="hu-HU" sz="2400" dirty="0"/>
              <a:t>I. világháború:</a:t>
            </a:r>
          </a:p>
          <a:p>
            <a:r>
              <a:rPr lang="hu-HU" sz="2400" dirty="0"/>
              <a:t>A fertőzöttek halálozási aránya a 40%-ot is elérte</a:t>
            </a:r>
          </a:p>
          <a:p>
            <a:r>
              <a:rPr lang="hu-HU" sz="2400" dirty="0"/>
              <a:t>Orosz, Lengyel, Román, Szerb csapatok (150.000 halott)</a:t>
            </a:r>
          </a:p>
          <a:p>
            <a:pPr marL="0" indent="0">
              <a:buNone/>
            </a:pPr>
            <a:r>
              <a:rPr lang="hu-HU" sz="2400" dirty="0"/>
              <a:t>     (Oroszország 3.000.000 halott)</a:t>
            </a:r>
          </a:p>
          <a:p>
            <a:r>
              <a:rPr lang="hu-HU" sz="2400" dirty="0"/>
              <a:t>A nyugati fronton tetvetlenítő állomások voltak</a:t>
            </a:r>
          </a:p>
          <a:p>
            <a:endParaRPr lang="hu-HU" sz="2400" dirty="0"/>
          </a:p>
          <a:p>
            <a:r>
              <a:rPr lang="hu-HU" sz="2400" dirty="0"/>
              <a:t>II. világháború alatt vakcina kifejlesztése</a:t>
            </a:r>
          </a:p>
        </p:txBody>
      </p:sp>
      <p:pic>
        <p:nvPicPr>
          <p:cNvPr id="5" name="Tartalom helye 4" descr="dachautyphusward.jpg"/>
          <p:cNvPicPr>
            <a:picLocks noGrp="1"/>
          </p:cNvPicPr>
          <p:nvPr>
            <p:ph sz="half" idx="2"/>
          </p:nvPr>
        </p:nvPicPr>
        <p:blipFill>
          <a:blip r:embed="rId2"/>
          <a:srcRect/>
          <a:stretch>
            <a:fillRect/>
          </a:stretch>
        </p:blipFill>
        <p:spPr bwMode="auto">
          <a:xfrm>
            <a:off x="5810248" y="0"/>
            <a:ext cx="4857752" cy="3929090"/>
          </a:xfrm>
          <a:prstGeom prst="rect">
            <a:avLst/>
          </a:prstGeom>
          <a:noFill/>
          <a:ln w="9525">
            <a:noFill/>
            <a:miter lim="800000"/>
            <a:headEnd/>
            <a:tailEnd/>
          </a:ln>
        </p:spPr>
      </p:pic>
      <p:pic>
        <p:nvPicPr>
          <p:cNvPr id="7171" name="Picture 3"/>
          <p:cNvPicPr>
            <a:picLocks noChangeAspect="1" noChangeArrowheads="1"/>
          </p:cNvPicPr>
          <p:nvPr/>
        </p:nvPicPr>
        <p:blipFill>
          <a:blip r:embed="rId3"/>
          <a:srcRect/>
          <a:stretch>
            <a:fillRect/>
          </a:stretch>
        </p:blipFill>
        <p:spPr bwMode="auto">
          <a:xfrm>
            <a:off x="7873008" y="3128948"/>
            <a:ext cx="2794993" cy="3729053"/>
          </a:xfrm>
          <a:prstGeom prst="rect">
            <a:avLst/>
          </a:prstGeom>
          <a:noFill/>
          <a:ln w="9525">
            <a:noFill/>
            <a:miter lim="800000"/>
            <a:headEnd/>
            <a:tailEnd/>
          </a:ln>
          <a:effectLst/>
        </p:spPr>
      </p:pic>
    </p:spTree>
  </p:cSld>
  <p:clrMapOvr>
    <a:masterClrMapping/>
  </p:clrMapOvr>
  <p:transition spd="slow">
    <p:wedg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00450" y="0"/>
            <a:ext cx="7129463" cy="1052736"/>
          </a:xfrm>
          <a:solidFill>
            <a:schemeClr val="bg1"/>
          </a:solidFill>
          <a:ln>
            <a:solidFill>
              <a:schemeClr val="bg1"/>
            </a:solidFill>
          </a:ln>
        </p:spPr>
        <p:style>
          <a:lnRef idx="3">
            <a:schemeClr val="lt1"/>
          </a:lnRef>
          <a:fillRef idx="1">
            <a:schemeClr val="accent3"/>
          </a:fillRef>
          <a:effectRef idx="1">
            <a:schemeClr val="accent3"/>
          </a:effectRef>
          <a:fontRef idx="minor">
            <a:schemeClr val="lt1"/>
          </a:fontRef>
        </p:style>
        <p:txBody>
          <a:bodyPr>
            <a:normAutofit fontScale="90000"/>
          </a:bodyPr>
          <a:lstStyle/>
          <a:p>
            <a:r>
              <a:rPr lang="hu-HU" sz="3600" b="1" dirty="0"/>
              <a:t> </a:t>
            </a:r>
            <a:br>
              <a:rPr lang="hu-HU" sz="3600" b="1" dirty="0"/>
            </a:br>
            <a:br>
              <a:rPr lang="hu-HU" sz="3600" b="1" dirty="0"/>
            </a:br>
            <a:r>
              <a:rPr lang="hu-HU" sz="3600" b="1" dirty="0"/>
              <a:t>Hastífusz</a:t>
            </a:r>
            <a:br>
              <a:rPr lang="hu-HU" dirty="0">
                <a:effectLst>
                  <a:outerShdw blurRad="38100" dist="38100" dir="2700000" algn="tl">
                    <a:srgbClr val="000000"/>
                  </a:outerShdw>
                </a:effectLst>
              </a:rPr>
            </a:br>
            <a:endParaRPr lang="hu-HU" dirty="0"/>
          </a:p>
        </p:txBody>
      </p:sp>
      <p:sp>
        <p:nvSpPr>
          <p:cNvPr id="3" name="Tartalom helye 2"/>
          <p:cNvSpPr>
            <a:spLocks noGrp="1"/>
          </p:cNvSpPr>
          <p:nvPr>
            <p:ph idx="1"/>
          </p:nvPr>
        </p:nvSpPr>
        <p:spPr>
          <a:xfrm>
            <a:off x="0" y="1844824"/>
            <a:ext cx="12192000" cy="4525963"/>
          </a:xfrm>
        </p:spPr>
        <p:txBody>
          <a:bodyPr>
            <a:normAutofit/>
          </a:bodyPr>
          <a:lstStyle/>
          <a:p>
            <a:pPr>
              <a:lnSpc>
                <a:spcPct val="90000"/>
              </a:lnSpc>
              <a:defRPr/>
            </a:pPr>
            <a:r>
              <a:rPr lang="hu-HU" sz="2400" dirty="0"/>
              <a:t>Minden háborúban megjelent</a:t>
            </a:r>
          </a:p>
          <a:p>
            <a:pPr>
              <a:lnSpc>
                <a:spcPct val="90000"/>
              </a:lnSpc>
              <a:defRPr/>
            </a:pPr>
            <a:endParaRPr lang="hu-HU" sz="2400" dirty="0"/>
          </a:p>
          <a:p>
            <a:pPr>
              <a:lnSpc>
                <a:spcPct val="90000"/>
              </a:lnSpc>
              <a:defRPr/>
            </a:pPr>
            <a:r>
              <a:rPr lang="hu-HU" sz="2400" dirty="0"/>
              <a:t>A kiütéses </a:t>
            </a:r>
            <a:r>
              <a:rPr lang="hu-HU" sz="2400" dirty="0" err="1"/>
              <a:t>typhussal</a:t>
            </a:r>
            <a:r>
              <a:rPr lang="hu-HU" sz="2400" dirty="0"/>
              <a:t> együtt, több áldozatot okozva, mint a háború maga</a:t>
            </a:r>
          </a:p>
          <a:p>
            <a:pPr>
              <a:lnSpc>
                <a:spcPct val="90000"/>
              </a:lnSpc>
              <a:defRPr/>
            </a:pPr>
            <a:endParaRPr lang="hu-HU" sz="2400" dirty="0"/>
          </a:p>
          <a:p>
            <a:pPr>
              <a:lnSpc>
                <a:spcPct val="90000"/>
              </a:lnSpc>
              <a:defRPr/>
            </a:pPr>
            <a:r>
              <a:rPr lang="hu-HU" sz="2400" dirty="0"/>
              <a:t>Egész világon jelen volt, de nem okozott kiterjedt </a:t>
            </a:r>
            <a:r>
              <a:rPr lang="hu-HU" sz="2400" dirty="0" err="1"/>
              <a:t>pandémiákat</a:t>
            </a:r>
            <a:endParaRPr lang="hu-HU" sz="2400" dirty="0"/>
          </a:p>
          <a:p>
            <a:pPr>
              <a:lnSpc>
                <a:spcPct val="90000"/>
              </a:lnSpc>
              <a:defRPr/>
            </a:pPr>
            <a:endParaRPr lang="hu-HU" sz="2400" dirty="0"/>
          </a:p>
          <a:p>
            <a:pPr>
              <a:lnSpc>
                <a:spcPct val="90000"/>
              </a:lnSpc>
              <a:defRPr/>
            </a:pPr>
            <a:r>
              <a:rPr lang="hu-HU" sz="2400" dirty="0"/>
              <a:t>Magyarországon fertőzött vízvezeték által okozott járványok az 1890-es, 1900-as években, gyakran kolerával együtt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9750" y="0"/>
            <a:ext cx="4829180" cy="796908"/>
          </a:xfrm>
        </p:spPr>
        <p:txBody>
          <a:bodyPr>
            <a:normAutofit/>
          </a:bodyPr>
          <a:lstStyle/>
          <a:p>
            <a:r>
              <a:rPr lang="hu-HU" sz="2800" dirty="0"/>
              <a:t>Szifilisz (</a:t>
            </a:r>
            <a:r>
              <a:rPr lang="hu-HU" sz="2800" dirty="0" err="1"/>
              <a:t>morbus</a:t>
            </a:r>
            <a:r>
              <a:rPr lang="hu-HU" sz="2800" dirty="0"/>
              <a:t> </a:t>
            </a:r>
            <a:r>
              <a:rPr lang="hu-HU" sz="2800" dirty="0" err="1"/>
              <a:t>gallicus</a:t>
            </a:r>
            <a:r>
              <a:rPr lang="hu-HU" sz="2800" dirty="0"/>
              <a:t>, franc)</a:t>
            </a:r>
          </a:p>
        </p:txBody>
      </p:sp>
      <p:sp>
        <p:nvSpPr>
          <p:cNvPr id="3" name="Tartalom helye 2"/>
          <p:cNvSpPr>
            <a:spLocks noGrp="1"/>
          </p:cNvSpPr>
          <p:nvPr>
            <p:ph idx="1"/>
          </p:nvPr>
        </p:nvSpPr>
        <p:spPr>
          <a:xfrm>
            <a:off x="132522" y="796908"/>
            <a:ext cx="5247861" cy="5747528"/>
          </a:xfrm>
        </p:spPr>
        <p:txBody>
          <a:bodyPr>
            <a:noAutofit/>
          </a:bodyPr>
          <a:lstStyle/>
          <a:p>
            <a:r>
              <a:rPr lang="hu-HU" sz="2400" dirty="0"/>
              <a:t>Valószínűleg Kolumbusz hajósai hozták Amerikából</a:t>
            </a:r>
          </a:p>
          <a:p>
            <a:r>
              <a:rPr lang="hu-HU" sz="2400" dirty="0"/>
              <a:t>1495-ben a Nápolyt védő spanyol zsoldosok, a várost elfoglaló francia csapatok, valamint a lakosság körében szifiliszjárvány robbant ki, mely akkor heveny lefolyású volt, 6 hét alatt a 40 ezer főnyi francia hadsereget 6 ezer főre apasztotta.  Túlélők tovább terjesztették és néhány évtized múlva a földrész lakosságának jelentős része szifiliszes volt</a:t>
            </a:r>
          </a:p>
          <a:p>
            <a:r>
              <a:rPr lang="hu-HU" sz="2400" dirty="0"/>
              <a:t>Száz év alatt hihetetlen méreteket öltött, minden társadalmi réteget sújtva</a:t>
            </a:r>
          </a:p>
          <a:p>
            <a:endParaRPr lang="hu-HU" sz="2400" dirty="0"/>
          </a:p>
          <a:p>
            <a:pPr>
              <a:buNone/>
            </a:pPr>
            <a:endParaRPr lang="hu-HU" sz="2400" dirty="0"/>
          </a:p>
        </p:txBody>
      </p:sp>
      <p:pic>
        <p:nvPicPr>
          <p:cNvPr id="8194" name="Picture 2"/>
          <p:cNvPicPr>
            <a:picLocks noChangeAspect="1" noChangeArrowheads="1"/>
          </p:cNvPicPr>
          <p:nvPr/>
        </p:nvPicPr>
        <p:blipFill>
          <a:blip r:embed="rId2"/>
          <a:srcRect/>
          <a:stretch>
            <a:fillRect/>
          </a:stretch>
        </p:blipFill>
        <p:spPr bwMode="auto">
          <a:xfrm>
            <a:off x="5534061" y="165286"/>
            <a:ext cx="3286538" cy="2893442"/>
          </a:xfrm>
          <a:prstGeom prst="rect">
            <a:avLst/>
          </a:prstGeom>
          <a:noFill/>
          <a:ln w="9525">
            <a:noFill/>
            <a:miter lim="800000"/>
            <a:headEnd/>
            <a:tailEnd/>
          </a:ln>
          <a:effectLst/>
        </p:spPr>
      </p:pic>
      <p:sp>
        <p:nvSpPr>
          <p:cNvPr id="5" name="Tartalom helye 2"/>
          <p:cNvSpPr txBox="1">
            <a:spLocks/>
          </p:cNvSpPr>
          <p:nvPr/>
        </p:nvSpPr>
        <p:spPr>
          <a:xfrm>
            <a:off x="8974277" y="542737"/>
            <a:ext cx="2971792" cy="508341"/>
          </a:xfrm>
          <a:prstGeom prst="rect">
            <a:avLst/>
          </a:prstGeom>
        </p:spPr>
        <p:txBody>
          <a:bodyPr vert="horz" lIns="91440" tIns="45720" rIns="91440" bIns="45720" rtlCol="0">
            <a:normAutofit/>
          </a:bodyPr>
          <a:lstStyle/>
          <a:p>
            <a:pPr marL="342900" indent="-342900">
              <a:spcBef>
                <a:spcPct val="20000"/>
              </a:spcBef>
              <a:defRPr/>
            </a:pPr>
            <a:r>
              <a:rPr lang="hu-HU" sz="2000" dirty="0" err="1">
                <a:solidFill>
                  <a:prstClr val="black"/>
                </a:solidFill>
                <a:latin typeface="Calibri"/>
              </a:rPr>
              <a:t>Treponema</a:t>
            </a:r>
            <a:r>
              <a:rPr lang="hu-HU" sz="2000" dirty="0">
                <a:solidFill>
                  <a:prstClr val="black"/>
                </a:solidFill>
                <a:latin typeface="Calibri"/>
              </a:rPr>
              <a:t> </a:t>
            </a:r>
            <a:r>
              <a:rPr lang="hu-HU" sz="2000" dirty="0" err="1">
                <a:solidFill>
                  <a:prstClr val="black"/>
                </a:solidFill>
                <a:latin typeface="Calibri"/>
              </a:rPr>
              <a:t>pallidum</a:t>
            </a:r>
            <a:endParaRPr lang="hu-HU" sz="2000" dirty="0">
              <a:solidFill>
                <a:prstClr val="black"/>
              </a:solidFill>
              <a:latin typeface="Calibri"/>
            </a:endParaRPr>
          </a:p>
        </p:txBody>
      </p:sp>
      <p:pic>
        <p:nvPicPr>
          <p:cNvPr id="6" name="Kép 5">
            <a:extLst>
              <a:ext uri="{FF2B5EF4-FFF2-40B4-BE49-F238E27FC236}">
                <a16:creationId xmlns:a16="http://schemas.microsoft.com/office/drawing/2014/main" id="{C2747F48-2F9B-4121-A9B9-DCDC9A917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830" y="3571494"/>
            <a:ext cx="3196753" cy="2484749"/>
          </a:xfrm>
          <a:prstGeom prst="rect">
            <a:avLst/>
          </a:prstGeom>
        </p:spPr>
      </p:pic>
      <p:pic>
        <p:nvPicPr>
          <p:cNvPr id="8" name="Kép 7">
            <a:extLst>
              <a:ext uri="{FF2B5EF4-FFF2-40B4-BE49-F238E27FC236}">
                <a16:creationId xmlns:a16="http://schemas.microsoft.com/office/drawing/2014/main" id="{0EC2CF8E-FF63-40D1-B042-1E30B5A9A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2069" y="1793461"/>
            <a:ext cx="2794000" cy="4165600"/>
          </a:xfrm>
          <a:prstGeom prst="rect">
            <a:avLst/>
          </a:prstGeom>
        </p:spPr>
      </p:pic>
    </p:spTree>
  </p:cSld>
  <p:clrMapOvr>
    <a:masterClrMapping/>
  </p:clrMapOvr>
  <p:transition spd="slow">
    <p:wedg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a:t>Szifilisz</a:t>
            </a:r>
          </a:p>
        </p:txBody>
      </p:sp>
      <p:sp>
        <p:nvSpPr>
          <p:cNvPr id="3" name="Tartalom helye 2"/>
          <p:cNvSpPr>
            <a:spLocks noGrp="1"/>
          </p:cNvSpPr>
          <p:nvPr>
            <p:ph sz="half" idx="1"/>
          </p:nvPr>
        </p:nvSpPr>
        <p:spPr/>
        <p:txBody>
          <a:bodyPr>
            <a:normAutofit/>
          </a:bodyPr>
          <a:lstStyle/>
          <a:p>
            <a:r>
              <a:rPr lang="hu-HU" sz="2400" dirty="0"/>
              <a:t>Isten büntetése,"bujakór" </a:t>
            </a:r>
          </a:p>
          <a:p>
            <a:r>
              <a:rPr lang="hu-HU" sz="2400" dirty="0"/>
              <a:t>Hosszabb távon a közgondolkodást is megváltoztatta</a:t>
            </a:r>
          </a:p>
          <a:p>
            <a:r>
              <a:rPr lang="hu-HU" sz="2400" dirty="0"/>
              <a:t>XVII. század a bűnbánat, a nyakig zárt fekete ruhák, a szigorú puritanizmus, a barokk istenhez-fordulás időszaka</a:t>
            </a:r>
          </a:p>
          <a:p>
            <a:endParaRPr lang="hu-HU" dirty="0"/>
          </a:p>
        </p:txBody>
      </p:sp>
      <p:pic>
        <p:nvPicPr>
          <p:cNvPr id="9218" name="Picture 2"/>
          <p:cNvPicPr>
            <a:picLocks noChangeAspect="1" noChangeArrowheads="1"/>
          </p:cNvPicPr>
          <p:nvPr/>
        </p:nvPicPr>
        <p:blipFill>
          <a:blip r:embed="rId2"/>
          <a:srcRect/>
          <a:stretch>
            <a:fillRect/>
          </a:stretch>
        </p:blipFill>
        <p:spPr bwMode="auto">
          <a:xfrm>
            <a:off x="6284965" y="1714488"/>
            <a:ext cx="4074270" cy="3643338"/>
          </a:xfrm>
          <a:prstGeom prst="rect">
            <a:avLst/>
          </a:prstGeom>
          <a:noFill/>
          <a:ln w="9525">
            <a:noFill/>
            <a:miter lim="800000"/>
            <a:headEnd/>
            <a:tailEnd/>
          </a:ln>
          <a:effectLst/>
        </p:spPr>
      </p:pic>
    </p:spTree>
  </p:cSld>
  <p:clrMapOvr>
    <a:masterClrMapping/>
  </p:clrMapOvr>
  <p:transition spd="slow">
    <p:wedg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709083" y="677184"/>
            <a:ext cx="5386917" cy="639762"/>
          </a:xfrm>
        </p:spPr>
        <p:txBody>
          <a:bodyPr/>
          <a:lstStyle/>
          <a:p>
            <a:r>
              <a:rPr lang="hu-HU" dirty="0"/>
              <a:t>1526. Mohács</a:t>
            </a:r>
          </a:p>
        </p:txBody>
      </p:sp>
      <p:sp>
        <p:nvSpPr>
          <p:cNvPr id="4" name="Tartalom helye 3"/>
          <p:cNvSpPr>
            <a:spLocks noGrp="1"/>
          </p:cNvSpPr>
          <p:nvPr>
            <p:ph sz="half" idx="2"/>
          </p:nvPr>
        </p:nvSpPr>
        <p:spPr>
          <a:xfrm>
            <a:off x="1524000" y="2174875"/>
            <a:ext cx="3643306" cy="3951288"/>
          </a:xfrm>
        </p:spPr>
        <p:txBody>
          <a:bodyPr/>
          <a:lstStyle/>
          <a:p>
            <a:r>
              <a:rPr lang="hu-HU" dirty="0"/>
              <a:t>Lepra, szifilisz</a:t>
            </a:r>
          </a:p>
          <a:p>
            <a:r>
              <a:rPr lang="hu-HU" dirty="0"/>
              <a:t>Víz helyett bor</a:t>
            </a:r>
          </a:p>
          <a:p>
            <a:pPr>
              <a:buNone/>
            </a:pPr>
            <a:r>
              <a:rPr lang="hu-HU" dirty="0"/>
              <a:t>     (II. Lajos névnapja)</a:t>
            </a:r>
          </a:p>
          <a:p>
            <a:r>
              <a:rPr lang="hu-HU" dirty="0" err="1"/>
              <a:t>Dehidráció</a:t>
            </a:r>
            <a:endParaRPr lang="hu-HU" dirty="0"/>
          </a:p>
          <a:p>
            <a:r>
              <a:rPr lang="hu-HU" dirty="0"/>
              <a:t>Meleg</a:t>
            </a:r>
          </a:p>
          <a:p>
            <a:r>
              <a:rPr lang="hu-HU" dirty="0"/>
              <a:t>Oszmán had:</a:t>
            </a:r>
          </a:p>
          <a:p>
            <a:pPr>
              <a:buNone/>
            </a:pPr>
            <a:r>
              <a:rPr lang="hu-HU" dirty="0"/>
              <a:t>      Alkohol tilalom</a:t>
            </a:r>
          </a:p>
          <a:p>
            <a:pPr>
              <a:buNone/>
            </a:pPr>
            <a:r>
              <a:rPr lang="hu-HU" dirty="0"/>
              <a:t>      Kávé, tea (forralt víz)</a:t>
            </a:r>
          </a:p>
        </p:txBody>
      </p:sp>
      <p:pic>
        <p:nvPicPr>
          <p:cNvPr id="4098" name="Picture 2"/>
          <p:cNvPicPr>
            <a:picLocks noGrp="1" noChangeAspect="1" noChangeArrowheads="1"/>
          </p:cNvPicPr>
          <p:nvPr>
            <p:ph sz="quarter" idx="4"/>
          </p:nvPr>
        </p:nvPicPr>
        <p:blipFill>
          <a:blip r:embed="rId2"/>
          <a:srcRect/>
          <a:stretch>
            <a:fillRect/>
          </a:stretch>
        </p:blipFill>
        <p:spPr bwMode="auto">
          <a:xfrm>
            <a:off x="4952992" y="1816176"/>
            <a:ext cx="5629540" cy="4327469"/>
          </a:xfrm>
          <a:prstGeom prst="rect">
            <a:avLst/>
          </a:prstGeom>
          <a:noFill/>
          <a:ln w="9525">
            <a:noFill/>
            <a:miter lim="800000"/>
            <a:headEnd/>
            <a:tailEnd/>
          </a:ln>
          <a:effectLst/>
        </p:spPr>
      </p:pic>
    </p:spTree>
  </p:cSld>
  <p:clrMapOvr>
    <a:masterClrMapping/>
  </p:clrMapOvr>
  <p:transition spd="slow">
    <p:wedg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half" idx="1"/>
          </p:nvPr>
        </p:nvSpPr>
        <p:spPr>
          <a:xfrm>
            <a:off x="728869" y="1142985"/>
            <a:ext cx="4357686" cy="4983179"/>
          </a:xfrm>
        </p:spPr>
        <p:txBody>
          <a:bodyPr>
            <a:normAutofit lnSpcReduction="10000"/>
          </a:bodyPr>
          <a:lstStyle/>
          <a:p>
            <a:r>
              <a:rPr lang="hu-HU" sz="2400" dirty="0"/>
              <a:t>Penicillin</a:t>
            </a:r>
          </a:p>
          <a:p>
            <a:r>
              <a:rPr lang="hu-HU" sz="2400" dirty="0"/>
              <a:t>10-12 millió fertőzés/év</a:t>
            </a:r>
          </a:p>
          <a:p>
            <a:r>
              <a:rPr lang="hu-HU" sz="2400" dirty="0"/>
              <a:t> 90%-a fejlődő országokban </a:t>
            </a:r>
          </a:p>
          <a:p>
            <a:r>
              <a:rPr lang="hu-HU" sz="2400" dirty="0"/>
              <a:t>Évente hozzávetőlegesen 700.000 – 1,6 millió terhességre van befolyással, spontán vetélést, halva születést, és </a:t>
            </a:r>
            <a:r>
              <a:rPr lang="hu-HU" sz="2400" dirty="0" err="1"/>
              <a:t>kongenitális</a:t>
            </a:r>
            <a:r>
              <a:rPr lang="hu-HU" sz="2400" dirty="0"/>
              <a:t> szifiliszt okozva. </a:t>
            </a:r>
          </a:p>
          <a:p>
            <a:r>
              <a:rPr lang="hu-HU" sz="2400" dirty="0" err="1"/>
              <a:t>Szubszaharai</a:t>
            </a:r>
            <a:r>
              <a:rPr lang="hu-HU" sz="2400" dirty="0"/>
              <a:t> Afrika térségeiben a szifilisz a méhen belüli halálozások mintegy 20%-át okozza</a:t>
            </a:r>
          </a:p>
        </p:txBody>
      </p:sp>
      <p:pic>
        <p:nvPicPr>
          <p:cNvPr id="10243" name="Picture 3"/>
          <p:cNvPicPr>
            <a:picLocks noChangeAspect="1" noChangeArrowheads="1"/>
          </p:cNvPicPr>
          <p:nvPr/>
        </p:nvPicPr>
        <p:blipFill>
          <a:blip r:embed="rId2"/>
          <a:srcRect/>
          <a:stretch>
            <a:fillRect/>
          </a:stretch>
        </p:blipFill>
        <p:spPr bwMode="auto">
          <a:xfrm>
            <a:off x="6202890" y="1678781"/>
            <a:ext cx="4942189" cy="3500438"/>
          </a:xfrm>
          <a:prstGeom prst="rect">
            <a:avLst/>
          </a:prstGeom>
          <a:noFill/>
          <a:ln w="9525">
            <a:noFill/>
            <a:miter lim="800000"/>
            <a:headEnd/>
            <a:tailEnd/>
          </a:ln>
          <a:effectLst/>
        </p:spPr>
      </p:pic>
      <p:sp>
        <p:nvSpPr>
          <p:cNvPr id="6" name="Cím 1">
            <a:extLst>
              <a:ext uri="{FF2B5EF4-FFF2-40B4-BE49-F238E27FC236}">
                <a16:creationId xmlns:a16="http://schemas.microsoft.com/office/drawing/2014/main" id="{522AAE7D-BF1B-4273-90F9-47B402C3213E}"/>
              </a:ext>
            </a:extLst>
          </p:cNvPr>
          <p:cNvSpPr>
            <a:spLocks noGrp="1"/>
          </p:cNvSpPr>
          <p:nvPr>
            <p:ph type="title"/>
          </p:nvPr>
        </p:nvSpPr>
        <p:spPr>
          <a:xfrm>
            <a:off x="0" y="-15"/>
            <a:ext cx="10972800" cy="1143000"/>
          </a:xfrm>
        </p:spPr>
        <p:txBody>
          <a:bodyPr>
            <a:normAutofit/>
          </a:bodyPr>
          <a:lstStyle/>
          <a:p>
            <a:r>
              <a:rPr lang="hu-HU" sz="2800" dirty="0"/>
              <a:t>Szifilisz</a:t>
            </a:r>
          </a:p>
        </p:txBody>
      </p:sp>
    </p:spTree>
  </p:cSld>
  <p:clrMapOvr>
    <a:masterClrMapping/>
  </p:clrMapOvr>
  <p:transition spd="slow">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half" idx="1"/>
          </p:nvPr>
        </p:nvSpPr>
        <p:spPr>
          <a:xfrm>
            <a:off x="357809" y="0"/>
            <a:ext cx="5290930" cy="6858000"/>
          </a:xfrm>
        </p:spPr>
        <p:txBody>
          <a:bodyPr>
            <a:noAutofit/>
          </a:bodyPr>
          <a:lstStyle/>
          <a:p>
            <a:endParaRPr lang="hu-HU" sz="2000" i="1" dirty="0"/>
          </a:p>
          <a:p>
            <a:r>
              <a:rPr lang="hu-HU" sz="2000" i="1" dirty="0"/>
              <a:t>Hérodotosz: </a:t>
            </a:r>
            <a:r>
              <a:rPr lang="hu-HU" sz="2000" i="1" dirty="0" err="1"/>
              <a:t>Historia</a:t>
            </a:r>
            <a:r>
              <a:rPr lang="hu-HU" sz="2000" dirty="0"/>
              <a:t> című könyvében  leírja, hogy a </a:t>
            </a:r>
            <a:r>
              <a:rPr lang="hu-HU" sz="2000" i="1" dirty="0"/>
              <a:t>Xerxész</a:t>
            </a:r>
            <a:r>
              <a:rPr lang="hu-HU" sz="2000" dirty="0"/>
              <a:t> által vezetett 800 000 fős perzsa serege 300 000 halott hátrahagyásával volt kénytelen visszavonulni, akik </a:t>
            </a:r>
            <a:r>
              <a:rPr lang="hu-HU" sz="2000" i="1" dirty="0" err="1"/>
              <a:t>loimos</a:t>
            </a:r>
            <a:r>
              <a:rPr lang="hu-HU" sz="2000" i="1" dirty="0"/>
              <a:t>-</a:t>
            </a:r>
            <a:r>
              <a:rPr lang="hu-HU" sz="2000" dirty="0"/>
              <a:t>ban (valószínűleg pestis) pusztultak el. </a:t>
            </a:r>
          </a:p>
          <a:p>
            <a:r>
              <a:rPr lang="hu-HU" sz="2000" dirty="0"/>
              <a:t>Egy pestisjárvány már jóval a háborúk előtt eldöntötte a </a:t>
            </a:r>
            <a:r>
              <a:rPr lang="hu-HU" sz="2000" dirty="0" err="1"/>
              <a:t>Mediterranium</a:t>
            </a:r>
            <a:r>
              <a:rPr lang="hu-HU" sz="2000" dirty="0"/>
              <a:t> sorsát azzal, hogy a punok a Kr.e. 416-ban és 396-ban a rájuk törő járvány miatt nem tudták elfoglalni </a:t>
            </a:r>
            <a:r>
              <a:rPr lang="hu-HU" sz="2000" dirty="0" err="1"/>
              <a:t>Syracusát</a:t>
            </a:r>
            <a:r>
              <a:rPr lang="hu-HU" sz="2000" dirty="0"/>
              <a:t>, amit a rómaiak később elfoglalva bebiztosították maguknak a Mediterrán tenger feletti hatalmukat, lehetővé téve számukra a gyors felemelkedést.</a:t>
            </a:r>
          </a:p>
          <a:p>
            <a:r>
              <a:rPr lang="hu-HU" sz="2000" dirty="0"/>
              <a:t>Nagy Sándor hódításainak végét és birodalmának összeomlását is egy (valószínűleg kolera) járvány okozta. Egyes történelemkutatók szerint ő is a járványba halt bele.</a:t>
            </a:r>
          </a:p>
        </p:txBody>
      </p:sp>
      <p:pic>
        <p:nvPicPr>
          <p:cNvPr id="1026" name="Picture 2"/>
          <p:cNvPicPr>
            <a:picLocks noGrp="1" noChangeAspect="1" noChangeArrowheads="1"/>
          </p:cNvPicPr>
          <p:nvPr>
            <p:ph sz="half" idx="2"/>
          </p:nvPr>
        </p:nvPicPr>
        <p:blipFill>
          <a:blip r:embed="rId2"/>
          <a:srcRect/>
          <a:stretch>
            <a:fillRect/>
          </a:stretch>
        </p:blipFill>
        <p:spPr bwMode="auto">
          <a:xfrm>
            <a:off x="6043912" y="3286100"/>
            <a:ext cx="4624088" cy="35719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6081704" y="1"/>
            <a:ext cx="4586297" cy="3474467"/>
          </a:xfrm>
          <a:prstGeom prst="rect">
            <a:avLst/>
          </a:prstGeom>
          <a:noFill/>
          <a:ln w="9525">
            <a:noFill/>
            <a:miter lim="800000"/>
            <a:headEnd/>
            <a:tailEnd/>
          </a:ln>
          <a:effectLst/>
        </p:spPr>
      </p:pic>
    </p:spTree>
  </p:cSld>
  <p:clrMapOvr>
    <a:masterClrMapping/>
  </p:clrMapOvr>
  <p:transition spd="slow">
    <p:wedg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52596" y="0"/>
            <a:ext cx="8229600" cy="868346"/>
          </a:xfrm>
        </p:spPr>
        <p:txBody>
          <a:bodyPr>
            <a:normAutofit/>
          </a:bodyPr>
          <a:lstStyle/>
          <a:p>
            <a:r>
              <a:rPr lang="hu-HU" sz="2800" dirty="0"/>
              <a:t>Kolera XIX. sz.</a:t>
            </a:r>
          </a:p>
        </p:txBody>
      </p:sp>
      <p:sp>
        <p:nvSpPr>
          <p:cNvPr id="4" name="Tartalom helye 3"/>
          <p:cNvSpPr>
            <a:spLocks noGrp="1"/>
          </p:cNvSpPr>
          <p:nvPr>
            <p:ph sz="half" idx="2"/>
          </p:nvPr>
        </p:nvSpPr>
        <p:spPr>
          <a:xfrm>
            <a:off x="185530" y="609600"/>
            <a:ext cx="5486400" cy="6248401"/>
          </a:xfrm>
        </p:spPr>
        <p:txBody>
          <a:bodyPr>
            <a:normAutofit fontScale="92500" lnSpcReduction="20000"/>
          </a:bodyPr>
          <a:lstStyle/>
          <a:p>
            <a:pPr algn="just"/>
            <a:endParaRPr lang="hu-HU" dirty="0"/>
          </a:p>
          <a:p>
            <a:pPr algn="just"/>
            <a:r>
              <a:rPr lang="hu-HU" dirty="0"/>
              <a:t>Ázsiában több mint kétezer éve ismert,</a:t>
            </a:r>
          </a:p>
          <a:p>
            <a:pPr algn="just"/>
            <a:r>
              <a:rPr lang="hu-HU" dirty="0"/>
              <a:t>Európában csak a XIX. század eleje óta- köszönhető a közlekedés lassúságának</a:t>
            </a:r>
          </a:p>
          <a:p>
            <a:pPr algn="just"/>
            <a:r>
              <a:rPr lang="hu-HU" dirty="0"/>
              <a:t>Hét nagy </a:t>
            </a:r>
            <a:r>
              <a:rPr lang="hu-HU" dirty="0" err="1"/>
              <a:t>pandémia</a:t>
            </a:r>
            <a:r>
              <a:rPr lang="hu-HU" dirty="0"/>
              <a:t> (1961-től az utolsó)</a:t>
            </a:r>
          </a:p>
          <a:p>
            <a:pPr lvl="1" algn="just">
              <a:buFont typeface="Wingdings" pitchFamily="2" charset="2"/>
              <a:buChar char="Ø"/>
            </a:pPr>
            <a:r>
              <a:rPr lang="hu-HU" sz="2400" dirty="0"/>
              <a:t>1816- 1823  -nem érintette Európát, terjedt kelet felé Japánig, nyugatnak a Volga partjáig</a:t>
            </a:r>
          </a:p>
          <a:p>
            <a:pPr lvl="1" algn="just">
              <a:buFont typeface="Wingdings" pitchFamily="2" charset="2"/>
              <a:buChar char="Ø"/>
            </a:pPr>
            <a:r>
              <a:rPr lang="hu-HU" sz="2400" dirty="0"/>
              <a:t>Kelet-Indiából az akkori Perzsián és Oroszországon keresztül jutott be Európába </a:t>
            </a:r>
          </a:p>
          <a:p>
            <a:pPr algn="just"/>
            <a:r>
              <a:rPr lang="hu-HU" dirty="0"/>
              <a:t>Magyarországon 1831-1916 között 6 nagy és 5 kisebb járvány</a:t>
            </a:r>
          </a:p>
          <a:p>
            <a:pPr algn="just"/>
            <a:r>
              <a:rPr lang="hu-HU" dirty="0"/>
              <a:t>Tiszán lefelé hajózó sót szállító emberek hozták be Galícia felől</a:t>
            </a:r>
          </a:p>
          <a:p>
            <a:pPr algn="just"/>
            <a:r>
              <a:rPr lang="hu-HU" dirty="0"/>
              <a:t>240.000 ember halt meg, ami Európán belül a legmagasabb halálozás volt</a:t>
            </a:r>
          </a:p>
          <a:p>
            <a:pPr algn="just"/>
            <a:r>
              <a:rPr lang="hu-HU" dirty="0"/>
              <a:t>Gyorsan terjedt, a rémült emberek szétvitték az országban</a:t>
            </a:r>
          </a:p>
          <a:p>
            <a:pPr algn="just"/>
            <a:r>
              <a:rPr lang="hu-HU" dirty="0"/>
              <a:t>Intézkedések ellenére 1, 3  millió halott</a:t>
            </a:r>
          </a:p>
          <a:p>
            <a:pPr>
              <a:buNone/>
            </a:pPr>
            <a:endParaRPr lang="hu-HU" dirty="0"/>
          </a:p>
          <a:p>
            <a:pPr>
              <a:buNone/>
            </a:pPr>
            <a:endParaRPr lang="hu-HU" dirty="0"/>
          </a:p>
        </p:txBody>
      </p:sp>
      <p:pic>
        <p:nvPicPr>
          <p:cNvPr id="7170" name="Picture 2"/>
          <p:cNvPicPr>
            <a:picLocks noGrp="1" noChangeAspect="1" noChangeArrowheads="1"/>
          </p:cNvPicPr>
          <p:nvPr>
            <p:ph sz="quarter" idx="4"/>
          </p:nvPr>
        </p:nvPicPr>
        <p:blipFill>
          <a:blip r:embed="rId2"/>
          <a:srcRect/>
          <a:stretch>
            <a:fillRect/>
          </a:stretch>
        </p:blipFill>
        <p:spPr bwMode="auto">
          <a:xfrm>
            <a:off x="6096000" y="1670758"/>
            <a:ext cx="5860804" cy="3516483"/>
          </a:xfrm>
          <a:prstGeom prst="rect">
            <a:avLst/>
          </a:prstGeom>
          <a:noFill/>
          <a:ln w="9525">
            <a:noFill/>
            <a:miter lim="800000"/>
            <a:headEnd/>
            <a:tailEnd/>
          </a:ln>
          <a:effectLst/>
        </p:spPr>
      </p:pic>
    </p:spTree>
  </p:cSld>
  <p:clrMapOvr>
    <a:masterClrMapping/>
  </p:clrMapOvr>
  <p:transition spd="slow">
    <p:wedg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2095472" y="214290"/>
            <a:ext cx="4040188" cy="639762"/>
          </a:xfrm>
        </p:spPr>
        <p:txBody>
          <a:bodyPr/>
          <a:lstStyle/>
          <a:p>
            <a:r>
              <a:rPr lang="hu-HU" dirty="0"/>
              <a:t>Gonorrhoea</a:t>
            </a:r>
          </a:p>
        </p:txBody>
      </p:sp>
      <p:sp>
        <p:nvSpPr>
          <p:cNvPr id="4" name="Tartalom helye 3"/>
          <p:cNvSpPr>
            <a:spLocks noGrp="1"/>
          </p:cNvSpPr>
          <p:nvPr>
            <p:ph sz="half" idx="2"/>
          </p:nvPr>
        </p:nvSpPr>
        <p:spPr>
          <a:xfrm>
            <a:off x="854000" y="1261744"/>
            <a:ext cx="4040188" cy="5477519"/>
          </a:xfrm>
        </p:spPr>
        <p:txBody>
          <a:bodyPr>
            <a:normAutofit/>
          </a:bodyPr>
          <a:lstStyle/>
          <a:p>
            <a:r>
              <a:rPr lang="hu-HU" dirty="0"/>
              <a:t>VIII. Henrik ilyen eredetű megbetegedése volt egyes vélekedések szerint az oka annak, hogy, felesége, Aragóniai Katalin holt gyermekeket szült. Henrik el akart válni, ám VII. Kelemen pápa ezt nem engedélyezte számára, majd kiközösítette, s ennek következményeként alapította meg VIII. Henrik az anglikán egyházat</a:t>
            </a:r>
          </a:p>
        </p:txBody>
      </p:sp>
      <p:pic>
        <p:nvPicPr>
          <p:cNvPr id="3074" name="Picture 2"/>
          <p:cNvPicPr>
            <a:picLocks noChangeAspect="1" noChangeArrowheads="1"/>
          </p:cNvPicPr>
          <p:nvPr/>
        </p:nvPicPr>
        <p:blipFill>
          <a:blip r:embed="rId2"/>
          <a:srcRect/>
          <a:stretch>
            <a:fillRect/>
          </a:stretch>
        </p:blipFill>
        <p:spPr bwMode="auto">
          <a:xfrm>
            <a:off x="8524892" y="1"/>
            <a:ext cx="2143108" cy="2976836"/>
          </a:xfrm>
          <a:prstGeom prst="rect">
            <a:avLst/>
          </a:prstGeom>
          <a:noFill/>
          <a:ln w="9525">
            <a:noFill/>
            <a:miter lim="800000"/>
            <a:headEnd/>
            <a:tailEnd/>
          </a:ln>
          <a:effectLst/>
        </p:spPr>
      </p:pic>
      <p:pic>
        <p:nvPicPr>
          <p:cNvPr id="3076" name="Picture 4"/>
          <p:cNvPicPr>
            <a:picLocks noGrp="1" noChangeAspect="1" noChangeArrowheads="1"/>
          </p:cNvPicPr>
          <p:nvPr>
            <p:ph sz="quarter" idx="4"/>
          </p:nvPr>
        </p:nvPicPr>
        <p:blipFill>
          <a:blip r:embed="rId3"/>
          <a:srcRect/>
          <a:stretch>
            <a:fillRect/>
          </a:stretch>
        </p:blipFill>
        <p:spPr bwMode="auto">
          <a:xfrm>
            <a:off x="6667504" y="1571612"/>
            <a:ext cx="2381032" cy="2786082"/>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a:srcRect/>
          <a:stretch>
            <a:fillRect/>
          </a:stretch>
        </p:blipFill>
        <p:spPr bwMode="auto">
          <a:xfrm>
            <a:off x="5095869" y="4000504"/>
            <a:ext cx="2278763" cy="2857496"/>
          </a:xfrm>
          <a:prstGeom prst="rect">
            <a:avLst/>
          </a:prstGeom>
          <a:noFill/>
          <a:ln w="9525">
            <a:noFill/>
            <a:miter lim="800000"/>
            <a:headEnd/>
            <a:tailEnd/>
          </a:ln>
          <a:effectLst/>
        </p:spPr>
      </p:pic>
    </p:spTree>
  </p:cSld>
  <p:clrMapOvr>
    <a:masterClrMapping/>
  </p:clrMapOvr>
  <p:transition spd="slow">
    <p:wedg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ím 1"/>
          <p:cNvSpPr>
            <a:spLocks noGrp="1"/>
          </p:cNvSpPr>
          <p:nvPr>
            <p:ph type="title" idx="4294967295"/>
          </p:nvPr>
        </p:nvSpPr>
        <p:spPr/>
        <p:txBody>
          <a:bodyPr>
            <a:normAutofit/>
          </a:bodyPr>
          <a:lstStyle/>
          <a:p>
            <a:r>
              <a:rPr lang="hu-HU" sz="2800" dirty="0" err="1"/>
              <a:t>Tuberculosis</a:t>
            </a:r>
            <a:endParaRPr lang="hu-HU" sz="2800" dirty="0"/>
          </a:p>
        </p:txBody>
      </p:sp>
      <p:sp>
        <p:nvSpPr>
          <p:cNvPr id="8195" name="Tartalom helye 2"/>
          <p:cNvSpPr>
            <a:spLocks noGrp="1"/>
          </p:cNvSpPr>
          <p:nvPr>
            <p:ph sz="half" idx="4294967295"/>
          </p:nvPr>
        </p:nvSpPr>
        <p:spPr>
          <a:xfrm>
            <a:off x="1703389" y="1628776"/>
            <a:ext cx="4537075" cy="4525963"/>
          </a:xfrm>
        </p:spPr>
        <p:txBody>
          <a:bodyPr/>
          <a:lstStyle/>
          <a:p>
            <a:pPr>
              <a:buNone/>
            </a:pPr>
            <a:r>
              <a:rPr lang="hu-HU" sz="2800" dirty="0" err="1"/>
              <a:t>Mycobacterium</a:t>
            </a:r>
            <a:r>
              <a:rPr lang="hu-HU" sz="2800" dirty="0"/>
              <a:t> </a:t>
            </a:r>
            <a:r>
              <a:rPr lang="hu-HU" sz="2800" dirty="0" err="1"/>
              <a:t>tuberculosis</a:t>
            </a:r>
            <a:r>
              <a:rPr lang="hu-HU" sz="2800" dirty="0"/>
              <a:t>, </a:t>
            </a:r>
            <a:r>
              <a:rPr lang="hu-HU" sz="2800" dirty="0" err="1"/>
              <a:t>M.bovis</a:t>
            </a:r>
            <a:r>
              <a:rPr lang="hu-HU" sz="2800" dirty="0"/>
              <a:t>, M. </a:t>
            </a:r>
            <a:r>
              <a:rPr lang="hu-HU" sz="2800" dirty="0" err="1"/>
              <a:t>avium</a:t>
            </a:r>
            <a:r>
              <a:rPr lang="hu-HU" sz="2800" dirty="0"/>
              <a:t>, M. </a:t>
            </a:r>
            <a:r>
              <a:rPr lang="hu-HU" sz="2800" dirty="0" err="1"/>
              <a:t>africanum</a:t>
            </a:r>
            <a:r>
              <a:rPr lang="hu-HU" sz="2800" dirty="0"/>
              <a:t>, M. </a:t>
            </a:r>
            <a:r>
              <a:rPr lang="hu-HU" sz="2800" dirty="0" err="1"/>
              <a:t>leprae</a:t>
            </a:r>
            <a:endParaRPr lang="hu-HU" sz="2800" dirty="0"/>
          </a:p>
          <a:p>
            <a:pPr>
              <a:buFontTx/>
              <a:buNone/>
            </a:pPr>
            <a:endParaRPr lang="hu-HU" sz="2800" dirty="0"/>
          </a:p>
          <a:p>
            <a:pPr algn="ctr">
              <a:buNone/>
            </a:pPr>
            <a:r>
              <a:rPr lang="hu-HU" sz="2800" dirty="0"/>
              <a:t>ZOONÓZIS!</a:t>
            </a:r>
          </a:p>
          <a:p>
            <a:pPr>
              <a:buFontTx/>
              <a:buNone/>
            </a:pPr>
            <a:r>
              <a:rPr lang="hu-HU" sz="2800" dirty="0"/>
              <a:t>          (emlősök, madarak)</a:t>
            </a:r>
          </a:p>
        </p:txBody>
      </p:sp>
      <p:pic>
        <p:nvPicPr>
          <p:cNvPr id="8196" name="Picture 4"/>
          <p:cNvPicPr>
            <a:picLocks noGrp="1" noChangeAspect="1" noChangeArrowheads="1"/>
          </p:cNvPicPr>
          <p:nvPr>
            <p:ph sz="half" idx="4294967295"/>
          </p:nvPr>
        </p:nvPicPr>
        <p:blipFill>
          <a:blip r:embed="rId2"/>
          <a:srcRect/>
          <a:stretch>
            <a:fillRect/>
          </a:stretch>
        </p:blipFill>
        <p:spPr>
          <a:xfrm>
            <a:off x="6199189" y="1773239"/>
            <a:ext cx="4319587" cy="3240087"/>
          </a:xfrm>
        </p:spPr>
      </p:pic>
    </p:spTree>
  </p:cSld>
  <p:clrMapOvr>
    <a:masterClrMapping/>
  </p:clrMapOvr>
  <p:transition spd="slow">
    <p:wedg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981200" y="274638"/>
            <a:ext cx="4757742" cy="939784"/>
          </a:xfrm>
        </p:spPr>
        <p:txBody>
          <a:bodyPr>
            <a:normAutofit/>
          </a:bodyPr>
          <a:lstStyle/>
          <a:p>
            <a:r>
              <a:rPr lang="hu-HU" sz="2800" dirty="0"/>
              <a:t>TBC terjedése</a:t>
            </a:r>
          </a:p>
        </p:txBody>
      </p:sp>
      <p:sp>
        <p:nvSpPr>
          <p:cNvPr id="9219" name="Rectangle 3"/>
          <p:cNvSpPr>
            <a:spLocks noGrp="1" noChangeArrowheads="1"/>
          </p:cNvSpPr>
          <p:nvPr>
            <p:ph type="body" idx="4294967295"/>
          </p:nvPr>
        </p:nvSpPr>
        <p:spPr>
          <a:xfrm>
            <a:off x="1524000" y="1600201"/>
            <a:ext cx="4643438" cy="4525963"/>
          </a:xfrm>
        </p:spPr>
        <p:txBody>
          <a:bodyPr>
            <a:normAutofit/>
          </a:bodyPr>
          <a:lstStyle/>
          <a:p>
            <a:r>
              <a:rPr lang="hu-HU" sz="2600" dirty="0"/>
              <a:t>Cseppfertőzés</a:t>
            </a:r>
          </a:p>
          <a:p>
            <a:r>
              <a:rPr lang="hu-HU" sz="2600" dirty="0"/>
              <a:t>Táplálkozás: fertőzött étel, ital (pl.: víz, tej)</a:t>
            </a:r>
          </a:p>
          <a:p>
            <a:r>
              <a:rPr lang="hu-HU" sz="2600" dirty="0"/>
              <a:t>Vér útján: fertőzött injekciós tű, orvosi műszer, tetoválás stb.</a:t>
            </a:r>
          </a:p>
          <a:p>
            <a:r>
              <a:rPr lang="hu-HU" sz="2600" dirty="0"/>
              <a:t>Szexuális kapcsolat </a:t>
            </a:r>
          </a:p>
          <a:p>
            <a:r>
              <a:rPr lang="hu-HU" sz="2600" dirty="0"/>
              <a:t>Nyílt seb</a:t>
            </a:r>
          </a:p>
          <a:p>
            <a:r>
              <a:rPr lang="hu-HU" sz="2600" dirty="0"/>
              <a:t>Terhesség, szoptatás</a:t>
            </a:r>
          </a:p>
          <a:p>
            <a:pPr eaLnBrk="1" hangingPunct="1"/>
            <a:endParaRPr lang="hu-HU" dirty="0"/>
          </a:p>
        </p:txBody>
      </p:sp>
      <p:pic>
        <p:nvPicPr>
          <p:cNvPr id="9220" name="Kép 3" descr="Tüdőtuberkulózis"/>
          <p:cNvPicPr>
            <a:picLocks noChangeAspect="1" noChangeArrowheads="1"/>
          </p:cNvPicPr>
          <p:nvPr/>
        </p:nvPicPr>
        <p:blipFill>
          <a:blip r:embed="rId2"/>
          <a:srcRect/>
          <a:stretch>
            <a:fillRect/>
          </a:stretch>
        </p:blipFill>
        <p:spPr bwMode="auto">
          <a:xfrm>
            <a:off x="6032174" y="1142984"/>
            <a:ext cx="4635826" cy="5214950"/>
          </a:xfrm>
          <a:prstGeom prst="rect">
            <a:avLst/>
          </a:prstGeom>
          <a:noFill/>
          <a:ln w="9525">
            <a:noFill/>
            <a:miter lim="800000"/>
            <a:headEnd/>
            <a:tailEnd/>
          </a:ln>
        </p:spPr>
      </p:pic>
    </p:spTree>
  </p:cSld>
  <p:clrMapOvr>
    <a:masterClrMapping/>
  </p:clrMapOvr>
  <p:transition spd="slow">
    <p:wedg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ím 1"/>
          <p:cNvSpPr>
            <a:spLocks noGrp="1"/>
          </p:cNvSpPr>
          <p:nvPr>
            <p:ph type="title" idx="4294967295"/>
          </p:nvPr>
        </p:nvSpPr>
        <p:spPr>
          <a:xfrm>
            <a:off x="1952596" y="0"/>
            <a:ext cx="8229600" cy="725470"/>
          </a:xfrm>
        </p:spPr>
        <p:txBody>
          <a:bodyPr>
            <a:normAutofit/>
          </a:bodyPr>
          <a:lstStyle/>
          <a:p>
            <a:r>
              <a:rPr lang="hu-HU" sz="2800" dirty="0"/>
              <a:t>TBC tünetei</a:t>
            </a:r>
          </a:p>
        </p:txBody>
      </p:sp>
      <p:sp>
        <p:nvSpPr>
          <p:cNvPr id="12291" name="Tartalom helye 2"/>
          <p:cNvSpPr>
            <a:spLocks noGrp="1"/>
          </p:cNvSpPr>
          <p:nvPr>
            <p:ph idx="4294967295"/>
          </p:nvPr>
        </p:nvSpPr>
        <p:spPr>
          <a:xfrm>
            <a:off x="6524628" y="1071546"/>
            <a:ext cx="4143372" cy="5500726"/>
          </a:xfrm>
        </p:spPr>
        <p:txBody>
          <a:bodyPr>
            <a:normAutofit fontScale="85000" lnSpcReduction="10000"/>
          </a:bodyPr>
          <a:lstStyle/>
          <a:p>
            <a:r>
              <a:rPr lang="hu-HU" dirty="0"/>
              <a:t>Általános: fogyás, hőemelkedés, izzadás (főleg éjszaka), étvágytalanság, fáradékonyság, gyakran jelentkező meghűlések.</a:t>
            </a:r>
          </a:p>
          <a:p>
            <a:r>
              <a:rPr lang="hu-HU" dirty="0"/>
              <a:t>Légzőszervi: </a:t>
            </a:r>
            <a:r>
              <a:rPr lang="hu-HU" b="1" dirty="0"/>
              <a:t>köhögés, köpetürítés. </a:t>
            </a:r>
            <a:r>
              <a:rPr lang="hu-HU" dirty="0"/>
              <a:t>Ritkábban mellkasi fájdalom, légszomj.</a:t>
            </a:r>
          </a:p>
          <a:p>
            <a:r>
              <a:rPr lang="hu-HU" dirty="0"/>
              <a:t>Speciális szervi tünetek: csontrendszeri, vese, idegrendszer stb.</a:t>
            </a:r>
          </a:p>
          <a:p>
            <a:endParaRPr lang="hu-HU" dirty="0"/>
          </a:p>
          <a:p>
            <a:endParaRPr lang="hu-HU" dirty="0"/>
          </a:p>
        </p:txBody>
      </p:sp>
      <p:pic>
        <p:nvPicPr>
          <p:cNvPr id="4" name="Tartalom helye 3" descr="tbc280x200-d0000073Ffe4a2ab6f601.jpg"/>
          <p:cNvPicPr>
            <a:picLocks noChangeAspect="1"/>
          </p:cNvPicPr>
          <p:nvPr/>
        </p:nvPicPr>
        <p:blipFill>
          <a:blip r:embed="rId2"/>
          <a:srcRect/>
          <a:stretch>
            <a:fillRect/>
          </a:stretch>
        </p:blipFill>
        <p:spPr>
          <a:xfrm>
            <a:off x="1524001" y="1071546"/>
            <a:ext cx="5040313" cy="3600450"/>
          </a:xfrm>
          <a:prstGeom prst="rect">
            <a:avLst/>
          </a:prstGeom>
        </p:spPr>
      </p:pic>
    </p:spTree>
  </p:cSld>
  <p:clrMapOvr>
    <a:masterClrMapping/>
  </p:clrMapOvr>
  <p:transition spd="slow">
    <p:wedg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Kép 1" descr="http://fokusz.info/Image/35_szam/tbc6.jpg"/>
          <p:cNvPicPr>
            <a:picLocks noChangeAspect="1" noChangeArrowheads="1"/>
          </p:cNvPicPr>
          <p:nvPr/>
        </p:nvPicPr>
        <p:blipFill>
          <a:blip r:embed="rId2"/>
          <a:srcRect/>
          <a:stretch>
            <a:fillRect/>
          </a:stretch>
        </p:blipFill>
        <p:spPr bwMode="auto">
          <a:xfrm>
            <a:off x="2135189" y="1628775"/>
            <a:ext cx="8137525" cy="3455988"/>
          </a:xfrm>
          <a:prstGeom prst="rect">
            <a:avLst/>
          </a:prstGeom>
          <a:noFill/>
          <a:ln w="9525">
            <a:noFill/>
            <a:miter lim="800000"/>
            <a:headEnd/>
            <a:tailEnd/>
          </a:ln>
        </p:spPr>
      </p:pic>
    </p:spTree>
  </p:cSld>
  <p:clrMapOvr>
    <a:masterClrMapping/>
  </p:clrMapOvr>
  <p:transition spd="slow">
    <p:wedg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992314" y="115889"/>
            <a:ext cx="7775575" cy="504825"/>
          </a:xfrm>
        </p:spPr>
        <p:txBody>
          <a:bodyPr>
            <a:noAutofit/>
          </a:bodyPr>
          <a:lstStyle/>
          <a:p>
            <a:r>
              <a:rPr lang="hu-HU" sz="2800" dirty="0" err="1"/>
              <a:t>Tuberculosis</a:t>
            </a:r>
            <a:r>
              <a:rPr lang="hu-HU" sz="2800" dirty="0"/>
              <a:t> </a:t>
            </a:r>
          </a:p>
        </p:txBody>
      </p:sp>
      <p:sp>
        <p:nvSpPr>
          <p:cNvPr id="125955" name="Rectangle 3"/>
          <p:cNvSpPr>
            <a:spLocks noGrp="1" noChangeArrowheads="1"/>
          </p:cNvSpPr>
          <p:nvPr>
            <p:ph type="body" idx="1"/>
          </p:nvPr>
        </p:nvSpPr>
        <p:spPr>
          <a:xfrm>
            <a:off x="1919288" y="692150"/>
            <a:ext cx="8280400" cy="1582738"/>
          </a:xfrm>
        </p:spPr>
        <p:txBody>
          <a:bodyPr/>
          <a:lstStyle/>
          <a:p>
            <a:r>
              <a:rPr lang="hu-HU" sz="2400"/>
              <a:t>500 000 éves törökországi homo erectus maradvány</a:t>
            </a:r>
          </a:p>
          <a:p>
            <a:r>
              <a:rPr lang="hu-HU" sz="2400"/>
              <a:t>18 000 Kr.e. bölény csontvázmaradvány</a:t>
            </a:r>
          </a:p>
          <a:p>
            <a:r>
              <a:rPr lang="hu-HU" sz="2400"/>
              <a:t>A masztodon populáció fele csonttuberkulózistól szenvedett</a:t>
            </a:r>
          </a:p>
        </p:txBody>
      </p:sp>
      <p:pic>
        <p:nvPicPr>
          <p:cNvPr id="125956" name="Kép 5" descr="http://fokusz.info/Image/35_szam/tbc7.jpg"/>
          <p:cNvPicPr>
            <a:picLocks noChangeAspect="1" noChangeArrowheads="1"/>
          </p:cNvPicPr>
          <p:nvPr/>
        </p:nvPicPr>
        <p:blipFill>
          <a:blip r:embed="rId2"/>
          <a:srcRect/>
          <a:stretch>
            <a:fillRect/>
          </a:stretch>
        </p:blipFill>
        <p:spPr bwMode="auto">
          <a:xfrm>
            <a:off x="2711451" y="2420939"/>
            <a:ext cx="6264275" cy="3825875"/>
          </a:xfrm>
          <a:prstGeom prst="rect">
            <a:avLst/>
          </a:prstGeom>
          <a:noFill/>
          <a:ln w="9525">
            <a:noFill/>
            <a:miter lim="800000"/>
            <a:headEnd/>
            <a:tailEnd/>
          </a:ln>
        </p:spPr>
      </p:pic>
    </p:spTree>
  </p:cSld>
  <p:clrMapOvr>
    <a:masterClrMapping/>
  </p:clrMapOvr>
  <p:transition spd="slow">
    <p:wedge/>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1981200" y="303214"/>
            <a:ext cx="8229600" cy="1031875"/>
          </a:xfrm>
        </p:spPr>
        <p:txBody>
          <a:bodyPr anchor="t">
            <a:normAutofit/>
          </a:bodyPr>
          <a:lstStyle/>
          <a:p>
            <a:pPr eaLnBrk="1" hangingPunct="1"/>
            <a:r>
              <a:rPr lang="hu-HU" sz="2800" dirty="0"/>
              <a:t>Humán csont-ízületi tuberkulózis</a:t>
            </a:r>
          </a:p>
        </p:txBody>
      </p:sp>
      <p:pic>
        <p:nvPicPr>
          <p:cNvPr id="99331" name="Picture 3" descr="mariska2"/>
          <p:cNvPicPr>
            <a:picLocks noGrp="1" noChangeAspect="1" noChangeArrowheads="1"/>
          </p:cNvPicPr>
          <p:nvPr>
            <p:ph sz="half" idx="4294967295"/>
          </p:nvPr>
        </p:nvPicPr>
        <p:blipFill>
          <a:blip r:embed="rId3"/>
          <a:srcRect/>
          <a:stretch>
            <a:fillRect/>
          </a:stretch>
        </p:blipFill>
        <p:spPr>
          <a:xfrm>
            <a:off x="2320926" y="1981200"/>
            <a:ext cx="3586163" cy="4116388"/>
          </a:xfrm>
        </p:spPr>
      </p:pic>
      <p:sp>
        <p:nvSpPr>
          <p:cNvPr id="99332" name="Text Box 4"/>
          <p:cNvSpPr txBox="1">
            <a:spLocks noChangeArrowheads="1"/>
          </p:cNvSpPr>
          <p:nvPr/>
        </p:nvSpPr>
        <p:spPr bwMode="auto">
          <a:xfrm>
            <a:off x="6096001" y="5229226"/>
            <a:ext cx="3960813" cy="701675"/>
          </a:xfrm>
          <a:prstGeom prst="rect">
            <a:avLst/>
          </a:prstGeom>
          <a:noFill/>
          <a:ln w="9525">
            <a:noFill/>
            <a:miter lim="800000"/>
            <a:headEnd/>
            <a:tailEnd/>
          </a:ln>
          <a:effectLst/>
        </p:spPr>
        <p:txBody>
          <a:bodyPr>
            <a:spAutoFit/>
          </a:bodyPr>
          <a:lstStyle/>
          <a:p>
            <a:pPr>
              <a:spcBef>
                <a:spcPct val="50000"/>
              </a:spcBef>
              <a:defRPr/>
            </a:pPr>
            <a:r>
              <a:rPr lang="hu-HU" sz="2000" dirty="0">
                <a:solidFill>
                  <a:prstClr val="black"/>
                </a:solidFill>
                <a:effectLst>
                  <a:outerShdw blurRad="38100" dist="38100" dir="2700000" algn="tl">
                    <a:srgbClr val="000000"/>
                  </a:outerShdw>
                </a:effectLst>
                <a:latin typeface="Comic Sans MS" pitchFamily="66" charset="0"/>
                <a:cs typeface="Times New Roman" pitchFamily="18" charset="0"/>
              </a:rPr>
              <a:t>előrehaladott stádiumú tbc az avar korból (Pálfi et </a:t>
            </a:r>
            <a:r>
              <a:rPr lang="hu-HU" sz="2000" dirty="0" err="1">
                <a:solidFill>
                  <a:prstClr val="black"/>
                </a:solidFill>
                <a:effectLst>
                  <a:outerShdw blurRad="38100" dist="38100" dir="2700000" algn="tl">
                    <a:srgbClr val="000000"/>
                  </a:outerShdw>
                </a:effectLst>
                <a:latin typeface="Comic Sans MS" pitchFamily="66" charset="0"/>
                <a:cs typeface="Times New Roman" pitchFamily="18" charset="0"/>
              </a:rPr>
              <a:t>al</a:t>
            </a:r>
            <a:r>
              <a:rPr lang="hu-HU" sz="2000" dirty="0">
                <a:solidFill>
                  <a:prstClr val="black"/>
                </a:solidFill>
                <a:effectLst>
                  <a:outerShdw blurRad="38100" dist="38100" dir="2700000" algn="tl">
                    <a:srgbClr val="000000"/>
                  </a:outerShdw>
                </a:effectLst>
                <a:latin typeface="Comic Sans MS" pitchFamily="66" charset="0"/>
                <a:cs typeface="Times New Roman" pitchFamily="18" charset="0"/>
              </a:rPr>
              <a:t>, 1999)</a:t>
            </a:r>
          </a:p>
        </p:txBody>
      </p:sp>
      <p:pic>
        <p:nvPicPr>
          <p:cNvPr id="7173" name="Picture 4" descr="sükösd19"/>
          <p:cNvPicPr>
            <a:picLocks noChangeAspect="1" noChangeArrowheads="1"/>
          </p:cNvPicPr>
          <p:nvPr/>
        </p:nvPicPr>
        <p:blipFill>
          <a:blip r:embed="rId4"/>
          <a:srcRect/>
          <a:stretch>
            <a:fillRect/>
          </a:stretch>
        </p:blipFill>
        <p:spPr bwMode="auto">
          <a:xfrm>
            <a:off x="7024689" y="1143000"/>
            <a:ext cx="2535237" cy="3733800"/>
          </a:xfrm>
          <a:prstGeom prst="rect">
            <a:avLst/>
          </a:prstGeom>
          <a:noFill/>
          <a:ln w="9525">
            <a:noFill/>
            <a:miter lim="800000"/>
            <a:headEnd/>
            <a:tailEnd/>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blinds(horizontal)">
                                      <p:cBhvr>
                                        <p:cTn id="7" dur="500"/>
                                        <p:tgtEl>
                                          <p:spTgt spid="9933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9332"/>
                                        </p:tgtEl>
                                        <p:attrNameLst>
                                          <p:attrName>style.visibility</p:attrName>
                                        </p:attrNameLst>
                                      </p:cBhvr>
                                      <p:to>
                                        <p:strVal val="visible"/>
                                      </p:to>
                                    </p:set>
                                    <p:animEffect transition="in" filter="blinds(horizontal)">
                                      <p:cBhvr>
                                        <p:cTn id="11"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ím 1"/>
          <p:cNvSpPr>
            <a:spLocks noGrp="1"/>
          </p:cNvSpPr>
          <p:nvPr>
            <p:ph type="title" idx="4294967295"/>
          </p:nvPr>
        </p:nvSpPr>
        <p:spPr/>
        <p:txBody>
          <a:bodyPr>
            <a:normAutofit/>
          </a:bodyPr>
          <a:lstStyle/>
          <a:p>
            <a:r>
              <a:rPr lang="hu-HU" sz="2800" dirty="0"/>
              <a:t>XIX. század</a:t>
            </a:r>
          </a:p>
        </p:txBody>
      </p:sp>
      <p:sp>
        <p:nvSpPr>
          <p:cNvPr id="16387" name="Tartalom helye 2"/>
          <p:cNvSpPr>
            <a:spLocks noGrp="1"/>
          </p:cNvSpPr>
          <p:nvPr>
            <p:ph idx="4294967295"/>
          </p:nvPr>
        </p:nvSpPr>
        <p:spPr>
          <a:xfrm>
            <a:off x="887896" y="1232452"/>
            <a:ext cx="4868725" cy="5114408"/>
          </a:xfrm>
        </p:spPr>
        <p:txBody>
          <a:bodyPr>
            <a:normAutofit lnSpcReduction="10000"/>
          </a:bodyPr>
          <a:lstStyle/>
          <a:p>
            <a:r>
              <a:rPr lang="hu-HU" sz="2400" dirty="0"/>
              <a:t>Ipari forradalom: </a:t>
            </a:r>
          </a:p>
          <a:p>
            <a:pPr>
              <a:buNone/>
            </a:pPr>
            <a:r>
              <a:rPr lang="hu-HU" sz="2400" dirty="0"/>
              <a:t>      tömeg + szegénység</a:t>
            </a:r>
          </a:p>
          <a:p>
            <a:r>
              <a:rPr lang="hu-HU" sz="2400" dirty="0"/>
              <a:t>Városok lakosságának közel 100%-a fertőzött volt, minden 4. ember halálát </a:t>
            </a:r>
            <a:r>
              <a:rPr lang="hu-HU" sz="2400" dirty="0" err="1"/>
              <a:t>tuberculosis</a:t>
            </a:r>
            <a:r>
              <a:rPr lang="hu-HU" sz="2400" dirty="0"/>
              <a:t> okozta.</a:t>
            </a:r>
          </a:p>
          <a:p>
            <a:r>
              <a:rPr lang="hu-HU" sz="2400" dirty="0"/>
              <a:t>Tífuszhoz hasonló, fulmináns lefolyás. </a:t>
            </a:r>
          </a:p>
          <a:p>
            <a:r>
              <a:rPr lang="hu-HU" sz="2400" dirty="0"/>
              <a:t>Serdülők, fiatal felnőttek – Magyarország 40.000 haláleset/év</a:t>
            </a:r>
          </a:p>
          <a:p>
            <a:r>
              <a:rPr lang="hu-HU" sz="2400" dirty="0"/>
              <a:t>Európai viszonylatban az 1920-as évek közepén fővárosunk a tbc okozta halálozásban Sevilla után a 2. helyen állt – „</a:t>
            </a:r>
            <a:r>
              <a:rPr lang="hu-HU" sz="2400" dirty="0" err="1"/>
              <a:t>Morbus</a:t>
            </a:r>
            <a:r>
              <a:rPr lang="hu-HU" sz="2400" dirty="0"/>
              <a:t> Hungaricus”</a:t>
            </a:r>
          </a:p>
          <a:p>
            <a:endParaRPr lang="hu-HU" sz="2400" dirty="0"/>
          </a:p>
          <a:p>
            <a:endParaRPr lang="hu-HU" dirty="0"/>
          </a:p>
          <a:p>
            <a:endParaRPr lang="hu-HU" dirty="0"/>
          </a:p>
        </p:txBody>
      </p:sp>
      <p:pic>
        <p:nvPicPr>
          <p:cNvPr id="4" name="kep_szerkfoto_image_14013002" descr="Sorvadásban elhunyt fiatal lány halálos ágya (1858)"/>
          <p:cNvPicPr/>
          <p:nvPr/>
        </p:nvPicPr>
        <p:blipFill>
          <a:blip r:embed="rId2"/>
          <a:srcRect/>
          <a:stretch>
            <a:fillRect/>
          </a:stretch>
        </p:blipFill>
        <p:spPr bwMode="auto">
          <a:xfrm>
            <a:off x="6024562" y="1714488"/>
            <a:ext cx="4643438" cy="3286148"/>
          </a:xfrm>
          <a:prstGeom prst="rect">
            <a:avLst/>
          </a:prstGeom>
          <a:noFill/>
          <a:ln w="9525">
            <a:noFill/>
            <a:miter lim="800000"/>
            <a:headEnd/>
            <a:tailEnd/>
          </a:ln>
        </p:spPr>
      </p:pic>
    </p:spTree>
  </p:cSld>
  <p:clrMapOvr>
    <a:masterClrMapping/>
  </p:clrMapOvr>
  <p:transition spd="slow">
    <p:wedg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738942" y="642918"/>
            <a:ext cx="3929058" cy="1143000"/>
          </a:xfrm>
        </p:spPr>
        <p:txBody>
          <a:bodyPr>
            <a:normAutofit/>
          </a:bodyPr>
          <a:lstStyle/>
          <a:p>
            <a:r>
              <a:rPr lang="hu-HU" sz="2800" dirty="0"/>
              <a:t>„Vérszipoly”</a:t>
            </a:r>
          </a:p>
        </p:txBody>
      </p:sp>
      <p:sp>
        <p:nvSpPr>
          <p:cNvPr id="4" name="Tartalom helye 3"/>
          <p:cNvSpPr>
            <a:spLocks noGrp="1"/>
          </p:cNvSpPr>
          <p:nvPr>
            <p:ph sz="half" idx="2"/>
          </p:nvPr>
        </p:nvSpPr>
        <p:spPr>
          <a:xfrm>
            <a:off x="6881818" y="1600201"/>
            <a:ext cx="3500462" cy="4525963"/>
          </a:xfrm>
        </p:spPr>
        <p:txBody>
          <a:bodyPr/>
          <a:lstStyle/>
          <a:p>
            <a:pPr>
              <a:buNone/>
            </a:pPr>
            <a:r>
              <a:rPr lang="hu-HU" dirty="0"/>
              <a:t> </a:t>
            </a:r>
          </a:p>
          <a:p>
            <a:endParaRPr lang="hu-HU" dirty="0"/>
          </a:p>
        </p:txBody>
      </p:sp>
      <p:pic>
        <p:nvPicPr>
          <p:cNvPr id="5" name="kep_szerkfoto_image_14013062" descr="Illusztráció Varney, a vámpír című gótikus horrortörténetből az 1800-as évek elejéről"/>
          <p:cNvPicPr>
            <a:picLocks noGrp="1"/>
          </p:cNvPicPr>
          <p:nvPr>
            <p:ph sz="half" idx="1"/>
          </p:nvPr>
        </p:nvPicPr>
        <p:blipFill>
          <a:blip r:embed="rId2"/>
          <a:srcRect/>
          <a:stretch>
            <a:fillRect/>
          </a:stretch>
        </p:blipFill>
        <p:spPr bwMode="auto">
          <a:xfrm>
            <a:off x="1881158" y="357166"/>
            <a:ext cx="5286412" cy="6215106"/>
          </a:xfrm>
          <a:prstGeom prst="rect">
            <a:avLst/>
          </a:prstGeom>
          <a:noFill/>
          <a:ln w="9525">
            <a:noFill/>
            <a:miter lim="800000"/>
            <a:headEnd/>
            <a:tailEnd/>
          </a:ln>
        </p:spPr>
      </p:pic>
    </p:spTree>
  </p:cSld>
  <p:clrMapOvr>
    <a:masterClrMapping/>
  </p:clrMapOvr>
  <p:transition spd="slow">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artalom helye 2"/>
          <p:cNvSpPr>
            <a:spLocks noGrp="1"/>
          </p:cNvSpPr>
          <p:nvPr>
            <p:ph idx="1"/>
          </p:nvPr>
        </p:nvSpPr>
        <p:spPr>
          <a:xfrm>
            <a:off x="0" y="1340769"/>
            <a:ext cx="12192000" cy="5914703"/>
          </a:xfrm>
        </p:spPr>
        <p:txBody>
          <a:bodyPr/>
          <a:lstStyle/>
          <a:p>
            <a:pPr algn="just" eaLnBrk="1" hangingPunct="1">
              <a:lnSpc>
                <a:spcPct val="80000"/>
              </a:lnSpc>
            </a:pPr>
            <a:r>
              <a:rPr lang="hu-HU" sz="2400" i="1" dirty="0"/>
              <a:t>Járványok elleni védekezés:</a:t>
            </a:r>
          </a:p>
          <a:p>
            <a:pPr algn="just" eaLnBrk="1" hangingPunct="1">
              <a:lnSpc>
                <a:spcPct val="80000"/>
              </a:lnSpc>
            </a:pPr>
            <a:r>
              <a:rPr lang="hu-HU" sz="2400" u="sng" dirty="0"/>
              <a:t>Egyiptomiak </a:t>
            </a:r>
            <a:r>
              <a:rPr lang="hu-HU" sz="2400" dirty="0"/>
              <a:t>tudták, hogy a </a:t>
            </a:r>
            <a:r>
              <a:rPr lang="hu-HU" sz="2400" i="1" dirty="0"/>
              <a:t>malária </a:t>
            </a:r>
            <a:r>
              <a:rPr lang="hu-HU" sz="2400" dirty="0"/>
              <a:t>terjedésében a mocsaras vidékeken otthonos szúnyogoknak van szerepük és igyekeztek védekezni,</a:t>
            </a:r>
          </a:p>
          <a:p>
            <a:pPr algn="just" eaLnBrk="1" hangingPunct="1">
              <a:lnSpc>
                <a:spcPct val="80000"/>
              </a:lnSpc>
            </a:pPr>
            <a:r>
              <a:rPr lang="hu-HU" sz="2400" dirty="0"/>
              <a:t>Ivóvíz felforralása a hasmenéses betegség ellen,</a:t>
            </a:r>
          </a:p>
          <a:p>
            <a:pPr algn="just" eaLnBrk="1" hangingPunct="1">
              <a:lnSpc>
                <a:spcPct val="80000"/>
              </a:lnSpc>
            </a:pPr>
            <a:r>
              <a:rPr lang="hu-HU" sz="2400" dirty="0"/>
              <a:t>Árvíz ellen magasra építkeztek,</a:t>
            </a:r>
          </a:p>
          <a:p>
            <a:pPr algn="just" eaLnBrk="1" hangingPunct="1">
              <a:lnSpc>
                <a:spcPct val="80000"/>
              </a:lnSpc>
            </a:pPr>
            <a:r>
              <a:rPr lang="hu-HU" sz="2400" u="sng" dirty="0"/>
              <a:t>Babiloniak</a:t>
            </a:r>
            <a:r>
              <a:rPr lang="hu-HU" sz="2400" dirty="0"/>
              <a:t> kiűzték a fertőző betegeket a vadonba vagy a sivatagba, ahol  vadállatok martalékává váltak</a:t>
            </a:r>
          </a:p>
          <a:p>
            <a:pPr algn="just" eaLnBrk="1" hangingPunct="1">
              <a:lnSpc>
                <a:spcPct val="80000"/>
              </a:lnSpc>
            </a:pPr>
            <a:r>
              <a:rPr lang="hu-HU" sz="2400" dirty="0"/>
              <a:t>A </a:t>
            </a:r>
            <a:r>
              <a:rPr lang="hu-HU" sz="2400" u="sng" dirty="0"/>
              <a:t>zsidók</a:t>
            </a:r>
            <a:r>
              <a:rPr lang="hu-HU" sz="2400" dirty="0"/>
              <a:t> a betegeket a településeken kívül sátrakban helyezték el, elégették a ruháikat; füstölőkkel lakásfertőtlenítés;  a megbetegedéseket bejelentették a papnak vagy az akkori gyógyítónak,</a:t>
            </a:r>
          </a:p>
          <a:p>
            <a:pPr algn="just" eaLnBrk="1" hangingPunct="1">
              <a:lnSpc>
                <a:spcPct val="80000"/>
              </a:lnSpc>
            </a:pPr>
            <a:r>
              <a:rPr lang="hu-HU" sz="2400" u="sng" dirty="0"/>
              <a:t>Hinduk</a:t>
            </a:r>
            <a:r>
              <a:rPr lang="hu-HU" sz="2400" dirty="0"/>
              <a:t> elkülönítették a betegeket az egészségesektől.</a:t>
            </a:r>
          </a:p>
          <a:p>
            <a:pPr eaLnBrk="1" hangingPunct="1">
              <a:lnSpc>
                <a:spcPct val="80000"/>
              </a:lnSpc>
              <a:buNone/>
            </a:pPr>
            <a:endParaRPr lang="hu-HU" sz="2700" dirty="0"/>
          </a:p>
          <a:p>
            <a:pPr eaLnBrk="1" hangingPunct="1">
              <a:lnSpc>
                <a:spcPct val="80000"/>
              </a:lnSpc>
            </a:pPr>
            <a:endParaRPr lang="hu-HU" sz="27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31377" y="21726"/>
            <a:ext cx="5329246" cy="939784"/>
          </a:xfrm>
        </p:spPr>
        <p:txBody>
          <a:bodyPr/>
          <a:lstStyle/>
          <a:p>
            <a:r>
              <a:rPr lang="hu-HU" sz="2800" dirty="0"/>
              <a:t>Torokgyík</a:t>
            </a:r>
          </a:p>
        </p:txBody>
      </p:sp>
      <p:sp>
        <p:nvSpPr>
          <p:cNvPr id="3" name="Tartalom helye 2"/>
          <p:cNvSpPr>
            <a:spLocks noGrp="1"/>
          </p:cNvSpPr>
          <p:nvPr>
            <p:ph idx="1"/>
          </p:nvPr>
        </p:nvSpPr>
        <p:spPr>
          <a:xfrm>
            <a:off x="318052" y="1214422"/>
            <a:ext cx="5777947" cy="5429288"/>
          </a:xfrm>
        </p:spPr>
        <p:txBody>
          <a:bodyPr>
            <a:noAutofit/>
          </a:bodyPr>
          <a:lstStyle/>
          <a:p>
            <a:pPr>
              <a:lnSpc>
                <a:spcPct val="90000"/>
              </a:lnSpc>
              <a:defRPr/>
            </a:pPr>
            <a:r>
              <a:rPr lang="hu-HU" sz="2400" dirty="0"/>
              <a:t>Ókorban Egyiptomból Európába terjedt át</a:t>
            </a:r>
          </a:p>
          <a:p>
            <a:pPr>
              <a:lnSpc>
                <a:spcPct val="90000"/>
              </a:lnSpc>
              <a:defRPr/>
            </a:pPr>
            <a:r>
              <a:rPr lang="hu-HU" sz="2400" dirty="0"/>
              <a:t>Középkorban főként Spanyolország területén volt jelen</a:t>
            </a:r>
          </a:p>
          <a:p>
            <a:pPr>
              <a:lnSpc>
                <a:spcPct val="90000"/>
              </a:lnSpc>
              <a:defRPr/>
            </a:pPr>
            <a:r>
              <a:rPr lang="hu-HU" sz="2400" dirty="0"/>
              <a:t>XIX.sz. elterjed Európában</a:t>
            </a:r>
          </a:p>
          <a:p>
            <a:pPr>
              <a:lnSpc>
                <a:spcPct val="90000"/>
              </a:lnSpc>
              <a:defRPr/>
            </a:pPr>
            <a:r>
              <a:rPr lang="hu-HU" sz="2400" dirty="0"/>
              <a:t>Magyarországon az 1880-as években jelent meg</a:t>
            </a:r>
          </a:p>
          <a:p>
            <a:pPr>
              <a:lnSpc>
                <a:spcPct val="90000"/>
              </a:lnSpc>
              <a:defRPr/>
            </a:pPr>
            <a:r>
              <a:rPr lang="hu-HU" sz="2400" dirty="0"/>
              <a:t>1890-1900-ig a legpusztítóbb gyermekbetegség volt, évi 14-34.000 halott</a:t>
            </a:r>
          </a:p>
          <a:p>
            <a:r>
              <a:rPr lang="hu-HU" sz="2400" dirty="0" err="1"/>
              <a:t>Corynebacterium</a:t>
            </a:r>
            <a:r>
              <a:rPr lang="hu-HU" sz="2400" dirty="0"/>
              <a:t> </a:t>
            </a:r>
            <a:r>
              <a:rPr lang="hu-HU" sz="2400" dirty="0" err="1"/>
              <a:t>diphtheriae</a:t>
            </a:r>
            <a:endParaRPr lang="hu-HU" sz="2400" dirty="0"/>
          </a:p>
          <a:p>
            <a:r>
              <a:rPr lang="hu-HU" sz="2400" dirty="0"/>
              <a:t>Gége fibrines álhártya, leválva gyíkbőrre emlékeztet</a:t>
            </a:r>
          </a:p>
          <a:p>
            <a:r>
              <a:rPr lang="hu-HU" sz="2400" dirty="0"/>
              <a:t>Toxin: szívizomgyulladás</a:t>
            </a:r>
          </a:p>
          <a:p>
            <a:r>
              <a:rPr lang="hu-HU" sz="2400" dirty="0"/>
              <a:t>Védőoltás</a:t>
            </a:r>
          </a:p>
        </p:txBody>
      </p:sp>
      <p:pic>
        <p:nvPicPr>
          <p:cNvPr id="2050" name="Picture 2"/>
          <p:cNvPicPr>
            <a:picLocks noChangeAspect="1" noChangeArrowheads="1"/>
          </p:cNvPicPr>
          <p:nvPr/>
        </p:nvPicPr>
        <p:blipFill>
          <a:blip r:embed="rId2"/>
          <a:srcRect/>
          <a:stretch>
            <a:fillRect/>
          </a:stretch>
        </p:blipFill>
        <p:spPr bwMode="auto">
          <a:xfrm>
            <a:off x="6453191" y="1071546"/>
            <a:ext cx="4029075" cy="4895850"/>
          </a:xfrm>
          <a:prstGeom prst="rect">
            <a:avLst/>
          </a:prstGeom>
          <a:noFill/>
          <a:ln w="9525">
            <a:noFill/>
            <a:miter lim="800000"/>
            <a:headEnd/>
            <a:tailEnd/>
          </a:ln>
          <a:effectLst/>
        </p:spPr>
      </p:pic>
    </p:spTree>
  </p:cSld>
  <p:clrMapOvr>
    <a:masterClrMapping/>
  </p:clrMapOvr>
  <p:transition spd="slow">
    <p:wedg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a:t>Szamárköhögés</a:t>
            </a:r>
          </a:p>
        </p:txBody>
      </p:sp>
      <p:sp>
        <p:nvSpPr>
          <p:cNvPr id="3" name="Tartalom helye 2"/>
          <p:cNvSpPr>
            <a:spLocks noGrp="1"/>
          </p:cNvSpPr>
          <p:nvPr>
            <p:ph sz="half" idx="1"/>
          </p:nvPr>
        </p:nvSpPr>
        <p:spPr>
          <a:xfrm>
            <a:off x="1046922" y="1573892"/>
            <a:ext cx="4038600" cy="4311649"/>
          </a:xfrm>
        </p:spPr>
        <p:txBody>
          <a:bodyPr>
            <a:normAutofit/>
          </a:bodyPr>
          <a:lstStyle/>
          <a:p>
            <a:r>
              <a:rPr lang="hu-HU" sz="2400" dirty="0"/>
              <a:t>1897: 15600 haláleset</a:t>
            </a:r>
          </a:p>
          <a:p>
            <a:r>
              <a:rPr lang="hu-HU" sz="2400" dirty="0"/>
              <a:t>1927: 416 haláleset</a:t>
            </a:r>
          </a:p>
          <a:p>
            <a:r>
              <a:rPr lang="hu-HU" sz="2400" dirty="0"/>
              <a:t>1931-1950: 200-600 haláleset évente</a:t>
            </a:r>
          </a:p>
          <a:p>
            <a:r>
              <a:rPr lang="hu-HU" sz="2400" dirty="0"/>
              <a:t>Védőoltás 1953</a:t>
            </a:r>
          </a:p>
        </p:txBody>
      </p:sp>
      <p:pic>
        <p:nvPicPr>
          <p:cNvPr id="5" name="Picture 2"/>
          <p:cNvPicPr>
            <a:picLocks noGrp="1" noChangeAspect="1" noChangeArrowheads="1"/>
          </p:cNvPicPr>
          <p:nvPr>
            <p:ph sz="half" idx="2"/>
          </p:nvPr>
        </p:nvPicPr>
        <p:blipFill>
          <a:blip r:embed="rId2"/>
          <a:srcRect/>
          <a:stretch>
            <a:fillRect/>
          </a:stretch>
        </p:blipFill>
        <p:spPr bwMode="auto">
          <a:xfrm>
            <a:off x="4894163" y="1785927"/>
            <a:ext cx="5735545" cy="3205975"/>
          </a:xfrm>
          <a:prstGeom prst="rect">
            <a:avLst/>
          </a:prstGeom>
          <a:noFill/>
          <a:ln w="9525">
            <a:noFill/>
            <a:miter lim="800000"/>
            <a:headEnd/>
            <a:tailEnd/>
          </a:ln>
          <a:effectLst/>
        </p:spPr>
      </p:pic>
    </p:spTree>
  </p:cSld>
  <p:clrMapOvr>
    <a:masterClrMapping/>
  </p:clrMapOvr>
  <p:transition spd="slow">
    <p:wedg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81200" y="274638"/>
            <a:ext cx="8229600" cy="939784"/>
          </a:xfrm>
        </p:spPr>
        <p:txBody>
          <a:bodyPr>
            <a:normAutofit/>
          </a:bodyPr>
          <a:lstStyle/>
          <a:p>
            <a:r>
              <a:rPr lang="hu-HU" sz="2800" dirty="0"/>
              <a:t>Kanyaró</a:t>
            </a:r>
          </a:p>
        </p:txBody>
      </p:sp>
      <p:sp>
        <p:nvSpPr>
          <p:cNvPr id="3" name="Tartalom helye 2"/>
          <p:cNvSpPr>
            <a:spLocks noGrp="1"/>
          </p:cNvSpPr>
          <p:nvPr>
            <p:ph sz="half" idx="1"/>
          </p:nvPr>
        </p:nvSpPr>
        <p:spPr>
          <a:xfrm>
            <a:off x="140805" y="1020417"/>
            <a:ext cx="4939955" cy="5766145"/>
          </a:xfrm>
        </p:spPr>
        <p:txBody>
          <a:bodyPr>
            <a:normAutofit fontScale="40000" lnSpcReduction="20000"/>
          </a:bodyPr>
          <a:lstStyle/>
          <a:p>
            <a:r>
              <a:rPr lang="hu-HU" sz="5000" dirty="0"/>
              <a:t>Az első adatok a 7. századból </a:t>
            </a:r>
          </a:p>
          <a:p>
            <a:r>
              <a:rPr lang="hu-HU" sz="5000" dirty="0"/>
              <a:t>Az első részletes leírást Muhammad </a:t>
            </a:r>
            <a:r>
              <a:rPr lang="hu-HU" sz="5000" dirty="0" err="1"/>
              <a:t>ibn</a:t>
            </a:r>
            <a:r>
              <a:rPr lang="hu-HU" sz="5000" dirty="0"/>
              <a:t> </a:t>
            </a:r>
            <a:r>
              <a:rPr lang="hu-HU" sz="5000" dirty="0" err="1"/>
              <a:t>Zakarijja</a:t>
            </a:r>
            <a:r>
              <a:rPr lang="hu-HU" sz="5000" dirty="0"/>
              <a:t> </a:t>
            </a:r>
            <a:r>
              <a:rPr lang="hu-HU" sz="5000" dirty="0" err="1"/>
              <a:t>r-Rázi</a:t>
            </a:r>
            <a:r>
              <a:rPr lang="hu-HU" sz="5000" dirty="0"/>
              <a:t>  (</a:t>
            </a:r>
            <a:r>
              <a:rPr lang="hu-HU" sz="5000" dirty="0" err="1"/>
              <a:t>Rhazes</a:t>
            </a:r>
            <a:r>
              <a:rPr lang="hu-HU" sz="5000" dirty="0"/>
              <a:t>) perzsa orvos adta, aki szerint a kanyaró félelmetesebb betegség, mint a himlő</a:t>
            </a:r>
          </a:p>
          <a:p>
            <a:r>
              <a:rPr lang="hu-HU" sz="5000" dirty="0"/>
              <a:t>A középkorban sok és nagy kanyarójárvány volt, sok halottal</a:t>
            </a:r>
          </a:p>
          <a:p>
            <a:r>
              <a:rPr lang="hu-HU" sz="5000" dirty="0"/>
              <a:t>Amerika felfedezése: a kanyaró a himlőt túlélő őslakosság kétharmadának életét követelte</a:t>
            </a:r>
          </a:p>
          <a:p>
            <a:r>
              <a:rPr lang="hu-HU" sz="5000" dirty="0"/>
              <a:t>A kanyaró a 19. században is sok halálos áldozatot szedett ott, ahol addig nem  ismerte az ott lakók immunrendszere </a:t>
            </a:r>
          </a:p>
          <a:p>
            <a:r>
              <a:rPr lang="hu-HU" sz="5000" dirty="0"/>
              <a:t>1848. Hawaii 148 000 lakosa közül </a:t>
            </a:r>
          </a:p>
          <a:p>
            <a:pPr>
              <a:buNone/>
            </a:pPr>
            <a:r>
              <a:rPr lang="hu-HU" sz="5000" dirty="0"/>
              <a:t>       40 000 halt meg kanyaróban,</a:t>
            </a:r>
          </a:p>
          <a:p>
            <a:pPr>
              <a:buNone/>
            </a:pPr>
            <a:r>
              <a:rPr lang="hu-HU" sz="5000" dirty="0"/>
              <a:t>       1874. Fidzsi-szigetek lakóinak egynegyede esett a kanyaró áldozatául</a:t>
            </a:r>
          </a:p>
          <a:p>
            <a:r>
              <a:rPr lang="hu-HU" sz="5000" dirty="0"/>
              <a:t>Ma  naponta 400 gyerek hal meg a világon a kanyaró miatt</a:t>
            </a:r>
          </a:p>
          <a:p>
            <a:pPr>
              <a:buNone/>
            </a:pPr>
            <a:endParaRPr lang="hu-HU" dirty="0"/>
          </a:p>
        </p:txBody>
      </p:sp>
      <p:pic>
        <p:nvPicPr>
          <p:cNvPr id="1026" name="Picture 2"/>
          <p:cNvPicPr>
            <a:picLocks noGrp="1" noChangeAspect="1" noChangeArrowheads="1"/>
          </p:cNvPicPr>
          <p:nvPr>
            <p:ph sz="half" idx="2"/>
          </p:nvPr>
        </p:nvPicPr>
        <p:blipFill>
          <a:blip r:embed="rId2"/>
          <a:srcRect/>
          <a:stretch>
            <a:fillRect/>
          </a:stretch>
        </p:blipFill>
        <p:spPr bwMode="auto">
          <a:xfrm>
            <a:off x="8892208" y="112195"/>
            <a:ext cx="3158987" cy="3142704"/>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7AE51166-9948-4DF5-B3C3-3E89F576A371}"/>
              </a:ext>
            </a:extLst>
          </p:cNvPr>
          <p:cNvPicPr>
            <a:picLocks noChangeAspect="1" noChangeArrowheads="1"/>
          </p:cNvPicPr>
          <p:nvPr/>
        </p:nvPicPr>
        <p:blipFill>
          <a:blip r:embed="rId3"/>
          <a:srcRect/>
          <a:stretch>
            <a:fillRect/>
          </a:stretch>
        </p:blipFill>
        <p:spPr bwMode="auto">
          <a:xfrm>
            <a:off x="5624421" y="2399466"/>
            <a:ext cx="2973641" cy="4286256"/>
          </a:xfrm>
          <a:prstGeom prst="rect">
            <a:avLst/>
          </a:prstGeom>
          <a:noFill/>
          <a:ln w="9525">
            <a:noFill/>
            <a:miter lim="800000"/>
            <a:headEnd/>
            <a:tailEnd/>
          </a:ln>
          <a:effectLst/>
        </p:spPr>
      </p:pic>
    </p:spTree>
  </p:cSld>
  <p:clrMapOvr>
    <a:masterClrMapping/>
  </p:clrMapOvr>
  <p:transition spd="slow">
    <p:wedg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24000" y="285728"/>
            <a:ext cx="9144000" cy="714380"/>
          </a:xfrm>
        </p:spPr>
        <p:txBody>
          <a:bodyPr>
            <a:noAutofit/>
          </a:bodyPr>
          <a:lstStyle/>
          <a:p>
            <a:pPr algn="l"/>
            <a:r>
              <a:rPr lang="hu-HU" sz="2800" dirty="0"/>
              <a:t>     Influenza                              XX. sz.</a:t>
            </a:r>
          </a:p>
        </p:txBody>
      </p:sp>
      <p:sp>
        <p:nvSpPr>
          <p:cNvPr id="3" name="Tartalom helye 2"/>
          <p:cNvSpPr>
            <a:spLocks noGrp="1"/>
          </p:cNvSpPr>
          <p:nvPr>
            <p:ph sz="half" idx="1"/>
          </p:nvPr>
        </p:nvSpPr>
        <p:spPr>
          <a:xfrm>
            <a:off x="834887" y="1000108"/>
            <a:ext cx="4357686" cy="3643338"/>
          </a:xfrm>
        </p:spPr>
        <p:txBody>
          <a:bodyPr>
            <a:normAutofit fontScale="55000" lnSpcReduction="20000"/>
          </a:bodyPr>
          <a:lstStyle/>
          <a:p>
            <a:r>
              <a:rPr lang="hu-HU" sz="3800" dirty="0"/>
              <a:t>Spanyolnátha 1918-19 </a:t>
            </a:r>
          </a:p>
          <a:p>
            <a:r>
              <a:rPr lang="hu-HU" sz="3800" dirty="0"/>
              <a:t>Kínai munkások hurcolták be Európába</a:t>
            </a:r>
          </a:p>
          <a:p>
            <a:r>
              <a:rPr lang="hu-HU" sz="3800" dirty="0"/>
              <a:t>Hat hónap alatt a föld lakosságának 50%-a betegedett meg,  20 millió halott.</a:t>
            </a:r>
          </a:p>
          <a:p>
            <a:r>
              <a:rPr lang="hu-HU" sz="3800" i="1" dirty="0"/>
              <a:t>„A betegek arca elkékül, és véres köpetet ürítenek köhögéskor, reggelente pedig kazlakban állnak holttestek a hullaház körül.”</a:t>
            </a:r>
            <a:endParaRPr lang="hu-HU" sz="3800" dirty="0"/>
          </a:p>
          <a:p>
            <a:endParaRPr lang="hu-HU" dirty="0"/>
          </a:p>
          <a:p>
            <a:endParaRPr lang="hu-HU" dirty="0"/>
          </a:p>
        </p:txBody>
      </p:sp>
      <p:pic>
        <p:nvPicPr>
          <p:cNvPr id="5" name="Tartalom helye 4" descr="grippe2.jpg"/>
          <p:cNvPicPr>
            <a:picLocks noGrp="1"/>
          </p:cNvPicPr>
          <p:nvPr>
            <p:ph sz="half" idx="2"/>
          </p:nvPr>
        </p:nvPicPr>
        <p:blipFill>
          <a:blip r:embed="rId2"/>
          <a:srcRect/>
          <a:stretch>
            <a:fillRect/>
          </a:stretch>
        </p:blipFill>
        <p:spPr bwMode="auto">
          <a:xfrm>
            <a:off x="5810248" y="1071546"/>
            <a:ext cx="4857752" cy="3500462"/>
          </a:xfrm>
          <a:prstGeom prst="rect">
            <a:avLst/>
          </a:prstGeom>
          <a:noFill/>
          <a:ln w="9525">
            <a:noFill/>
            <a:miter lim="800000"/>
            <a:headEnd/>
            <a:tailEnd/>
          </a:ln>
        </p:spPr>
      </p:pic>
      <p:sp>
        <p:nvSpPr>
          <p:cNvPr id="7" name="Tartalom helye 2"/>
          <p:cNvSpPr txBox="1">
            <a:spLocks/>
          </p:cNvSpPr>
          <p:nvPr/>
        </p:nvSpPr>
        <p:spPr>
          <a:xfrm>
            <a:off x="1524000" y="4643446"/>
            <a:ext cx="8515320" cy="1757362"/>
          </a:xfrm>
          <a:prstGeom prst="rect">
            <a:avLst/>
          </a:prstGeom>
        </p:spPr>
        <p:txBody>
          <a:bodyPr vert="horz" lIns="91440" tIns="45720" rIns="91440" bIns="45720" rtlCol="0">
            <a:normAutofit fontScale="85000" lnSpcReduction="10000"/>
          </a:bodyPr>
          <a:lstStyle/>
          <a:p>
            <a:pPr marL="342900" indent="-342900">
              <a:spcBef>
                <a:spcPct val="20000"/>
              </a:spcBef>
              <a:buFont typeface="Arial" pitchFamily="34" charset="0"/>
              <a:buChar char="•"/>
              <a:defRPr/>
            </a:pPr>
            <a:r>
              <a:rPr lang="hu-HU" sz="2800" dirty="0">
                <a:solidFill>
                  <a:prstClr val="black"/>
                </a:solidFill>
                <a:latin typeface="Calibri"/>
              </a:rPr>
              <a:t>A kékes arcszín hamar barnává vagy lilássá változott, a betegek lába gyakran elüszkösödött. A szerencsésebbek egyszerűen megfulladtak a saját tüdőváladékukban, a kevésbé szerencséseket azonban a másodlagos fertőzésként szerzett bakteriális </a:t>
            </a:r>
            <a:r>
              <a:rPr lang="hu-HU" sz="2800" dirty="0" err="1">
                <a:solidFill>
                  <a:prstClr val="black"/>
                </a:solidFill>
                <a:latin typeface="Calibri"/>
              </a:rPr>
              <a:t>pneumonia</a:t>
            </a:r>
            <a:r>
              <a:rPr lang="hu-HU" sz="2800" dirty="0">
                <a:solidFill>
                  <a:prstClr val="black"/>
                </a:solidFill>
                <a:latin typeface="Calibri"/>
              </a:rPr>
              <a:t> kényszerítette keserves agóniára.</a:t>
            </a:r>
          </a:p>
        </p:txBody>
      </p:sp>
    </p:spTree>
  </p:cSld>
  <p:clrMapOvr>
    <a:masterClrMapping/>
  </p:clrMapOvr>
  <p:transition spd="slow">
    <p:wedg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024034" y="0"/>
            <a:ext cx="8229600" cy="1143000"/>
          </a:xfrm>
        </p:spPr>
        <p:txBody>
          <a:bodyPr>
            <a:normAutofit/>
          </a:bodyPr>
          <a:lstStyle/>
          <a:p>
            <a:r>
              <a:rPr lang="hu-HU" sz="2800" dirty="0"/>
              <a:t>Influenza világjárványok</a:t>
            </a:r>
          </a:p>
        </p:txBody>
      </p:sp>
      <p:sp>
        <p:nvSpPr>
          <p:cNvPr id="3" name="Tartalom helye 2"/>
          <p:cNvSpPr>
            <a:spLocks noGrp="1"/>
          </p:cNvSpPr>
          <p:nvPr>
            <p:ph idx="1"/>
          </p:nvPr>
        </p:nvSpPr>
        <p:spPr>
          <a:xfrm>
            <a:off x="1524000" y="2357431"/>
            <a:ext cx="5072066" cy="3768733"/>
          </a:xfrm>
        </p:spPr>
        <p:txBody>
          <a:bodyPr>
            <a:normAutofit/>
          </a:bodyPr>
          <a:lstStyle/>
          <a:p>
            <a:r>
              <a:rPr lang="hu-HU" sz="2400" dirty="0"/>
              <a:t>1889</a:t>
            </a:r>
            <a:r>
              <a:rPr lang="pt-BR" sz="2400" dirty="0"/>
              <a:t>: orosz nátha (</a:t>
            </a:r>
            <a:r>
              <a:rPr lang="hu-HU" sz="2400" dirty="0"/>
              <a:t>H2N2</a:t>
            </a:r>
            <a:r>
              <a:rPr lang="pt-BR" sz="2400" dirty="0"/>
              <a:t>)</a:t>
            </a:r>
          </a:p>
          <a:p>
            <a:r>
              <a:rPr lang="hu-HU" sz="2400" dirty="0"/>
              <a:t>1918</a:t>
            </a:r>
            <a:r>
              <a:rPr lang="pt-BR" sz="2400" dirty="0"/>
              <a:t>: </a:t>
            </a:r>
            <a:r>
              <a:rPr lang="hu-HU" sz="2400" dirty="0"/>
              <a:t>spanyolnátha H1N1)</a:t>
            </a:r>
            <a:endParaRPr lang="pt-BR" sz="2400" dirty="0"/>
          </a:p>
          <a:p>
            <a:r>
              <a:rPr lang="hu-HU" sz="2400" dirty="0"/>
              <a:t>1957</a:t>
            </a:r>
            <a:r>
              <a:rPr lang="pt-BR" sz="2400" dirty="0"/>
              <a:t>: ázsiai influenza (H2N2)</a:t>
            </a:r>
          </a:p>
          <a:p>
            <a:r>
              <a:rPr lang="hu-HU" sz="2400" dirty="0"/>
              <a:t>1968</a:t>
            </a:r>
            <a:r>
              <a:rPr lang="pt-BR" sz="2400" dirty="0"/>
              <a:t>: hongkongi influenza</a:t>
            </a:r>
            <a:r>
              <a:rPr lang="hu-HU" sz="2400" dirty="0"/>
              <a:t> (H3N2)</a:t>
            </a:r>
            <a:endParaRPr lang="pt-BR" sz="2400" dirty="0"/>
          </a:p>
          <a:p>
            <a:r>
              <a:rPr lang="hu-HU" sz="2400" dirty="0"/>
              <a:t>2009: influenza </a:t>
            </a:r>
            <a:r>
              <a:rPr lang="hu-HU" sz="2400" dirty="0" err="1"/>
              <a:t>pandemia</a:t>
            </a:r>
            <a:r>
              <a:rPr lang="pt-BR" sz="2400" dirty="0"/>
              <a:t> (H1N1)</a:t>
            </a:r>
          </a:p>
          <a:p>
            <a:endParaRPr lang="hu-HU" dirty="0"/>
          </a:p>
        </p:txBody>
      </p:sp>
      <p:pic>
        <p:nvPicPr>
          <p:cNvPr id="5" name="Picture 2"/>
          <p:cNvPicPr>
            <a:picLocks noChangeAspect="1" noChangeArrowheads="1"/>
          </p:cNvPicPr>
          <p:nvPr/>
        </p:nvPicPr>
        <p:blipFill>
          <a:blip r:embed="rId2"/>
          <a:srcRect/>
          <a:stretch>
            <a:fillRect/>
          </a:stretch>
        </p:blipFill>
        <p:spPr bwMode="auto">
          <a:xfrm>
            <a:off x="6420719" y="1571613"/>
            <a:ext cx="3975836" cy="4859355"/>
          </a:xfrm>
          <a:prstGeom prst="rect">
            <a:avLst/>
          </a:prstGeom>
          <a:noFill/>
          <a:ln w="9525">
            <a:noFill/>
            <a:miter lim="800000"/>
            <a:headEnd/>
            <a:tailEnd/>
          </a:ln>
          <a:effectLst/>
        </p:spPr>
      </p:pic>
    </p:spTree>
  </p:cSld>
  <p:clrMapOvr>
    <a:masterClrMapping/>
  </p:clrMapOvr>
  <p:transition spd="slow">
    <p:wedg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381752" y="214290"/>
            <a:ext cx="4071934" cy="939784"/>
          </a:xfrm>
        </p:spPr>
        <p:txBody>
          <a:bodyPr>
            <a:normAutofit/>
          </a:bodyPr>
          <a:lstStyle/>
          <a:p>
            <a:pPr algn="r"/>
            <a:r>
              <a:rPr lang="hu-HU" sz="2800" dirty="0"/>
              <a:t>Járványos gyermekbénulás</a:t>
            </a:r>
          </a:p>
        </p:txBody>
      </p:sp>
      <p:sp>
        <p:nvSpPr>
          <p:cNvPr id="3" name="Tartalom helye 2"/>
          <p:cNvSpPr>
            <a:spLocks noGrp="1"/>
          </p:cNvSpPr>
          <p:nvPr>
            <p:ph sz="half" idx="1"/>
          </p:nvPr>
        </p:nvSpPr>
        <p:spPr>
          <a:xfrm>
            <a:off x="1524000" y="4071943"/>
            <a:ext cx="4495800" cy="2054221"/>
          </a:xfrm>
        </p:spPr>
        <p:txBody>
          <a:bodyPr>
            <a:normAutofit fontScale="85000" lnSpcReduction="20000"/>
          </a:bodyPr>
          <a:lstStyle/>
          <a:p>
            <a:r>
              <a:rPr lang="hu-HU" dirty="0"/>
              <a:t>Súlyosabb járványok hazánkban 1931, 1954, 1957, 1959.</a:t>
            </a:r>
          </a:p>
          <a:p>
            <a:r>
              <a:rPr lang="hu-HU" dirty="0"/>
              <a:t>1957-ben 2334 bénulás történt, amely 143 esetben végződött halállal.</a:t>
            </a:r>
          </a:p>
          <a:p>
            <a:r>
              <a:rPr lang="hu-HU" dirty="0"/>
              <a:t>Védőoltás</a:t>
            </a:r>
          </a:p>
          <a:p>
            <a:pPr>
              <a:buNone/>
            </a:pPr>
            <a:endParaRPr lang="hu-HU" dirty="0"/>
          </a:p>
        </p:txBody>
      </p:sp>
      <p:pic>
        <p:nvPicPr>
          <p:cNvPr id="4098" name="Picture 2"/>
          <p:cNvPicPr>
            <a:picLocks noGrp="1" noChangeAspect="1" noChangeArrowheads="1"/>
          </p:cNvPicPr>
          <p:nvPr>
            <p:ph sz="half" idx="2"/>
          </p:nvPr>
        </p:nvPicPr>
        <p:blipFill>
          <a:blip r:embed="rId2"/>
          <a:srcRect/>
          <a:stretch>
            <a:fillRect/>
          </a:stretch>
        </p:blipFill>
        <p:spPr bwMode="auto">
          <a:xfrm>
            <a:off x="6667504" y="1010702"/>
            <a:ext cx="3786182" cy="5847299"/>
          </a:xfrm>
          <a:prstGeom prst="rect">
            <a:avLst/>
          </a:prstGeom>
          <a:noFill/>
          <a:ln w="9525">
            <a:noFill/>
            <a:miter lim="800000"/>
            <a:headEnd/>
            <a:tailEnd/>
          </a:ln>
          <a:effectLst/>
        </p:spPr>
      </p:pic>
      <p:pic>
        <p:nvPicPr>
          <p:cNvPr id="4101" name="Picture 5"/>
          <p:cNvPicPr>
            <a:picLocks noChangeAspect="1" noChangeArrowheads="1"/>
          </p:cNvPicPr>
          <p:nvPr/>
        </p:nvPicPr>
        <p:blipFill>
          <a:blip r:embed="rId3"/>
          <a:srcRect/>
          <a:stretch>
            <a:fillRect/>
          </a:stretch>
        </p:blipFill>
        <p:spPr bwMode="auto">
          <a:xfrm>
            <a:off x="1809720" y="0"/>
            <a:ext cx="3500462" cy="3826670"/>
          </a:xfrm>
          <a:prstGeom prst="rect">
            <a:avLst/>
          </a:prstGeom>
          <a:noFill/>
          <a:ln w="9525">
            <a:noFill/>
            <a:miter lim="800000"/>
            <a:headEnd/>
            <a:tailEnd/>
          </a:ln>
          <a:effectLst/>
        </p:spPr>
      </p:pic>
    </p:spTree>
  </p:cSld>
  <p:clrMapOvr>
    <a:masterClrMapping/>
  </p:clrMapOvr>
  <p:transition spd="slow">
    <p:wedg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09720" y="0"/>
            <a:ext cx="8643998" cy="1143000"/>
          </a:xfrm>
        </p:spPr>
        <p:txBody>
          <a:bodyPr>
            <a:normAutofit/>
          </a:bodyPr>
          <a:lstStyle/>
          <a:p>
            <a:r>
              <a:rPr lang="hu-HU" sz="2800" dirty="0"/>
              <a:t>Járványok a történelmi Magyarország területén</a:t>
            </a:r>
          </a:p>
        </p:txBody>
      </p:sp>
      <p:sp>
        <p:nvSpPr>
          <p:cNvPr id="4" name="Tartalom helye 3"/>
          <p:cNvSpPr>
            <a:spLocks noGrp="1"/>
          </p:cNvSpPr>
          <p:nvPr>
            <p:ph sz="half" idx="2"/>
          </p:nvPr>
        </p:nvSpPr>
        <p:spPr>
          <a:xfrm>
            <a:off x="669235" y="861391"/>
            <a:ext cx="4040188" cy="5844209"/>
          </a:xfrm>
        </p:spPr>
        <p:txBody>
          <a:bodyPr>
            <a:normAutofit fontScale="77500" lnSpcReduction="20000"/>
          </a:bodyPr>
          <a:lstStyle/>
          <a:p>
            <a:pPr>
              <a:buNone/>
            </a:pPr>
            <a:r>
              <a:rPr lang="hu-HU" b="1" u="sng" dirty="0"/>
              <a:t>Középkor</a:t>
            </a:r>
          </a:p>
          <a:p>
            <a:pPr>
              <a:buNone/>
            </a:pPr>
            <a:r>
              <a:rPr lang="hu-HU" dirty="0"/>
              <a:t>Lepra</a:t>
            </a:r>
          </a:p>
          <a:p>
            <a:pPr>
              <a:buNone/>
            </a:pPr>
            <a:r>
              <a:rPr lang="hu-HU" dirty="0"/>
              <a:t>Pestis</a:t>
            </a:r>
          </a:p>
          <a:p>
            <a:pPr>
              <a:buNone/>
            </a:pPr>
            <a:r>
              <a:rPr lang="hu-HU" b="1" u="sng" dirty="0"/>
              <a:t>Újkor</a:t>
            </a:r>
          </a:p>
          <a:p>
            <a:pPr>
              <a:buNone/>
            </a:pPr>
            <a:r>
              <a:rPr lang="hu-HU" dirty="0"/>
              <a:t>Pestis</a:t>
            </a:r>
          </a:p>
          <a:p>
            <a:pPr>
              <a:buNone/>
            </a:pPr>
            <a:r>
              <a:rPr lang="hu-HU" dirty="0" err="1"/>
              <a:t>Feketehimlő</a:t>
            </a:r>
            <a:endParaRPr lang="hu-HU" dirty="0"/>
          </a:p>
          <a:p>
            <a:pPr>
              <a:buNone/>
            </a:pPr>
            <a:r>
              <a:rPr lang="hu-HU" dirty="0"/>
              <a:t>Szifilisz</a:t>
            </a:r>
          </a:p>
          <a:p>
            <a:pPr>
              <a:buNone/>
            </a:pPr>
            <a:r>
              <a:rPr lang="hu-HU" dirty="0"/>
              <a:t>Kiütéses tífusz</a:t>
            </a:r>
          </a:p>
          <a:p>
            <a:pPr>
              <a:buNone/>
            </a:pPr>
            <a:r>
              <a:rPr lang="hu-HU" dirty="0"/>
              <a:t>Hastífusz</a:t>
            </a:r>
          </a:p>
          <a:p>
            <a:pPr>
              <a:buNone/>
            </a:pPr>
            <a:r>
              <a:rPr lang="hu-HU" dirty="0"/>
              <a:t>Malária</a:t>
            </a:r>
          </a:p>
          <a:p>
            <a:pPr>
              <a:buNone/>
            </a:pPr>
            <a:r>
              <a:rPr lang="hu-HU" b="1" u="sng" dirty="0"/>
              <a:t>XIX. </a:t>
            </a:r>
            <a:r>
              <a:rPr lang="hu-HU" b="1" u="sng" dirty="0" err="1"/>
              <a:t>sz</a:t>
            </a:r>
            <a:endParaRPr lang="hu-HU" b="1" u="sng" dirty="0"/>
          </a:p>
          <a:p>
            <a:pPr>
              <a:buNone/>
            </a:pPr>
            <a:r>
              <a:rPr lang="hu-HU" dirty="0"/>
              <a:t>Kolera</a:t>
            </a:r>
          </a:p>
          <a:p>
            <a:pPr>
              <a:buNone/>
            </a:pPr>
            <a:r>
              <a:rPr lang="hu-HU" dirty="0"/>
              <a:t>Tuberkulózis</a:t>
            </a:r>
          </a:p>
          <a:p>
            <a:pPr>
              <a:buNone/>
            </a:pPr>
            <a:r>
              <a:rPr lang="hu-HU" dirty="0"/>
              <a:t>Diftéria</a:t>
            </a:r>
          </a:p>
          <a:p>
            <a:pPr>
              <a:buNone/>
            </a:pPr>
            <a:r>
              <a:rPr lang="hu-HU" b="1" u="sng" dirty="0"/>
              <a:t>XX. sz.</a:t>
            </a:r>
          </a:p>
          <a:p>
            <a:pPr>
              <a:buNone/>
            </a:pPr>
            <a:r>
              <a:rPr lang="hu-HU" dirty="0"/>
              <a:t>Járványos gyermekbénulás</a:t>
            </a:r>
          </a:p>
          <a:p>
            <a:pPr>
              <a:buNone/>
            </a:pPr>
            <a:r>
              <a:rPr lang="hu-HU" dirty="0"/>
              <a:t>Szamárköhögés </a:t>
            </a:r>
          </a:p>
          <a:p>
            <a:pPr>
              <a:buNone/>
            </a:pPr>
            <a:r>
              <a:rPr lang="hu-HU" dirty="0"/>
              <a:t>Influenza</a:t>
            </a:r>
          </a:p>
          <a:p>
            <a:pPr>
              <a:buNone/>
            </a:pPr>
            <a:r>
              <a:rPr lang="hu-HU" b="1" u="sng" dirty="0"/>
              <a:t>XXI. sz.</a:t>
            </a:r>
          </a:p>
          <a:p>
            <a:pPr>
              <a:buNone/>
            </a:pPr>
            <a:r>
              <a:rPr lang="hu-HU" dirty="0"/>
              <a:t>COVID-19</a:t>
            </a:r>
          </a:p>
          <a:p>
            <a:pPr>
              <a:buNone/>
            </a:pPr>
            <a:endParaRPr lang="hu-HU" dirty="0"/>
          </a:p>
        </p:txBody>
      </p:sp>
      <p:pic>
        <p:nvPicPr>
          <p:cNvPr id="2050" name="Picture 2"/>
          <p:cNvPicPr>
            <a:picLocks noGrp="1" noChangeAspect="1" noChangeArrowheads="1"/>
          </p:cNvPicPr>
          <p:nvPr>
            <p:ph sz="quarter" idx="4"/>
          </p:nvPr>
        </p:nvPicPr>
        <p:blipFill>
          <a:blip r:embed="rId2"/>
          <a:srcRect/>
          <a:stretch>
            <a:fillRect/>
          </a:stretch>
        </p:blipFill>
        <p:spPr bwMode="auto">
          <a:xfrm>
            <a:off x="4153863" y="1214422"/>
            <a:ext cx="6228417" cy="4530972"/>
          </a:xfrm>
          <a:prstGeom prst="rect">
            <a:avLst/>
          </a:prstGeom>
          <a:noFill/>
          <a:ln w="9525">
            <a:noFill/>
            <a:miter lim="800000"/>
            <a:headEnd/>
            <a:tailEnd/>
          </a:ln>
          <a:effectLst/>
        </p:spPr>
      </p:pic>
    </p:spTree>
  </p:cSld>
  <p:clrMapOvr>
    <a:masterClrMapping/>
  </p:clrMapOvr>
  <p:transition spd="slow">
    <p:wedg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0" y="2948869"/>
            <a:ext cx="12192000" cy="480131"/>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hu-HU" sz="2800" b="1" dirty="0"/>
              <a:t>Köszönöm a figyelmet!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1524000" y="5143512"/>
            <a:ext cx="9144000" cy="1714488"/>
          </a:xfrm>
        </p:spPr>
        <p:txBody>
          <a:bodyPr anchor="t">
            <a:normAutofit fontScale="92500" lnSpcReduction="10000"/>
          </a:bodyPr>
          <a:lstStyle/>
          <a:p>
            <a:pPr>
              <a:buFont typeface="Arial" pitchFamily="34" charset="0"/>
              <a:buChar char="•"/>
            </a:pPr>
            <a:r>
              <a:rPr lang="hu-HU" b="0" dirty="0"/>
              <a:t>    „Legyen a táboron kívül egy hely, ahová </a:t>
            </a:r>
            <a:r>
              <a:rPr lang="hu-HU" b="0" dirty="0" err="1"/>
              <a:t>félremégy</a:t>
            </a:r>
            <a:r>
              <a:rPr lang="hu-HU" b="0" dirty="0"/>
              <a:t>. Legyen a fölszerelésed között ásó is, hogy amikor kinn leülsz, gödröt áshass vele, és betakarhasd, ami elment tőled. Mert Istened, az ÚR veled jár a táborban, hogy segítségedre legyen, és kezedbe adja ellenségeidet; legyen azért a táborod szent, ne lásson ő nálad semmi szemérmetlenséget, mert elfordul tőled.” (5Móz 23, 13-15)</a:t>
            </a:r>
          </a:p>
          <a:p>
            <a:endParaRPr lang="hu-HU" dirty="0"/>
          </a:p>
        </p:txBody>
      </p:sp>
      <p:sp>
        <p:nvSpPr>
          <p:cNvPr id="4" name="Tartalom helye 3"/>
          <p:cNvSpPr>
            <a:spLocks noGrp="1"/>
          </p:cNvSpPr>
          <p:nvPr>
            <p:ph sz="half" idx="2"/>
          </p:nvPr>
        </p:nvSpPr>
        <p:spPr>
          <a:xfrm>
            <a:off x="1099931" y="607199"/>
            <a:ext cx="4714876" cy="4286280"/>
          </a:xfrm>
        </p:spPr>
        <p:txBody>
          <a:bodyPr>
            <a:noAutofit/>
          </a:bodyPr>
          <a:lstStyle/>
          <a:p>
            <a:r>
              <a:rPr lang="hu-HU" sz="2000" dirty="0"/>
              <a:t>Mózes közegészségügyi rendelkezései </a:t>
            </a:r>
          </a:p>
          <a:p>
            <a:r>
              <a:rPr lang="hu-HU" sz="2000" dirty="0"/>
              <a:t>(sertéshús tilalma , lepra elleni védekezés, elkülönítés szabályai, körülmetélés)</a:t>
            </a:r>
          </a:p>
          <a:p>
            <a:r>
              <a:rPr lang="hu-HU" sz="2000" dirty="0"/>
              <a:t>A poklos ember tisztulásának törvénye: … a megtisztulni akaró mossa ki ruháját, borotválja le mindenütt a  szőrét, mosakodjék meg vízben, és tiszta lesz. Azután bemehet a táborba, de hét napig maradjon a sátoron kívül.  (3Móz 14,8) </a:t>
            </a:r>
          </a:p>
          <a:p>
            <a:r>
              <a:rPr lang="hu-HU" sz="2000" dirty="0"/>
              <a:t>„Ne vagdaljátok be testeteket halottért, és ne végezzetek magatokon tetoválást. Én vagyok az Úr!” (3Móz 19,28)</a:t>
            </a:r>
          </a:p>
        </p:txBody>
      </p:sp>
      <p:pic>
        <p:nvPicPr>
          <p:cNvPr id="4098" name="Picture 2"/>
          <p:cNvPicPr>
            <a:picLocks noGrp="1" noChangeAspect="1" noChangeArrowheads="1"/>
          </p:cNvPicPr>
          <p:nvPr>
            <p:ph sz="quarter" idx="4"/>
          </p:nvPr>
        </p:nvPicPr>
        <p:blipFill>
          <a:blip r:embed="rId2"/>
          <a:srcRect/>
          <a:stretch>
            <a:fillRect/>
          </a:stretch>
        </p:blipFill>
        <p:spPr bwMode="auto">
          <a:xfrm>
            <a:off x="6221468" y="1000108"/>
            <a:ext cx="4446532" cy="3500462"/>
          </a:xfrm>
          <a:prstGeom prst="rect">
            <a:avLst/>
          </a:prstGeom>
          <a:noFill/>
          <a:ln w="9525">
            <a:noFill/>
            <a:miter lim="800000"/>
            <a:headEnd/>
            <a:tailEnd/>
          </a:ln>
          <a:effectLst/>
        </p:spPr>
      </p:pic>
    </p:spTree>
  </p:cSld>
  <p:clrMapOvr>
    <a:masterClrMapping/>
  </p:clrMapOvr>
  <p:transition spd="slow">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half" idx="1"/>
          </p:nvPr>
        </p:nvSpPr>
        <p:spPr>
          <a:xfrm>
            <a:off x="145774" y="1183877"/>
            <a:ext cx="5340626" cy="4525963"/>
          </a:xfrm>
        </p:spPr>
        <p:txBody>
          <a:bodyPr>
            <a:normAutofit/>
          </a:bodyPr>
          <a:lstStyle/>
          <a:p>
            <a:r>
              <a:rPr lang="hu-HU" sz="2400" dirty="0" err="1"/>
              <a:t>Hammurapi</a:t>
            </a:r>
            <a:r>
              <a:rPr lang="hu-HU" sz="2400" dirty="0"/>
              <a:t> babilóniai király (i. e. 1500 évvel) </a:t>
            </a:r>
          </a:p>
          <a:p>
            <a:r>
              <a:rPr lang="hu-HU" sz="2400" dirty="0"/>
              <a:t>törvénye rendelte el a halottszemlét</a:t>
            </a:r>
          </a:p>
          <a:p>
            <a:r>
              <a:rPr lang="hu-HU" sz="2400" dirty="0"/>
              <a:t>szabályozta a piacot és</a:t>
            </a:r>
          </a:p>
          <a:p>
            <a:r>
              <a:rPr lang="hu-HU" sz="2400" dirty="0"/>
              <a:t>foglalkozott a jó vízellátás és a csatornázás jelentőségével</a:t>
            </a:r>
          </a:p>
        </p:txBody>
      </p:sp>
      <p:pic>
        <p:nvPicPr>
          <p:cNvPr id="1026" name="Picture 2"/>
          <p:cNvPicPr>
            <a:picLocks noGrp="1" noChangeAspect="1" noChangeArrowheads="1"/>
          </p:cNvPicPr>
          <p:nvPr>
            <p:ph sz="half" idx="2"/>
          </p:nvPr>
        </p:nvPicPr>
        <p:blipFill>
          <a:blip r:embed="rId2"/>
          <a:srcRect/>
          <a:stretch>
            <a:fillRect/>
          </a:stretch>
        </p:blipFill>
        <p:spPr bwMode="auto">
          <a:xfrm>
            <a:off x="5738810" y="285729"/>
            <a:ext cx="4714908" cy="6322261"/>
          </a:xfrm>
          <a:prstGeom prst="rect">
            <a:avLst/>
          </a:prstGeom>
          <a:noFill/>
          <a:ln w="9525">
            <a:noFill/>
            <a:miter lim="800000"/>
            <a:headEnd/>
            <a:tailEnd/>
          </a:ln>
          <a:effectLst/>
        </p:spPr>
      </p:pic>
    </p:spTree>
  </p:cSld>
  <p:clrMapOvr>
    <a:masterClrMapping/>
  </p:clrMapOvr>
  <p:transition spd="slow">
    <p:wedge/>
  </p:transition>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um" ma:contentTypeID="0x01010099392F7E28530D458F1049BCAEC23071" ma:contentTypeVersion="11" ma:contentTypeDescription="Új dokumentum létrehozása." ma:contentTypeScope="" ma:versionID="6e021b8faaadfab4f93be54c3abebaaf">
  <xsd:schema xmlns:xsd="http://www.w3.org/2001/XMLSchema" xmlns:xs="http://www.w3.org/2001/XMLSchema" xmlns:p="http://schemas.microsoft.com/office/2006/metadata/properties" xmlns:ns2="e231ebef-788f-4c9f-acf4-87c4004a6337" xmlns:ns3="de51649e-bc69-41ec-9bf9-1ea60d57d5f8" targetNamespace="http://schemas.microsoft.com/office/2006/metadata/properties" ma:root="true" ma:fieldsID="c0f8cfe6ac91c8ff49c82136801ce2f6" ns2:_="" ns3:_="">
    <xsd:import namespace="e231ebef-788f-4c9f-acf4-87c4004a6337"/>
    <xsd:import namespace="de51649e-bc69-41ec-9bf9-1ea60d57d5f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1ebef-788f-4c9f-acf4-87c4004a63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51649e-bc69-41ec-9bf9-1ea60d57d5f8" elementFormDefault="qualified">
    <xsd:import namespace="http://schemas.microsoft.com/office/2006/documentManagement/types"/>
    <xsd:import namespace="http://schemas.microsoft.com/office/infopath/2007/PartnerControls"/>
    <xsd:element name="SharedWithUsers" ma:index="10"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Megosztva részletekkel"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F9AD2D-EC4C-4F2F-ABB2-02DD69E6ECFA}">
  <ds:schemaRefs>
    <ds:schemaRef ds:uri="http://purl.org/dc/terms/"/>
    <ds:schemaRef ds:uri="http://purl.org/dc/dcmitype/"/>
    <ds:schemaRef ds:uri="http://www.w3.org/XML/1998/namespace"/>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de51649e-bc69-41ec-9bf9-1ea60d57d5f8"/>
    <ds:schemaRef ds:uri="e231ebef-788f-4c9f-acf4-87c4004a6337"/>
  </ds:schemaRefs>
</ds:datastoreItem>
</file>

<file path=customXml/itemProps2.xml><?xml version="1.0" encoding="utf-8"?>
<ds:datastoreItem xmlns:ds="http://schemas.openxmlformats.org/officeDocument/2006/customXml" ds:itemID="{5CCBEF80-622D-4ABC-8BEE-52E032473D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31ebef-788f-4c9f-acf4-87c4004a6337"/>
    <ds:schemaRef ds:uri="de51649e-bc69-41ec-9bf9-1ea60d57d5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0C18DB-BDD4-428E-9F2F-1195D33B2B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680</TotalTime>
  <Words>4385</Words>
  <Application>Microsoft Office PowerPoint</Application>
  <PresentationFormat>Szélesvásznú</PresentationFormat>
  <Paragraphs>415</Paragraphs>
  <Slides>77</Slides>
  <Notes>6</Notes>
  <HiddenSlides>0</HiddenSlides>
  <MMClips>0</MMClips>
  <ScaleCrop>false</ScaleCrop>
  <HeadingPairs>
    <vt:vector size="6" baseType="variant">
      <vt:variant>
        <vt:lpstr>Használt betűtípusok</vt:lpstr>
      </vt:variant>
      <vt:variant>
        <vt:i4>6</vt:i4>
      </vt:variant>
      <vt:variant>
        <vt:lpstr>Téma</vt:lpstr>
      </vt:variant>
      <vt:variant>
        <vt:i4>2</vt:i4>
      </vt:variant>
      <vt:variant>
        <vt:lpstr>Diacímek</vt:lpstr>
      </vt:variant>
      <vt:variant>
        <vt:i4>77</vt:i4>
      </vt:variant>
    </vt:vector>
  </HeadingPairs>
  <TitlesOfParts>
    <vt:vector size="85" baseType="lpstr">
      <vt:lpstr>Arial</vt:lpstr>
      <vt:lpstr>Calibri</vt:lpstr>
      <vt:lpstr>Calibri Light</vt:lpstr>
      <vt:lpstr>Comic Sans MS</vt:lpstr>
      <vt:lpstr>Times New Roman</vt:lpstr>
      <vt:lpstr>Wingdings</vt:lpstr>
      <vt:lpstr>Office-téma</vt:lpstr>
      <vt:lpstr>1_Office-téma</vt:lpstr>
      <vt:lpstr>PowerPoint-bemutató</vt:lpstr>
      <vt:lpstr>PowerPoint-bemutató</vt:lpstr>
      <vt:lpstr>Járványtan – történeti áttekintés A kezdetek</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Galenos (130-210)</vt:lpstr>
      <vt:lpstr>PowerPoint-bemutató</vt:lpstr>
      <vt:lpstr>Középkor </vt:lpstr>
      <vt:lpstr>PowerPoint-bemutató</vt:lpstr>
      <vt:lpstr>PowerPoint-bemutató</vt:lpstr>
      <vt:lpstr>PowerPoint-bemutató</vt:lpstr>
      <vt:lpstr>Müller Regiomontanus 1471-ben írott, Heltai Gáspár által 1575-ben lefordított Csíziója</vt:lpstr>
      <vt:lpstr>PowerPoint-bemutató</vt:lpstr>
      <vt:lpstr>PowerPoint-bemutató</vt:lpstr>
      <vt:lpstr>PowerPoint-bemutató</vt:lpstr>
      <vt:lpstr>Pestis (dögvész, fekete halál) </vt:lpstr>
      <vt:lpstr>Yersinia pestis</vt:lpstr>
      <vt:lpstr>Attikai járvány i.e. 420.  Peloponnészoszi háború /Thuküdidész/</vt:lpstr>
      <vt:lpstr>PowerPoint-bemutató</vt:lpstr>
      <vt:lpstr>Jusztiniánuszi járvány 542.</vt:lpstr>
      <vt:lpstr>1347 Kaffa ostroma (Krím-félsziget)</vt:lpstr>
      <vt:lpstr>Szicília</vt:lpstr>
      <vt:lpstr>PowerPoint-bemutató</vt:lpstr>
      <vt:lpstr>PowerPoint-bemutató</vt:lpstr>
      <vt:lpstr>PowerPoint-bemutató</vt:lpstr>
      <vt:lpstr>A pestis Magyarországon</vt:lpstr>
      <vt:lpstr>Nándorfehérvár 1456. </vt:lpstr>
      <vt:lpstr>PowerPoint-bemutató</vt:lpstr>
      <vt:lpstr>Michel Serres: Pestisjárvány Marseille-ben, 1720</vt:lpstr>
      <vt:lpstr>A pestis ma</vt:lpstr>
      <vt:lpstr>            Lepra (Hansen-betegség, bélpoklosság)</vt:lpstr>
      <vt:lpstr>Lepra </vt:lpstr>
      <vt:lpstr>Lepra </vt:lpstr>
      <vt:lpstr> Himlő</vt:lpstr>
      <vt:lpstr>Himlő</vt:lpstr>
      <vt:lpstr>Himlő</vt:lpstr>
      <vt:lpstr>Himlő</vt:lpstr>
      <vt:lpstr>Újvilág  Lakosság 95%-a</vt:lpstr>
      <vt:lpstr>PowerPoint-bemutató</vt:lpstr>
      <vt:lpstr>Rajz az Edward Jenner elképzelését övező korabeli vitákról (James Gillray, 1802) </vt:lpstr>
      <vt:lpstr>/Dr. Mészner Zsófia/</vt:lpstr>
      <vt:lpstr>Tífusz (Kr.e. 430? – napjainkig) </vt:lpstr>
      <vt:lpstr>PowerPoint-bemutató</vt:lpstr>
      <vt:lpstr>„Morbus Hungaricus”</vt:lpstr>
      <vt:lpstr>PowerPoint-bemutató</vt:lpstr>
      <vt:lpstr>PowerPoint-bemutató</vt:lpstr>
      <vt:lpstr>   Hastífusz </vt:lpstr>
      <vt:lpstr>Szifilisz (morbus gallicus, franc)</vt:lpstr>
      <vt:lpstr>Szifilisz</vt:lpstr>
      <vt:lpstr>PowerPoint-bemutató</vt:lpstr>
      <vt:lpstr>Szifilisz</vt:lpstr>
      <vt:lpstr>Kolera XIX. sz.</vt:lpstr>
      <vt:lpstr>PowerPoint-bemutató</vt:lpstr>
      <vt:lpstr>Tuberculosis</vt:lpstr>
      <vt:lpstr>TBC terjedése</vt:lpstr>
      <vt:lpstr>TBC tünetei</vt:lpstr>
      <vt:lpstr>PowerPoint-bemutató</vt:lpstr>
      <vt:lpstr>Tuberculosis </vt:lpstr>
      <vt:lpstr>Humán csont-ízületi tuberkulózis</vt:lpstr>
      <vt:lpstr>XIX. század</vt:lpstr>
      <vt:lpstr>„Vérszipoly”</vt:lpstr>
      <vt:lpstr>Torokgyík</vt:lpstr>
      <vt:lpstr>Szamárköhögés</vt:lpstr>
      <vt:lpstr>Kanyaró</vt:lpstr>
      <vt:lpstr>     Influenza                              XX. sz.</vt:lpstr>
      <vt:lpstr>Influenza világjárványok</vt:lpstr>
      <vt:lpstr>Járványos gyermekbénulás</vt:lpstr>
      <vt:lpstr>Járványok a történelmi Magyarország területén</vt:lpstr>
      <vt:lpstr>Köszönöm a figyelmet!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gabor.varga</dc:creator>
  <cp:lastModifiedBy>dr. Wächter Walter</cp:lastModifiedBy>
  <cp:revision>48</cp:revision>
  <dcterms:created xsi:type="dcterms:W3CDTF">2020-03-12T12:44:42Z</dcterms:created>
  <dcterms:modified xsi:type="dcterms:W3CDTF">2022-03-27T18:59:25Z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0x01010099392F7E28530D458F1049BCAEC23071</vt:lpwstr>
  </property>
</Properties>
</file>