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40"/>
  </p:notesMasterIdLst>
  <p:sldIdLst>
    <p:sldId id="262" r:id="rId2"/>
    <p:sldId id="540" r:id="rId3"/>
    <p:sldId id="533" r:id="rId4"/>
    <p:sldId id="543" r:id="rId5"/>
    <p:sldId id="468" r:id="rId6"/>
    <p:sldId id="544" r:id="rId7"/>
    <p:sldId id="470" r:id="rId8"/>
    <p:sldId id="556" r:id="rId9"/>
    <p:sldId id="557" r:id="rId10"/>
    <p:sldId id="559" r:id="rId11"/>
    <p:sldId id="560" r:id="rId12"/>
    <p:sldId id="561" r:id="rId13"/>
    <p:sldId id="562" r:id="rId14"/>
    <p:sldId id="563" r:id="rId15"/>
    <p:sldId id="541" r:id="rId16"/>
    <p:sldId id="471" r:id="rId17"/>
    <p:sldId id="416" r:id="rId18"/>
    <p:sldId id="498" r:id="rId19"/>
    <p:sldId id="415" r:id="rId20"/>
    <p:sldId id="566" r:id="rId21"/>
    <p:sldId id="474" r:id="rId22"/>
    <p:sldId id="473" r:id="rId23"/>
    <p:sldId id="568" r:id="rId24"/>
    <p:sldId id="480" r:id="rId25"/>
    <p:sldId id="485" r:id="rId26"/>
    <p:sldId id="487" r:id="rId27"/>
    <p:sldId id="488" r:id="rId28"/>
    <p:sldId id="489" r:id="rId29"/>
    <p:sldId id="569" r:id="rId30"/>
    <p:sldId id="570" r:id="rId31"/>
    <p:sldId id="484" r:id="rId32"/>
    <p:sldId id="483" r:id="rId33"/>
    <p:sldId id="564" r:id="rId34"/>
    <p:sldId id="491" r:id="rId35"/>
    <p:sldId id="428" r:id="rId36"/>
    <p:sldId id="572" r:id="rId37"/>
    <p:sldId id="493" r:id="rId38"/>
    <p:sldId id="282" r:id="rId39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295317-7D3F-4BA6-89F8-975B7E1BA660}" type="datetimeFigureOut">
              <a:rPr lang="hu-HU" smtClean="0"/>
              <a:pPr/>
              <a:t>2019. 11. 13.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EAA24A-7F14-4A6D-B34F-6A9A4013B8A5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EAA24A-7F14-4A6D-B34F-6A9A4013B8A5}" type="slidenum">
              <a:rPr lang="hu-HU" smtClean="0"/>
              <a:pPr/>
              <a:t>28</a:t>
            </a:fld>
            <a:endParaRPr 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erékszögű háromszög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Cím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7" name="Alcím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grpSp>
        <p:nvGrpSpPr>
          <p:cNvPr id="2" name="Csoportba foglalás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Szabadkézi sokszög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Szabadkézi sokszög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Szabadkézi sokszög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Egyenes összekötő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átum helye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F9E426A-215A-41B6-8BEC-3820D1F55A23}" type="datetimeFigureOut">
              <a:rPr lang="hu-HU" smtClean="0"/>
              <a:pPr/>
              <a:t>2019. 11. 13.</a:t>
            </a:fld>
            <a:endParaRPr lang="hu-HU"/>
          </a:p>
        </p:txBody>
      </p:sp>
      <p:sp>
        <p:nvSpPr>
          <p:cNvPr id="19" name="Élőláb hely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hu-HU"/>
          </a:p>
        </p:txBody>
      </p:sp>
      <p:sp>
        <p:nvSpPr>
          <p:cNvPr id="27" name="Dia számának hely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4C94475-2DD4-4106-A301-623B3424760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9E426A-215A-41B6-8BEC-3820D1F55A23}" type="datetimeFigureOut">
              <a:rPr lang="hu-HU" smtClean="0"/>
              <a:pPr/>
              <a:t>2019. 11. 13.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C94475-2DD4-4106-A301-623B3424760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9E426A-215A-41B6-8BEC-3820D1F55A23}" type="datetimeFigureOut">
              <a:rPr lang="hu-HU" smtClean="0"/>
              <a:pPr/>
              <a:t>2019. 11. 13.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C94475-2DD4-4106-A301-623B3424760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9E426A-215A-41B6-8BEC-3820D1F55A23}" type="datetimeFigureOut">
              <a:rPr lang="hu-HU" smtClean="0"/>
              <a:pPr/>
              <a:t>2019. 11. 13.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C94475-2DD4-4106-A301-623B3424760B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7" name="Cím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9E426A-215A-41B6-8BEC-3820D1F55A23}" type="datetimeFigureOut">
              <a:rPr lang="hu-HU" smtClean="0"/>
              <a:pPr/>
              <a:t>2019. 11. 13.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C94475-2DD4-4106-A301-623B3424760B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7" name="Sávnyíl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Sávnyíl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9E426A-215A-41B6-8BEC-3820D1F55A23}" type="datetimeFigureOut">
              <a:rPr lang="hu-HU" smtClean="0"/>
              <a:pPr/>
              <a:t>2019. 11. 13.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C94475-2DD4-4106-A301-623B3424760B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8" name="Cím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Összehasonlítás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9E426A-215A-41B6-8BEC-3820D1F55A23}" type="datetimeFigureOut">
              <a:rPr lang="hu-HU" smtClean="0"/>
              <a:pPr/>
              <a:t>2019. 11. 13.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C94475-2DD4-4106-A301-623B3424760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9E426A-215A-41B6-8BEC-3820D1F55A23}" type="datetimeFigureOut">
              <a:rPr lang="hu-HU" smtClean="0"/>
              <a:pPr/>
              <a:t>2019. 11. 13.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C94475-2DD4-4106-A301-623B3424760B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6" name="Cím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9E426A-215A-41B6-8BEC-3820D1F55A23}" type="datetimeFigureOut">
              <a:rPr lang="hu-HU" smtClean="0"/>
              <a:pPr/>
              <a:t>2019. 11. 13.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C94475-2DD4-4106-A301-623B3424760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F9E426A-215A-41B6-8BEC-3820D1F55A23}" type="datetimeFigureOut">
              <a:rPr lang="hu-HU" smtClean="0"/>
              <a:pPr/>
              <a:t>2019. 11. 13.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C94475-2DD4-4106-A301-623B3424760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F9E426A-215A-41B6-8BEC-3820D1F55A23}" type="datetimeFigureOut">
              <a:rPr lang="hu-HU" smtClean="0"/>
              <a:pPr/>
              <a:t>2019. 11. 13.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4C94475-2DD4-4106-A301-623B3424760B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8" name="Szabadkézi sokszög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Szabadkézi sokszög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Derékszögű háromszög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Egyenes összekötő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Sávnyíl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Sávnyíl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zabadkézi sokszög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Szabadkézi sokszög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Derékszögű háromszög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Egyenes összekötő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ím hely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0" name="Szöveg helye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F9E426A-215A-41B6-8BEC-3820D1F55A23}" type="datetimeFigureOut">
              <a:rPr lang="hu-HU" smtClean="0"/>
              <a:pPr/>
              <a:t>2019. 11. 13.</a:t>
            </a:fld>
            <a:endParaRPr lang="hu-HU"/>
          </a:p>
        </p:txBody>
      </p:sp>
      <p:sp>
        <p:nvSpPr>
          <p:cNvPr id="22" name="Élőláb helye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hu-HU"/>
          </a:p>
        </p:txBody>
      </p:sp>
      <p:sp>
        <p:nvSpPr>
          <p:cNvPr id="18" name="Dia számának hely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4C94475-2DD4-4106-A301-623B3424760B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7200" dirty="0" smtClean="0"/>
              <a:t>Gyógyszertan</a:t>
            </a:r>
            <a:endParaRPr lang="hu-HU" sz="7200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u-HU" sz="2400" dirty="0" smtClean="0">
                <a:latin typeface="Georgia" pitchFamily="18" charset="0"/>
              </a:rPr>
              <a:t>Dr. </a:t>
            </a:r>
            <a:r>
              <a:rPr lang="hu-HU" sz="2400" dirty="0" err="1" smtClean="0">
                <a:latin typeface="Georgia" pitchFamily="18" charset="0"/>
              </a:rPr>
              <a:t>Zimmerman</a:t>
            </a:r>
            <a:r>
              <a:rPr lang="hu-HU" sz="2400" dirty="0" smtClean="0">
                <a:latin typeface="Georgia" pitchFamily="18" charset="0"/>
              </a:rPr>
              <a:t> Katalin</a:t>
            </a:r>
          </a:p>
          <a:p>
            <a:r>
              <a:rPr lang="hu-HU" sz="2400" dirty="0" smtClean="0">
                <a:latin typeface="Georgia" pitchFamily="18" charset="0"/>
              </a:rPr>
              <a:t>2019</a:t>
            </a:r>
            <a:r>
              <a:rPr lang="hu-HU" sz="2400" dirty="0" smtClean="0">
                <a:latin typeface="Georgia" pitchFamily="18" charset="0"/>
              </a:rPr>
              <a:t>. </a:t>
            </a:r>
            <a:endParaRPr lang="hu-HU" sz="2400" dirty="0">
              <a:latin typeface="Georgia" pitchFamily="18" charset="0"/>
            </a:endParaRPr>
          </a:p>
        </p:txBody>
      </p:sp>
      <p:pic>
        <p:nvPicPr>
          <p:cNvPr id="4" name="Kép 3" descr="MC900335934.W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29520" y="285728"/>
            <a:ext cx="1279614" cy="14287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hu-HU" sz="2000" b="1" dirty="0" smtClean="0">
                <a:solidFill>
                  <a:schemeClr val="accent4"/>
                </a:solidFill>
              </a:rPr>
              <a:t>Fájdalomcsillapítás</a:t>
            </a:r>
            <a:r>
              <a:rPr lang="hu-HU" sz="2000" dirty="0" smtClean="0">
                <a:solidFill>
                  <a:schemeClr val="accent4"/>
                </a:solidFill>
              </a:rPr>
              <a:t> 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ha a betegnek már a műtétet megelőzően fájdalma van, vagy a narkózist gyenge </a:t>
            </a:r>
            <a:r>
              <a:rPr lang="hu-HU" sz="2000" dirty="0" err="1" smtClean="0">
                <a:solidFill>
                  <a:schemeClr val="accent4"/>
                </a:solidFill>
              </a:rPr>
              <a:t>analgetikus</a:t>
            </a:r>
            <a:r>
              <a:rPr lang="hu-HU" sz="2000" dirty="0" smtClean="0">
                <a:solidFill>
                  <a:schemeClr val="accent4"/>
                </a:solidFill>
              </a:rPr>
              <a:t> hatású általános érzéstelenítővel (</a:t>
            </a:r>
            <a:r>
              <a:rPr lang="hu-HU" sz="2000" dirty="0" err="1" smtClean="0">
                <a:solidFill>
                  <a:schemeClr val="accent4"/>
                </a:solidFill>
              </a:rPr>
              <a:t>halothan</a:t>
            </a:r>
            <a:r>
              <a:rPr lang="hu-HU" sz="2000" dirty="0" smtClean="0">
                <a:solidFill>
                  <a:schemeClr val="accent4"/>
                </a:solidFill>
              </a:rPr>
              <a:t>, barbiturátok) indukálják, már a </a:t>
            </a:r>
            <a:r>
              <a:rPr lang="hu-HU" sz="2000" dirty="0" err="1" smtClean="0">
                <a:solidFill>
                  <a:schemeClr val="accent4"/>
                </a:solidFill>
              </a:rPr>
              <a:t>premedikációban</a:t>
            </a:r>
            <a:r>
              <a:rPr lang="hu-HU" sz="2000" dirty="0" smtClean="0">
                <a:solidFill>
                  <a:schemeClr val="accent4"/>
                </a:solidFill>
              </a:rPr>
              <a:t> kell adni </a:t>
            </a:r>
            <a:r>
              <a:rPr lang="hu-HU" sz="2000" dirty="0" err="1" smtClean="0">
                <a:solidFill>
                  <a:schemeClr val="accent4"/>
                </a:solidFill>
              </a:rPr>
              <a:t>analgetikumot</a:t>
            </a:r>
            <a:endParaRPr lang="hu-HU" sz="2000" dirty="0" smtClean="0">
              <a:solidFill>
                <a:schemeClr val="accent4"/>
              </a:solidFill>
            </a:endParaRPr>
          </a:p>
          <a:p>
            <a:pPr>
              <a:buNone/>
            </a:pPr>
            <a:endParaRPr lang="hu-HU" sz="2000" i="1" dirty="0" smtClean="0">
              <a:solidFill>
                <a:schemeClr val="accent4"/>
              </a:solidFill>
            </a:endParaRPr>
          </a:p>
          <a:p>
            <a:pPr>
              <a:buNone/>
            </a:pPr>
            <a:r>
              <a:rPr lang="hu-HU" sz="2000" b="1" i="1" dirty="0" err="1" smtClean="0">
                <a:solidFill>
                  <a:schemeClr val="accent4"/>
                </a:solidFill>
              </a:rPr>
              <a:t>Opioidok</a:t>
            </a:r>
            <a:r>
              <a:rPr lang="hu-HU" sz="2000" dirty="0" smtClean="0">
                <a:solidFill>
                  <a:schemeClr val="accent4"/>
                </a:solidFill>
              </a:rPr>
              <a:t> 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err="1" smtClean="0">
                <a:solidFill>
                  <a:schemeClr val="accent4"/>
                </a:solidFill>
              </a:rPr>
              <a:t>morphin</a:t>
            </a:r>
            <a:r>
              <a:rPr lang="hu-HU" sz="2000" dirty="0" smtClean="0">
                <a:solidFill>
                  <a:schemeClr val="accent4"/>
                </a:solidFill>
              </a:rPr>
              <a:t>, </a:t>
            </a:r>
            <a:r>
              <a:rPr lang="hu-HU" sz="2000" dirty="0" err="1" smtClean="0">
                <a:solidFill>
                  <a:schemeClr val="accent4"/>
                </a:solidFill>
              </a:rPr>
              <a:t>fentanyl</a:t>
            </a:r>
            <a:r>
              <a:rPr lang="hu-HU" sz="2000" dirty="0" smtClean="0">
                <a:solidFill>
                  <a:schemeClr val="accent4"/>
                </a:solidFill>
              </a:rPr>
              <a:t> 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mindig figyelembe kell venni az </a:t>
            </a:r>
            <a:r>
              <a:rPr lang="hu-HU" sz="2000" dirty="0" err="1" smtClean="0">
                <a:solidFill>
                  <a:schemeClr val="accent4"/>
                </a:solidFill>
              </a:rPr>
              <a:t>opioidok</a:t>
            </a:r>
            <a:r>
              <a:rPr lang="hu-HU" sz="2000" dirty="0" smtClean="0">
                <a:solidFill>
                  <a:schemeClr val="accent4"/>
                </a:solidFill>
              </a:rPr>
              <a:t> számos mellékhatását, melyek befolyásolják a narkózis indukcióját, szövődményeit, kimenetét</a:t>
            </a:r>
          </a:p>
          <a:p>
            <a:pPr>
              <a:buNone/>
            </a:pPr>
            <a:endParaRPr lang="hu-HU" sz="2000" dirty="0" smtClean="0">
              <a:solidFill>
                <a:schemeClr val="accent4"/>
              </a:solidFill>
            </a:endParaRPr>
          </a:p>
          <a:p>
            <a:pPr>
              <a:buNone/>
            </a:pPr>
            <a:r>
              <a:rPr lang="hu-HU" sz="2000" b="1" i="1" dirty="0" smtClean="0">
                <a:solidFill>
                  <a:schemeClr val="accent4"/>
                </a:solidFill>
              </a:rPr>
              <a:t>Nem szteroid </a:t>
            </a:r>
            <a:r>
              <a:rPr lang="hu-HU" sz="2000" b="1" i="1" dirty="0" err="1" smtClean="0">
                <a:solidFill>
                  <a:schemeClr val="accent4"/>
                </a:solidFill>
              </a:rPr>
              <a:t>gyulladásgátló</a:t>
            </a:r>
            <a:endParaRPr lang="hu-HU" sz="2000" b="1" dirty="0" smtClean="0">
              <a:solidFill>
                <a:schemeClr val="accent4"/>
              </a:solidFill>
            </a:endParaRPr>
          </a:p>
          <a:p>
            <a:pPr>
              <a:buNone/>
            </a:pPr>
            <a:r>
              <a:rPr lang="hu-HU" sz="2000" dirty="0" smtClean="0">
                <a:solidFill>
                  <a:schemeClr val="accent4"/>
                </a:solidFill>
              </a:rPr>
              <a:t>fájdalomcsillapítókat is alkalmazhatunk</a:t>
            </a:r>
          </a:p>
          <a:p>
            <a:pPr>
              <a:buNone/>
            </a:pPr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2800" dirty="0" smtClean="0">
                <a:solidFill>
                  <a:srgbClr val="FF0000"/>
                </a:solidFill>
              </a:rPr>
              <a:t>Általános érzéstelenítők (</a:t>
            </a:r>
            <a:r>
              <a:rPr lang="hu-HU" sz="2800" dirty="0" err="1" smtClean="0">
                <a:solidFill>
                  <a:srgbClr val="FF0000"/>
                </a:solidFill>
              </a:rPr>
              <a:t>anaestheticumok</a:t>
            </a:r>
            <a:r>
              <a:rPr lang="hu-HU" sz="2800" dirty="0" smtClean="0">
                <a:solidFill>
                  <a:srgbClr val="FF0000"/>
                </a:solidFill>
              </a:rPr>
              <a:t>, </a:t>
            </a:r>
            <a:r>
              <a:rPr lang="hu-HU" sz="2800" dirty="0" err="1" smtClean="0">
                <a:solidFill>
                  <a:srgbClr val="FF0000"/>
                </a:solidFill>
              </a:rPr>
              <a:t>narcoticumok</a:t>
            </a:r>
            <a:r>
              <a:rPr lang="hu-HU" sz="2800" dirty="0" smtClean="0">
                <a:solidFill>
                  <a:srgbClr val="FF0000"/>
                </a:solidFill>
              </a:rPr>
              <a:t>)</a:t>
            </a:r>
            <a:endParaRPr lang="hu-HU"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u-HU" sz="2000" b="1" dirty="0" smtClean="0">
                <a:solidFill>
                  <a:schemeClr val="accent4"/>
                </a:solidFill>
              </a:rPr>
              <a:t>Hányáscsillapítás</a:t>
            </a:r>
            <a:r>
              <a:rPr lang="hu-HU" sz="2000" dirty="0" smtClean="0">
                <a:solidFill>
                  <a:schemeClr val="accent4"/>
                </a:solidFill>
              </a:rPr>
              <a:t> </a:t>
            </a:r>
          </a:p>
          <a:p>
            <a:pPr>
              <a:buNone/>
            </a:pPr>
            <a:endParaRPr lang="hu-HU" i="1" dirty="0" smtClean="0">
              <a:solidFill>
                <a:schemeClr val="accent4"/>
              </a:solidFill>
            </a:endParaRPr>
          </a:p>
          <a:p>
            <a:pPr>
              <a:buNone/>
            </a:pPr>
            <a:r>
              <a:rPr lang="hu-HU" sz="2000" b="1" i="1" dirty="0" err="1" smtClean="0">
                <a:solidFill>
                  <a:schemeClr val="accent4"/>
                </a:solidFill>
              </a:rPr>
              <a:t>Szedatív</a:t>
            </a:r>
            <a:r>
              <a:rPr lang="hu-HU" sz="2000" b="1" i="1" dirty="0" smtClean="0">
                <a:solidFill>
                  <a:schemeClr val="accent4"/>
                </a:solidFill>
              </a:rPr>
              <a:t> hatású vegyületek</a:t>
            </a:r>
            <a:r>
              <a:rPr lang="hu-HU" sz="2000" dirty="0" smtClean="0">
                <a:solidFill>
                  <a:schemeClr val="accent4"/>
                </a:solidFill>
              </a:rPr>
              <a:t> 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a szedatívumként alkalmazott szerek </a:t>
            </a:r>
            <a:r>
              <a:rPr lang="hu-HU" sz="2000" dirty="0" err="1" smtClean="0">
                <a:solidFill>
                  <a:schemeClr val="accent4"/>
                </a:solidFill>
              </a:rPr>
              <a:t>antiemetikus</a:t>
            </a:r>
            <a:r>
              <a:rPr lang="hu-HU" sz="2000" dirty="0" smtClean="0">
                <a:solidFill>
                  <a:schemeClr val="accent4"/>
                </a:solidFill>
              </a:rPr>
              <a:t> hatását hasznosítjuk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a </a:t>
            </a:r>
            <a:r>
              <a:rPr lang="hu-HU" sz="2000" dirty="0" err="1" smtClean="0">
                <a:solidFill>
                  <a:schemeClr val="accent4"/>
                </a:solidFill>
              </a:rPr>
              <a:t>propofol</a:t>
            </a:r>
            <a:r>
              <a:rPr lang="hu-HU" sz="2000" dirty="0" smtClean="0">
                <a:solidFill>
                  <a:schemeClr val="accent4"/>
                </a:solidFill>
              </a:rPr>
              <a:t> mint </a:t>
            </a:r>
            <a:r>
              <a:rPr lang="hu-HU" sz="2000" dirty="0" err="1" smtClean="0">
                <a:solidFill>
                  <a:schemeClr val="accent4"/>
                </a:solidFill>
              </a:rPr>
              <a:t>iv</a:t>
            </a:r>
            <a:r>
              <a:rPr lang="hu-HU" sz="2000" dirty="0" smtClean="0">
                <a:solidFill>
                  <a:schemeClr val="accent4"/>
                </a:solidFill>
              </a:rPr>
              <a:t>. narkotikum alkalmazása csökkenti a hányás </a:t>
            </a:r>
            <a:r>
              <a:rPr lang="hu-HU" sz="2000" dirty="0" err="1" smtClean="0">
                <a:solidFill>
                  <a:schemeClr val="accent4"/>
                </a:solidFill>
              </a:rPr>
              <a:t>incidenciáját</a:t>
            </a:r>
            <a:endParaRPr lang="hu-HU" sz="2000" dirty="0" smtClean="0">
              <a:solidFill>
                <a:schemeClr val="accent4"/>
              </a:solidFill>
            </a:endParaRPr>
          </a:p>
          <a:p>
            <a:pPr>
              <a:buNone/>
            </a:pPr>
            <a:endParaRPr lang="hu-HU" sz="2000" i="1" dirty="0" smtClean="0">
              <a:solidFill>
                <a:schemeClr val="accent4"/>
              </a:solidFill>
            </a:endParaRPr>
          </a:p>
          <a:p>
            <a:pPr>
              <a:buNone/>
            </a:pPr>
            <a:r>
              <a:rPr lang="hu-HU" sz="2000" b="1" i="1" dirty="0" err="1" smtClean="0">
                <a:solidFill>
                  <a:schemeClr val="accent4"/>
                </a:solidFill>
              </a:rPr>
              <a:t>ondansetron</a:t>
            </a:r>
            <a:r>
              <a:rPr lang="hu-HU" sz="2000" dirty="0" smtClean="0">
                <a:solidFill>
                  <a:schemeClr val="accent4"/>
                </a:solidFill>
              </a:rPr>
              <a:t> 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szelektív 5-HT</a:t>
            </a:r>
            <a:r>
              <a:rPr lang="hu-HU" sz="2000" baseline="-25000" dirty="0" smtClean="0">
                <a:solidFill>
                  <a:schemeClr val="accent4"/>
                </a:solidFill>
              </a:rPr>
              <a:t>3</a:t>
            </a:r>
            <a:r>
              <a:rPr lang="hu-HU" sz="2000" dirty="0" smtClean="0">
                <a:solidFill>
                  <a:schemeClr val="accent4"/>
                </a:solidFill>
              </a:rPr>
              <a:t>-antagonista </a:t>
            </a:r>
            <a:r>
              <a:rPr lang="hu-HU" sz="2000" dirty="0" err="1" smtClean="0">
                <a:solidFill>
                  <a:schemeClr val="accent4"/>
                </a:solidFill>
              </a:rPr>
              <a:t>antiemetikum</a:t>
            </a:r>
            <a:endParaRPr lang="hu-HU" sz="2000" dirty="0" smtClean="0">
              <a:solidFill>
                <a:schemeClr val="accent4"/>
              </a:solidFill>
            </a:endParaRPr>
          </a:p>
          <a:p>
            <a:pPr>
              <a:buNone/>
            </a:pPr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2800" dirty="0" smtClean="0">
                <a:solidFill>
                  <a:srgbClr val="FF0000"/>
                </a:solidFill>
              </a:rPr>
              <a:t>Általános érzéstelenítők (</a:t>
            </a:r>
            <a:r>
              <a:rPr lang="hu-HU" sz="2800" dirty="0" err="1" smtClean="0">
                <a:solidFill>
                  <a:srgbClr val="FF0000"/>
                </a:solidFill>
              </a:rPr>
              <a:t>anaestheticumok</a:t>
            </a:r>
            <a:r>
              <a:rPr lang="hu-HU" sz="2800" dirty="0" smtClean="0">
                <a:solidFill>
                  <a:srgbClr val="FF0000"/>
                </a:solidFill>
              </a:rPr>
              <a:t>, </a:t>
            </a:r>
            <a:r>
              <a:rPr lang="hu-HU" sz="2800" dirty="0" err="1" smtClean="0">
                <a:solidFill>
                  <a:srgbClr val="FF0000"/>
                </a:solidFill>
              </a:rPr>
              <a:t>narcoticumok</a:t>
            </a:r>
            <a:r>
              <a:rPr lang="hu-HU" sz="2800" dirty="0" smtClean="0">
                <a:solidFill>
                  <a:srgbClr val="FF0000"/>
                </a:solidFill>
              </a:rPr>
              <a:t>)</a:t>
            </a:r>
            <a:endParaRPr lang="hu-HU" sz="2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u-HU" sz="2000" b="1" dirty="0" smtClean="0">
                <a:solidFill>
                  <a:schemeClr val="accent4"/>
                </a:solidFill>
              </a:rPr>
              <a:t>Mellékhatások prevenciója</a:t>
            </a:r>
            <a:r>
              <a:rPr lang="hu-HU" sz="2000" dirty="0" smtClean="0">
                <a:solidFill>
                  <a:schemeClr val="accent4"/>
                </a:solidFill>
              </a:rPr>
              <a:t> </a:t>
            </a:r>
          </a:p>
          <a:p>
            <a:endParaRPr lang="hu-HU" i="1" dirty="0" smtClean="0">
              <a:solidFill>
                <a:schemeClr val="accent4"/>
              </a:solidFill>
            </a:endParaRPr>
          </a:p>
          <a:p>
            <a:pPr>
              <a:buNone/>
            </a:pPr>
            <a:r>
              <a:rPr lang="hu-HU" sz="2000" b="1" i="1" dirty="0" smtClean="0">
                <a:solidFill>
                  <a:schemeClr val="accent4"/>
                </a:solidFill>
              </a:rPr>
              <a:t>Paraszimpatikus </a:t>
            </a:r>
            <a:r>
              <a:rPr lang="hu-HU" sz="2000" b="1" i="1" dirty="0" err="1" smtClean="0">
                <a:solidFill>
                  <a:schemeClr val="accent4"/>
                </a:solidFill>
              </a:rPr>
              <a:t>bénítók</a:t>
            </a:r>
            <a:r>
              <a:rPr lang="hu-HU" sz="2000" dirty="0" err="1" smtClean="0">
                <a:solidFill>
                  <a:schemeClr val="accent4"/>
                </a:solidFill>
              </a:rPr>
              <a:t>-</a:t>
            </a:r>
            <a:r>
              <a:rPr lang="hu-HU" sz="2000" b="1" dirty="0" err="1" smtClean="0">
                <a:solidFill>
                  <a:schemeClr val="accent4"/>
                </a:solidFill>
              </a:rPr>
              <a:t>Atropin</a:t>
            </a:r>
            <a:endParaRPr lang="hu-HU" sz="2000" b="1" dirty="0" smtClean="0">
              <a:solidFill>
                <a:schemeClr val="accent4"/>
              </a:solidFill>
            </a:endParaRPr>
          </a:p>
          <a:p>
            <a:pPr>
              <a:buNone/>
            </a:pPr>
            <a:endParaRPr lang="hu-HU" sz="2000" b="1" dirty="0" smtClean="0">
              <a:solidFill>
                <a:schemeClr val="accent4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alkalmazásukra akkor lehet szükség, amikor </a:t>
            </a:r>
            <a:r>
              <a:rPr lang="hu-HU" sz="2000" dirty="0" err="1" smtClean="0">
                <a:solidFill>
                  <a:schemeClr val="accent4"/>
                </a:solidFill>
              </a:rPr>
              <a:t>vagusizgalmat</a:t>
            </a:r>
            <a:r>
              <a:rPr lang="hu-HU" sz="2000" dirty="0" smtClean="0">
                <a:solidFill>
                  <a:schemeClr val="accent4"/>
                </a:solidFill>
              </a:rPr>
              <a:t> kiváltó szerekkel narkotizálunk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a </a:t>
            </a:r>
            <a:r>
              <a:rPr lang="hu-HU" sz="2000" dirty="0" err="1" smtClean="0">
                <a:solidFill>
                  <a:schemeClr val="accent4"/>
                </a:solidFill>
              </a:rPr>
              <a:t>bradycardia</a:t>
            </a:r>
            <a:r>
              <a:rPr lang="hu-HU" sz="2000" dirty="0" smtClean="0">
                <a:solidFill>
                  <a:schemeClr val="accent4"/>
                </a:solidFill>
              </a:rPr>
              <a:t> kivédésére 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err="1" smtClean="0">
                <a:solidFill>
                  <a:schemeClr val="accent4"/>
                </a:solidFill>
              </a:rPr>
              <a:t>asthmásoknál</a:t>
            </a:r>
            <a:r>
              <a:rPr lang="hu-HU" sz="2000" dirty="0" smtClean="0">
                <a:solidFill>
                  <a:schemeClr val="accent4"/>
                </a:solidFill>
              </a:rPr>
              <a:t> nem jelent komolyabb problémát, hogy hatására a nyák viszkózusabbá válik 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lázas betegnél az izzadás gátlásával a </a:t>
            </a:r>
            <a:r>
              <a:rPr lang="hu-HU" sz="2000" dirty="0" err="1" smtClean="0">
                <a:solidFill>
                  <a:schemeClr val="accent4"/>
                </a:solidFill>
              </a:rPr>
              <a:t>hőleadást</a:t>
            </a:r>
            <a:r>
              <a:rPr lang="hu-HU" sz="2000" dirty="0" smtClean="0">
                <a:solidFill>
                  <a:schemeClr val="accent4"/>
                </a:solidFill>
              </a:rPr>
              <a:t> akadályozza</a:t>
            </a:r>
            <a:endParaRPr lang="hu-HU" sz="2000" dirty="0">
              <a:solidFill>
                <a:schemeClr val="accent4"/>
              </a:solidFill>
            </a:endParaRPr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2800" dirty="0" smtClean="0">
                <a:solidFill>
                  <a:srgbClr val="FF0000"/>
                </a:solidFill>
              </a:rPr>
              <a:t>Általános érzéstelenítők (</a:t>
            </a:r>
            <a:r>
              <a:rPr lang="hu-HU" sz="2800" dirty="0" err="1" smtClean="0">
                <a:solidFill>
                  <a:srgbClr val="FF0000"/>
                </a:solidFill>
              </a:rPr>
              <a:t>anaestheticumok</a:t>
            </a:r>
            <a:r>
              <a:rPr lang="hu-HU" sz="2800" dirty="0" smtClean="0">
                <a:solidFill>
                  <a:srgbClr val="FF0000"/>
                </a:solidFill>
              </a:rPr>
              <a:t>, </a:t>
            </a:r>
            <a:r>
              <a:rPr lang="hu-HU" sz="2800" dirty="0" err="1" smtClean="0">
                <a:solidFill>
                  <a:srgbClr val="FF0000"/>
                </a:solidFill>
              </a:rPr>
              <a:t>narcoticumok</a:t>
            </a:r>
            <a:r>
              <a:rPr lang="hu-HU" sz="2800" dirty="0" smtClean="0">
                <a:solidFill>
                  <a:srgbClr val="FF0000"/>
                </a:solidFill>
              </a:rPr>
              <a:t>)</a:t>
            </a:r>
            <a:endParaRPr lang="hu-HU" sz="2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hu-HU" sz="2000" b="1" i="1" dirty="0" smtClean="0">
              <a:solidFill>
                <a:schemeClr val="accent4"/>
              </a:solidFill>
            </a:endParaRPr>
          </a:p>
          <a:p>
            <a:pPr>
              <a:buNone/>
            </a:pPr>
            <a:r>
              <a:rPr lang="hu-HU" sz="2000" b="1" i="1" dirty="0" smtClean="0">
                <a:solidFill>
                  <a:schemeClr val="accent4"/>
                </a:solidFill>
              </a:rPr>
              <a:t>A gyomortartalom mennyiségét/</a:t>
            </a:r>
            <a:r>
              <a:rPr lang="hu-HU" sz="2000" b="1" i="1" dirty="0" err="1" smtClean="0">
                <a:solidFill>
                  <a:schemeClr val="accent4"/>
                </a:solidFill>
              </a:rPr>
              <a:t>aciditását</a:t>
            </a:r>
            <a:r>
              <a:rPr lang="hu-HU" sz="2000" b="1" i="1" dirty="0" smtClean="0">
                <a:solidFill>
                  <a:schemeClr val="accent4"/>
                </a:solidFill>
              </a:rPr>
              <a:t> befolyásoló szerek</a:t>
            </a:r>
          </a:p>
          <a:p>
            <a:pPr>
              <a:buNone/>
            </a:pPr>
            <a:r>
              <a:rPr lang="hu-HU" sz="2000" b="1" dirty="0" smtClean="0">
                <a:solidFill>
                  <a:schemeClr val="accent4"/>
                </a:solidFill>
              </a:rPr>
              <a:t> 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a narkózis folyamán a gyomortartalom visszafolyhat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ha csökkentjük a tartalom volumenét és </a:t>
            </a:r>
            <a:r>
              <a:rPr lang="hu-HU" sz="2000" dirty="0" err="1" smtClean="0">
                <a:solidFill>
                  <a:schemeClr val="accent4"/>
                </a:solidFill>
              </a:rPr>
              <a:t>aciditását</a:t>
            </a:r>
            <a:r>
              <a:rPr lang="hu-HU" sz="2000" dirty="0" smtClean="0">
                <a:solidFill>
                  <a:schemeClr val="accent4"/>
                </a:solidFill>
              </a:rPr>
              <a:t> (pH&gt;2,5), azzal védelmet biztosítunk az aspiráció, illetve annak tüdőkárosító hatása ellen 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H</a:t>
            </a:r>
            <a:r>
              <a:rPr lang="hu-HU" sz="2000" baseline="-25000" dirty="0" smtClean="0">
                <a:solidFill>
                  <a:schemeClr val="accent4"/>
                </a:solidFill>
              </a:rPr>
              <a:t>2</a:t>
            </a:r>
            <a:r>
              <a:rPr lang="hu-HU" sz="2000" dirty="0" smtClean="0">
                <a:solidFill>
                  <a:schemeClr val="accent4"/>
                </a:solidFill>
              </a:rPr>
              <a:t>-receptor-blokkolót (</a:t>
            </a:r>
            <a:r>
              <a:rPr lang="hu-HU" sz="2000" dirty="0" err="1" smtClean="0">
                <a:solidFill>
                  <a:schemeClr val="accent4"/>
                </a:solidFill>
              </a:rPr>
              <a:t>famotidin</a:t>
            </a:r>
            <a:r>
              <a:rPr lang="hu-HU" sz="2000" dirty="0" smtClean="0">
                <a:solidFill>
                  <a:schemeClr val="accent4"/>
                </a:solidFill>
              </a:rPr>
              <a:t>), </a:t>
            </a:r>
            <a:r>
              <a:rPr lang="hu-HU" sz="2000" dirty="0" err="1" smtClean="0">
                <a:solidFill>
                  <a:schemeClr val="accent4"/>
                </a:solidFill>
              </a:rPr>
              <a:t>protonpumpagátlót</a:t>
            </a:r>
            <a:r>
              <a:rPr lang="hu-HU" sz="2000" dirty="0" smtClean="0">
                <a:solidFill>
                  <a:schemeClr val="accent4"/>
                </a:solidFill>
              </a:rPr>
              <a:t> (</a:t>
            </a:r>
            <a:r>
              <a:rPr lang="hu-HU" sz="2000" dirty="0" err="1" smtClean="0">
                <a:solidFill>
                  <a:schemeClr val="accent4"/>
                </a:solidFill>
              </a:rPr>
              <a:t>pantoprazol</a:t>
            </a:r>
            <a:r>
              <a:rPr lang="hu-HU" sz="2000" dirty="0" smtClean="0">
                <a:solidFill>
                  <a:schemeClr val="accent4"/>
                </a:solidFill>
              </a:rPr>
              <a:t>), alkalmazunk a műtét előtti estén</a:t>
            </a:r>
          </a:p>
          <a:p>
            <a:pPr>
              <a:buNone/>
            </a:pPr>
            <a:endParaRPr lang="hu-HU" sz="2000" dirty="0" smtClean="0">
              <a:solidFill>
                <a:schemeClr val="accent4"/>
              </a:solidFill>
            </a:endParaRPr>
          </a:p>
          <a:p>
            <a:pPr>
              <a:buNone/>
            </a:pPr>
            <a:endParaRPr lang="hu-HU" sz="2000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2800" dirty="0" smtClean="0">
                <a:solidFill>
                  <a:srgbClr val="FF0000"/>
                </a:solidFill>
              </a:rPr>
              <a:t>Általános érzéstelenítők (</a:t>
            </a:r>
            <a:r>
              <a:rPr lang="hu-HU" sz="2800" dirty="0" err="1" smtClean="0">
                <a:solidFill>
                  <a:srgbClr val="FF0000"/>
                </a:solidFill>
              </a:rPr>
              <a:t>anaestheticumok</a:t>
            </a:r>
            <a:r>
              <a:rPr lang="hu-HU" sz="2800" dirty="0" smtClean="0">
                <a:solidFill>
                  <a:srgbClr val="FF0000"/>
                </a:solidFill>
              </a:rPr>
              <a:t>, </a:t>
            </a:r>
            <a:r>
              <a:rPr lang="hu-HU" sz="2800" dirty="0" err="1" smtClean="0">
                <a:solidFill>
                  <a:srgbClr val="FF0000"/>
                </a:solidFill>
              </a:rPr>
              <a:t>narcoticumok</a:t>
            </a:r>
            <a:r>
              <a:rPr lang="hu-HU" sz="2800" dirty="0" smtClean="0">
                <a:solidFill>
                  <a:srgbClr val="FF0000"/>
                </a:solidFill>
              </a:rPr>
              <a:t>)</a:t>
            </a:r>
            <a:endParaRPr lang="hu-HU" sz="2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hu-HU" sz="2000" b="1" dirty="0" smtClean="0">
              <a:solidFill>
                <a:schemeClr val="accent4"/>
              </a:solidFill>
            </a:endParaRPr>
          </a:p>
          <a:p>
            <a:pPr>
              <a:buNone/>
            </a:pPr>
            <a:r>
              <a:rPr lang="hu-HU" sz="2000" b="1" dirty="0" smtClean="0">
                <a:solidFill>
                  <a:schemeClr val="accent4"/>
                </a:solidFill>
              </a:rPr>
              <a:t>INTRAOPERATÍV  </a:t>
            </a:r>
            <a:r>
              <a:rPr lang="hu-HU" sz="2000" b="1" dirty="0" err="1" smtClean="0">
                <a:solidFill>
                  <a:schemeClr val="accent4"/>
                </a:solidFill>
              </a:rPr>
              <a:t>medikáció</a:t>
            </a:r>
            <a:endParaRPr lang="hu-HU" sz="2000" b="1" dirty="0" smtClean="0">
              <a:solidFill>
                <a:schemeClr val="accent4"/>
              </a:solidFill>
            </a:endParaRPr>
          </a:p>
          <a:p>
            <a:pPr>
              <a:buNone/>
            </a:pPr>
            <a:endParaRPr lang="hu-HU" sz="2400" b="1" dirty="0" smtClean="0">
              <a:solidFill>
                <a:schemeClr val="accent4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ebben a szakaszban valósul meg a klasszikus hármas hatás – a narkózis, az </a:t>
            </a:r>
            <a:r>
              <a:rPr lang="hu-HU" sz="2000" dirty="0" err="1" smtClean="0">
                <a:solidFill>
                  <a:schemeClr val="accent4"/>
                </a:solidFill>
              </a:rPr>
              <a:t>analgézia</a:t>
            </a:r>
            <a:r>
              <a:rPr lang="hu-HU" sz="2000" dirty="0" smtClean="0">
                <a:solidFill>
                  <a:schemeClr val="accent4"/>
                </a:solidFill>
              </a:rPr>
              <a:t>, az izomelernyedés – más-más gyógyszerekkel való létrehozása („</a:t>
            </a:r>
            <a:r>
              <a:rPr lang="hu-HU" sz="2000" dirty="0" err="1" smtClean="0">
                <a:solidFill>
                  <a:schemeClr val="accent4"/>
                </a:solidFill>
              </a:rPr>
              <a:t>balanced</a:t>
            </a:r>
            <a:r>
              <a:rPr lang="hu-HU" sz="2000" dirty="0" smtClean="0">
                <a:solidFill>
                  <a:schemeClr val="accent4"/>
                </a:solidFill>
              </a:rPr>
              <a:t>” anesztézia) 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ha </a:t>
            </a:r>
            <a:r>
              <a:rPr lang="hu-HU" sz="2000" dirty="0" err="1" smtClean="0">
                <a:solidFill>
                  <a:schemeClr val="accent4"/>
                </a:solidFill>
              </a:rPr>
              <a:t>intubációra</a:t>
            </a:r>
            <a:r>
              <a:rPr lang="hu-HU" sz="2000" dirty="0" smtClean="0">
                <a:solidFill>
                  <a:schemeClr val="accent4"/>
                </a:solidFill>
              </a:rPr>
              <a:t> is sor kerül, rövid hatású </a:t>
            </a:r>
            <a:r>
              <a:rPr lang="hu-HU" sz="2000" dirty="0" err="1" smtClean="0">
                <a:solidFill>
                  <a:schemeClr val="accent4"/>
                </a:solidFill>
              </a:rPr>
              <a:t>izomrelaxánst</a:t>
            </a:r>
            <a:r>
              <a:rPr lang="hu-HU" sz="2000" dirty="0" smtClean="0">
                <a:solidFill>
                  <a:schemeClr val="accent4"/>
                </a:solidFill>
              </a:rPr>
              <a:t> (</a:t>
            </a:r>
            <a:r>
              <a:rPr lang="hu-HU" sz="2000" dirty="0" err="1" smtClean="0">
                <a:solidFill>
                  <a:schemeClr val="accent4"/>
                </a:solidFill>
              </a:rPr>
              <a:t>szukcinilkolint</a:t>
            </a:r>
            <a:r>
              <a:rPr lang="hu-HU" sz="2000" dirty="0" smtClean="0">
                <a:solidFill>
                  <a:schemeClr val="accent4"/>
                </a:solidFill>
              </a:rPr>
              <a:t>) is adnak</a:t>
            </a:r>
          </a:p>
          <a:p>
            <a:pPr>
              <a:buNone/>
            </a:pPr>
            <a:endParaRPr lang="hu-HU" dirty="0">
              <a:solidFill>
                <a:schemeClr val="accent4"/>
              </a:solidFill>
            </a:endParaRPr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2800" dirty="0" smtClean="0">
                <a:solidFill>
                  <a:srgbClr val="FF0000"/>
                </a:solidFill>
              </a:rPr>
              <a:t>Általános érzéstelenítők (</a:t>
            </a:r>
            <a:r>
              <a:rPr lang="hu-HU" sz="2800" dirty="0" err="1" smtClean="0">
                <a:solidFill>
                  <a:srgbClr val="FF0000"/>
                </a:solidFill>
              </a:rPr>
              <a:t>anaestheticumok</a:t>
            </a:r>
            <a:r>
              <a:rPr lang="hu-HU" sz="2800" dirty="0" smtClean="0">
                <a:solidFill>
                  <a:srgbClr val="FF0000"/>
                </a:solidFill>
              </a:rPr>
              <a:t>, </a:t>
            </a:r>
            <a:r>
              <a:rPr lang="hu-HU" sz="2800" dirty="0" err="1" smtClean="0">
                <a:solidFill>
                  <a:srgbClr val="FF0000"/>
                </a:solidFill>
              </a:rPr>
              <a:t>narcoticumok</a:t>
            </a:r>
            <a:r>
              <a:rPr lang="hu-HU" sz="2800" dirty="0" smtClean="0">
                <a:solidFill>
                  <a:srgbClr val="FF0000"/>
                </a:solidFill>
              </a:rPr>
              <a:t>)</a:t>
            </a:r>
            <a:endParaRPr lang="hu-HU" sz="28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hu-HU" sz="2000" b="1" dirty="0" smtClean="0">
                <a:solidFill>
                  <a:schemeClr val="accent4"/>
                </a:solidFill>
                <a:latin typeface="Century Schoolbook" pitchFamily="18" charset="0"/>
              </a:rPr>
              <a:t>Az </a:t>
            </a:r>
            <a:r>
              <a:rPr lang="hu-HU" sz="2000" b="1" dirty="0" err="1" smtClean="0">
                <a:solidFill>
                  <a:schemeClr val="accent4"/>
                </a:solidFill>
                <a:latin typeface="Century Schoolbook" pitchFamily="18" charset="0"/>
              </a:rPr>
              <a:t>anaestheticumokat</a:t>
            </a:r>
            <a:r>
              <a:rPr lang="hu-HU" sz="2000" b="1" dirty="0" smtClean="0">
                <a:solidFill>
                  <a:schemeClr val="accent4"/>
                </a:solidFill>
                <a:latin typeface="Century Schoolbook" pitchFamily="18" charset="0"/>
              </a:rPr>
              <a:t> két nagy csoportja</a:t>
            </a:r>
          </a:p>
          <a:p>
            <a:pPr marL="681228" indent="-571500">
              <a:buNone/>
            </a:pPr>
            <a:r>
              <a:rPr lang="hu-HU" sz="2000" dirty="0" smtClean="0">
                <a:solidFill>
                  <a:schemeClr val="accent4"/>
                </a:solidFill>
                <a:latin typeface="Century Schoolbook" pitchFamily="18" charset="0"/>
              </a:rPr>
              <a:t>1. inhalációs (illékony folyadékok gőzei és gázok) </a:t>
            </a:r>
          </a:p>
          <a:p>
            <a:pPr marL="681228" indent="-571500">
              <a:buNone/>
            </a:pPr>
            <a:r>
              <a:rPr lang="hu-HU" sz="2000" dirty="0" smtClean="0">
                <a:solidFill>
                  <a:schemeClr val="accent4"/>
                </a:solidFill>
                <a:latin typeface="Century Schoolbook" pitchFamily="18" charset="0"/>
              </a:rPr>
              <a:t>2.  intravénás</a:t>
            </a:r>
          </a:p>
          <a:p>
            <a:pPr>
              <a:buNone/>
            </a:pPr>
            <a:endParaRPr lang="hu-HU" sz="2000" dirty="0" smtClean="0">
              <a:solidFill>
                <a:schemeClr val="accent4"/>
              </a:solidFill>
              <a:latin typeface="Century Schoolbook" pitchFamily="18" charset="0"/>
            </a:endParaRPr>
          </a:p>
          <a:p>
            <a:pPr>
              <a:buNone/>
            </a:pPr>
            <a:r>
              <a:rPr lang="hu-HU" sz="2000" b="1" dirty="0" smtClean="0">
                <a:solidFill>
                  <a:schemeClr val="accent4"/>
                </a:solidFill>
                <a:latin typeface="Century Schoolbook" pitchFamily="18" charset="0"/>
              </a:rPr>
              <a:t>I. Inhalációs </a:t>
            </a:r>
            <a:r>
              <a:rPr lang="hu-HU" sz="2000" b="1" dirty="0" err="1" smtClean="0">
                <a:solidFill>
                  <a:schemeClr val="accent4"/>
                </a:solidFill>
                <a:latin typeface="Century Schoolbook" pitchFamily="18" charset="0"/>
              </a:rPr>
              <a:t>anaestheticumok</a:t>
            </a:r>
            <a:r>
              <a:rPr lang="hu-HU" sz="2000" b="1" dirty="0" smtClean="0">
                <a:solidFill>
                  <a:schemeClr val="accent4"/>
                </a:solidFill>
                <a:latin typeface="Century Schoolbook" pitchFamily="18" charset="0"/>
              </a:rPr>
              <a:t>  </a:t>
            </a:r>
          </a:p>
          <a:p>
            <a:pPr>
              <a:buNone/>
            </a:pPr>
            <a:r>
              <a:rPr lang="hu-HU" sz="2000" i="1" dirty="0" smtClean="0">
                <a:solidFill>
                  <a:schemeClr val="accent4"/>
                </a:solidFill>
                <a:latin typeface="Century Schoolbook" pitchFamily="18" charset="0"/>
              </a:rPr>
              <a:t>Hatásmód</a:t>
            </a:r>
            <a:endParaRPr lang="hu-HU" sz="2000" dirty="0" smtClean="0">
              <a:solidFill>
                <a:schemeClr val="accent4"/>
              </a:solidFill>
              <a:latin typeface="Century Schoolbook" pitchFamily="18" charset="0"/>
            </a:endParaRPr>
          </a:p>
          <a:p>
            <a:pPr>
              <a:buFont typeface="Wingdings" pitchFamily="2" charset="2"/>
              <a:buChar char="Ø"/>
            </a:pPr>
            <a:endParaRPr lang="hu-HU" sz="2000" dirty="0" smtClean="0">
              <a:solidFill>
                <a:schemeClr val="accent4"/>
              </a:solidFill>
              <a:latin typeface="Century Schoolbook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  <a:latin typeface="Century Schoolbook" pitchFamily="18" charset="0"/>
              </a:rPr>
              <a:t>a hatás az adott </a:t>
            </a:r>
            <a:r>
              <a:rPr lang="hu-HU" sz="2000" dirty="0" err="1" smtClean="0">
                <a:solidFill>
                  <a:schemeClr val="accent4"/>
                </a:solidFill>
                <a:latin typeface="Century Schoolbook" pitchFamily="18" charset="0"/>
              </a:rPr>
              <a:t>narcoticumra</a:t>
            </a:r>
            <a:r>
              <a:rPr lang="hu-HU" sz="2000" dirty="0" smtClean="0">
                <a:solidFill>
                  <a:schemeClr val="accent4"/>
                </a:solidFill>
                <a:latin typeface="Century Schoolbook" pitchFamily="18" charset="0"/>
              </a:rPr>
              <a:t> specifikus, receptorhoz általában nem köthető, ugyanakkor számos receptor, pl. Na- és </a:t>
            </a:r>
            <a:r>
              <a:rPr lang="hu-HU" sz="2000" dirty="0" err="1" smtClean="0">
                <a:solidFill>
                  <a:schemeClr val="accent4"/>
                </a:solidFill>
                <a:latin typeface="Century Schoolbook" pitchFamily="18" charset="0"/>
              </a:rPr>
              <a:t>Ca-csatornák</a:t>
            </a:r>
            <a:r>
              <a:rPr lang="hu-HU" sz="2000" dirty="0" smtClean="0">
                <a:solidFill>
                  <a:schemeClr val="accent4"/>
                </a:solidFill>
                <a:latin typeface="Century Schoolbook" pitchFamily="18" charset="0"/>
              </a:rPr>
              <a:t> működése érintett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  <a:latin typeface="Century Schoolbook" pitchFamily="18" charset="0"/>
              </a:rPr>
              <a:t>az inhalációs </a:t>
            </a:r>
            <a:r>
              <a:rPr lang="hu-HU" sz="2000" dirty="0" err="1" smtClean="0">
                <a:solidFill>
                  <a:schemeClr val="accent4"/>
                </a:solidFill>
                <a:latin typeface="Century Schoolbook" pitchFamily="18" charset="0"/>
              </a:rPr>
              <a:t>anaestheticumok</a:t>
            </a:r>
            <a:r>
              <a:rPr lang="hu-HU" sz="2000" dirty="0" smtClean="0">
                <a:solidFill>
                  <a:schemeClr val="accent4"/>
                </a:solidFill>
                <a:latin typeface="Century Schoolbook" pitchFamily="18" charset="0"/>
              </a:rPr>
              <a:t> támadáspontja a felszálló aktivációs </a:t>
            </a:r>
            <a:r>
              <a:rPr lang="hu-HU" sz="2000" dirty="0" err="1" smtClean="0">
                <a:solidFill>
                  <a:schemeClr val="accent4"/>
                </a:solidFill>
                <a:latin typeface="Century Schoolbook" pitchFamily="18" charset="0"/>
              </a:rPr>
              <a:t>polisynapticus</a:t>
            </a:r>
            <a:r>
              <a:rPr lang="hu-HU" sz="2000" dirty="0" smtClean="0">
                <a:solidFill>
                  <a:schemeClr val="accent4"/>
                </a:solidFill>
                <a:latin typeface="Century Schoolbook" pitchFamily="18" charset="0"/>
              </a:rPr>
              <a:t> pályarendszer</a:t>
            </a:r>
            <a:r>
              <a:rPr lang="hu-HU" sz="2000" i="1" dirty="0" smtClean="0">
                <a:solidFill>
                  <a:schemeClr val="accent4"/>
                </a:solidFill>
                <a:latin typeface="Century Schoolbook" pitchFamily="18" charset="0"/>
              </a:rPr>
              <a:t>,</a:t>
            </a:r>
            <a:r>
              <a:rPr lang="hu-HU" sz="2000" dirty="0" smtClean="0">
                <a:solidFill>
                  <a:schemeClr val="accent4"/>
                </a:solidFill>
                <a:latin typeface="Century Schoolbook" pitchFamily="18" charset="0"/>
              </a:rPr>
              <a:t> </a:t>
            </a:r>
            <a:r>
              <a:rPr lang="hu-HU" sz="2000" i="1" dirty="0" smtClean="0">
                <a:solidFill>
                  <a:schemeClr val="accent4"/>
                </a:solidFill>
                <a:latin typeface="Century Schoolbook" pitchFamily="18" charset="0"/>
              </a:rPr>
              <a:t>a </a:t>
            </a:r>
            <a:r>
              <a:rPr lang="hu-HU" sz="2000" i="1" dirty="0" err="1" smtClean="0">
                <a:solidFill>
                  <a:schemeClr val="accent4"/>
                </a:solidFill>
                <a:latin typeface="Century Schoolbook" pitchFamily="18" charset="0"/>
              </a:rPr>
              <a:t>formatio</a:t>
            </a:r>
            <a:r>
              <a:rPr lang="hu-HU" sz="2000" i="1" dirty="0" smtClean="0">
                <a:solidFill>
                  <a:schemeClr val="accent4"/>
                </a:solidFill>
                <a:latin typeface="Century Schoolbook" pitchFamily="18" charset="0"/>
              </a:rPr>
              <a:t> </a:t>
            </a:r>
            <a:r>
              <a:rPr lang="hu-HU" sz="2000" i="1" dirty="0" err="1" smtClean="0">
                <a:solidFill>
                  <a:schemeClr val="accent4"/>
                </a:solidFill>
                <a:latin typeface="Century Schoolbook" pitchFamily="18" charset="0"/>
              </a:rPr>
              <a:t>reticularis</a:t>
            </a:r>
            <a:r>
              <a:rPr lang="hu-HU" sz="2000" i="1" dirty="0" smtClean="0">
                <a:solidFill>
                  <a:schemeClr val="accent4"/>
                </a:solidFill>
                <a:latin typeface="Century Schoolbook" pitchFamily="18" charset="0"/>
              </a:rPr>
              <a:t> gátlása</a:t>
            </a:r>
            <a:r>
              <a:rPr lang="hu-HU" sz="2000" dirty="0" smtClean="0">
                <a:solidFill>
                  <a:schemeClr val="accent4"/>
                </a:solidFill>
                <a:latin typeface="Century Schoolbook" pitchFamily="18" charset="0"/>
              </a:rPr>
              <a:t>, amely nagy szerepet játszik az öntudat és az ébrenlét fenntartásában</a:t>
            </a:r>
          </a:p>
          <a:p>
            <a:pPr>
              <a:buNone/>
            </a:pPr>
            <a:endParaRPr lang="hu-HU" dirty="0">
              <a:latin typeface="Century" pitchFamily="18" charset="0"/>
            </a:endParaRPr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2800" dirty="0" smtClean="0">
                <a:solidFill>
                  <a:srgbClr val="FF0000"/>
                </a:solidFill>
              </a:rPr>
              <a:t>Általános érzéstelenítők (</a:t>
            </a:r>
            <a:r>
              <a:rPr lang="hu-HU" sz="2800" dirty="0" err="1" smtClean="0">
                <a:solidFill>
                  <a:srgbClr val="FF0000"/>
                </a:solidFill>
              </a:rPr>
              <a:t>anaestheticumok</a:t>
            </a:r>
            <a:r>
              <a:rPr lang="hu-HU" sz="2800" dirty="0" smtClean="0">
                <a:solidFill>
                  <a:srgbClr val="FF0000"/>
                </a:solidFill>
              </a:rPr>
              <a:t>, </a:t>
            </a:r>
            <a:r>
              <a:rPr lang="hu-HU" sz="2800" dirty="0" err="1" smtClean="0">
                <a:solidFill>
                  <a:srgbClr val="FF0000"/>
                </a:solidFill>
              </a:rPr>
              <a:t>narcoticumok</a:t>
            </a:r>
            <a:r>
              <a:rPr lang="hu-HU" sz="2800" dirty="0" smtClean="0">
                <a:solidFill>
                  <a:srgbClr val="FF0000"/>
                </a:solidFill>
              </a:rPr>
              <a:t>) </a:t>
            </a:r>
            <a:endParaRPr lang="hu-HU" sz="28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666523"/>
          </a:xfrm>
        </p:spPr>
        <p:txBody>
          <a:bodyPr>
            <a:normAutofit/>
          </a:bodyPr>
          <a:lstStyle/>
          <a:p>
            <a:pPr marL="365760" lvl="1" indent="-256032">
              <a:spcBef>
                <a:spcPts val="400"/>
              </a:spcBef>
              <a:buSzPct val="68000"/>
              <a:buNone/>
            </a:pPr>
            <a:r>
              <a:rPr lang="hu-HU" sz="2000" dirty="0" smtClean="0">
                <a:solidFill>
                  <a:schemeClr val="accent4"/>
                </a:solidFill>
                <a:latin typeface="Century Schoolbook" pitchFamily="18" charset="0"/>
              </a:rPr>
              <a:t>A folyékony inhalációs </a:t>
            </a:r>
            <a:r>
              <a:rPr lang="hu-HU" sz="2000" dirty="0" err="1" smtClean="0">
                <a:solidFill>
                  <a:schemeClr val="accent4"/>
                </a:solidFill>
                <a:latin typeface="Century Schoolbook" pitchFamily="18" charset="0"/>
              </a:rPr>
              <a:t>anaestheticumokat</a:t>
            </a:r>
            <a:r>
              <a:rPr lang="hu-HU" sz="2000" dirty="0" smtClean="0">
                <a:solidFill>
                  <a:schemeClr val="accent4"/>
                </a:solidFill>
                <a:latin typeface="Century Schoolbook" pitchFamily="18" charset="0"/>
              </a:rPr>
              <a:t> </a:t>
            </a:r>
            <a:r>
              <a:rPr lang="hu-HU" sz="2000" i="1" dirty="0" smtClean="0">
                <a:solidFill>
                  <a:schemeClr val="accent4"/>
                </a:solidFill>
                <a:latin typeface="Century Schoolbook" pitchFamily="18" charset="0"/>
              </a:rPr>
              <a:t>felhasználás előtt </a:t>
            </a:r>
          </a:p>
          <a:p>
            <a:pPr marL="365760" lvl="1" indent="-256032">
              <a:spcBef>
                <a:spcPts val="400"/>
              </a:spcBef>
              <a:buSzPct val="68000"/>
              <a:buNone/>
            </a:pPr>
            <a:r>
              <a:rPr lang="hu-HU" sz="2000" i="1" dirty="0" smtClean="0">
                <a:solidFill>
                  <a:schemeClr val="accent4"/>
                </a:solidFill>
                <a:latin typeface="Century Schoolbook" pitchFamily="18" charset="0"/>
              </a:rPr>
              <a:t>először gőzzé kell alakítani </a:t>
            </a:r>
            <a:r>
              <a:rPr lang="hu-HU" sz="2000" dirty="0" smtClean="0">
                <a:solidFill>
                  <a:schemeClr val="accent4"/>
                </a:solidFill>
                <a:latin typeface="Century Schoolbook" pitchFamily="18" charset="0"/>
              </a:rPr>
              <a:t>az egyensúlyi állapot beálltáig, amikor </a:t>
            </a:r>
          </a:p>
          <a:p>
            <a:pPr marL="365760" lvl="1" indent="-256032">
              <a:spcBef>
                <a:spcPts val="400"/>
              </a:spcBef>
              <a:buSzPct val="68000"/>
              <a:buNone/>
            </a:pPr>
            <a:r>
              <a:rPr lang="hu-HU" sz="2000" dirty="0" smtClean="0">
                <a:solidFill>
                  <a:schemeClr val="accent4"/>
                </a:solidFill>
                <a:latin typeface="Century Schoolbook" pitchFamily="18" charset="0"/>
              </a:rPr>
              <a:t>ugyanannyi molekula jut a folyadékfázisból a gőzfázisba, mint </a:t>
            </a:r>
          </a:p>
          <a:p>
            <a:pPr marL="365760" lvl="1" indent="-256032">
              <a:spcBef>
                <a:spcPts val="400"/>
              </a:spcBef>
              <a:buSzPct val="68000"/>
              <a:buNone/>
            </a:pPr>
            <a:r>
              <a:rPr lang="hu-HU" sz="2000" dirty="0" smtClean="0">
                <a:solidFill>
                  <a:schemeClr val="accent4"/>
                </a:solidFill>
                <a:latin typeface="Century Schoolbook" pitchFamily="18" charset="0"/>
              </a:rPr>
              <a:t>amennyi a gőzfázisból visszalép a folyadékfázisba. </a:t>
            </a:r>
          </a:p>
          <a:p>
            <a:pPr>
              <a:buNone/>
            </a:pPr>
            <a:endParaRPr lang="hu-HU" sz="2000" dirty="0" smtClean="0">
              <a:solidFill>
                <a:schemeClr val="accent4"/>
              </a:solidFill>
              <a:latin typeface="Century Schoolbook" pitchFamily="18" charset="0"/>
            </a:endParaRPr>
          </a:p>
          <a:p>
            <a:pPr>
              <a:buNone/>
            </a:pPr>
            <a:r>
              <a:rPr lang="hu-HU" sz="2000" dirty="0" smtClean="0">
                <a:solidFill>
                  <a:schemeClr val="accent4"/>
                </a:solidFill>
                <a:latin typeface="Century Schoolbook" pitchFamily="18" charset="0"/>
              </a:rPr>
              <a:t>Az inhalációs </a:t>
            </a:r>
            <a:r>
              <a:rPr lang="hu-HU" sz="2000" dirty="0" err="1" smtClean="0">
                <a:solidFill>
                  <a:schemeClr val="accent4"/>
                </a:solidFill>
                <a:latin typeface="Century Schoolbook" pitchFamily="18" charset="0"/>
              </a:rPr>
              <a:t>anaestheticum</a:t>
            </a:r>
            <a:r>
              <a:rPr lang="hu-HU" sz="2000" dirty="0" smtClean="0">
                <a:solidFill>
                  <a:schemeClr val="accent4"/>
                </a:solidFill>
                <a:latin typeface="Century Schoolbook" pitchFamily="18" charset="0"/>
              </a:rPr>
              <a:t> koncentrációját a vérben és a </a:t>
            </a:r>
          </a:p>
          <a:p>
            <a:pPr>
              <a:buNone/>
            </a:pPr>
            <a:r>
              <a:rPr lang="hu-HU" sz="2000" dirty="0" smtClean="0">
                <a:solidFill>
                  <a:schemeClr val="accent4"/>
                </a:solidFill>
                <a:latin typeface="Century Schoolbook" pitchFamily="18" charset="0"/>
              </a:rPr>
              <a:t>központi idegrendszerben meghatározza: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  <a:latin typeface="Century Schoolbook" pitchFamily="18" charset="0"/>
              </a:rPr>
              <a:t>az </a:t>
            </a:r>
            <a:r>
              <a:rPr lang="hu-HU" sz="2000" dirty="0" err="1" smtClean="0">
                <a:solidFill>
                  <a:schemeClr val="accent4"/>
                </a:solidFill>
                <a:latin typeface="Century Schoolbook" pitchFamily="18" charset="0"/>
              </a:rPr>
              <a:t>anaestheticum</a:t>
            </a:r>
            <a:r>
              <a:rPr lang="hu-HU" sz="2000" dirty="0" smtClean="0">
                <a:solidFill>
                  <a:schemeClr val="accent4"/>
                </a:solidFill>
                <a:latin typeface="Century Schoolbook" pitchFamily="18" charset="0"/>
              </a:rPr>
              <a:t> parciális nyomása a belélegzett keverékben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  <a:latin typeface="Century Schoolbook" pitchFamily="18" charset="0"/>
              </a:rPr>
              <a:t>az </a:t>
            </a:r>
            <a:r>
              <a:rPr lang="hu-HU" sz="2000" dirty="0" err="1" smtClean="0">
                <a:solidFill>
                  <a:schemeClr val="accent4"/>
                </a:solidFill>
                <a:latin typeface="Century Schoolbook" pitchFamily="18" charset="0"/>
              </a:rPr>
              <a:t>anaestheticum</a:t>
            </a:r>
            <a:r>
              <a:rPr lang="hu-HU" sz="2000" dirty="0" smtClean="0">
                <a:solidFill>
                  <a:schemeClr val="accent4"/>
                </a:solidFill>
                <a:latin typeface="Century Schoolbook" pitchFamily="18" charset="0"/>
              </a:rPr>
              <a:t> vér/gáz megoszlási hányadosa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  <a:latin typeface="Century Schoolbook" pitchFamily="18" charset="0"/>
              </a:rPr>
              <a:t>az </a:t>
            </a:r>
            <a:r>
              <a:rPr lang="hu-HU" sz="2000" dirty="0" err="1" smtClean="0">
                <a:solidFill>
                  <a:schemeClr val="accent4"/>
                </a:solidFill>
                <a:latin typeface="Century Schoolbook" pitchFamily="18" charset="0"/>
              </a:rPr>
              <a:t>alveolaris</a:t>
            </a:r>
            <a:r>
              <a:rPr lang="hu-HU" sz="2000" dirty="0" smtClean="0">
                <a:solidFill>
                  <a:schemeClr val="accent4"/>
                </a:solidFill>
                <a:latin typeface="Century Schoolbook" pitchFamily="18" charset="0"/>
              </a:rPr>
              <a:t> ventilláció mértéke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  <a:latin typeface="Century Schoolbook" pitchFamily="18" charset="0"/>
              </a:rPr>
              <a:t>a tüdőn átáramló vér mennyisége</a:t>
            </a:r>
            <a:endParaRPr lang="hu-HU" sz="2000" dirty="0">
              <a:solidFill>
                <a:schemeClr val="accent4"/>
              </a:solidFill>
              <a:latin typeface="Century Schoolbook" pitchFamily="18" charset="0"/>
            </a:endParaRPr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hu-HU" sz="2800" dirty="0" smtClean="0">
                <a:solidFill>
                  <a:srgbClr val="FF0000"/>
                </a:solidFill>
              </a:rPr>
              <a:t>Általános érzéstelenítők (</a:t>
            </a:r>
            <a:r>
              <a:rPr lang="hu-HU" sz="2800" dirty="0" err="1" smtClean="0">
                <a:solidFill>
                  <a:srgbClr val="FF0000"/>
                </a:solidFill>
              </a:rPr>
              <a:t>anaestheticumok</a:t>
            </a:r>
            <a:r>
              <a:rPr lang="hu-HU" sz="2800" dirty="0" smtClean="0">
                <a:solidFill>
                  <a:srgbClr val="FF0000"/>
                </a:solidFill>
              </a:rPr>
              <a:t>, </a:t>
            </a:r>
            <a:r>
              <a:rPr lang="hu-HU" sz="2800" dirty="0" err="1" smtClean="0">
                <a:solidFill>
                  <a:srgbClr val="FF0000"/>
                </a:solidFill>
              </a:rPr>
              <a:t>narcoticumok</a:t>
            </a:r>
            <a:r>
              <a:rPr lang="hu-HU" sz="2800" dirty="0" smtClean="0">
                <a:solidFill>
                  <a:srgbClr val="FF0000"/>
                </a:solidFill>
              </a:rPr>
              <a:t>) </a:t>
            </a:r>
            <a:endParaRPr lang="hu-HU" sz="28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84576"/>
          </a:xfrm>
        </p:spPr>
        <p:txBody>
          <a:bodyPr>
            <a:normAutofit/>
          </a:bodyPr>
          <a:lstStyle/>
          <a:p>
            <a:pPr>
              <a:buNone/>
            </a:pPr>
            <a:endParaRPr lang="hu-HU" sz="2000" dirty="0" smtClean="0">
              <a:solidFill>
                <a:schemeClr val="accent4"/>
              </a:solidFill>
              <a:latin typeface="Century Schoolbook" pitchFamily="18" charset="0"/>
            </a:endParaRPr>
          </a:p>
          <a:p>
            <a:pPr>
              <a:buNone/>
            </a:pPr>
            <a:endParaRPr lang="hu-HU" sz="2000" dirty="0" smtClean="0">
              <a:solidFill>
                <a:schemeClr val="accent4"/>
              </a:solidFill>
              <a:latin typeface="Century Schoolbook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  <a:latin typeface="Century Schoolbook" pitchFamily="18" charset="0"/>
              </a:rPr>
              <a:t>a gyógyszerkészítmények fő eltávozási útja a tüdő </a:t>
            </a:r>
          </a:p>
          <a:p>
            <a:pPr>
              <a:buNone/>
            </a:pPr>
            <a:endParaRPr lang="hu-HU" sz="2000" dirty="0" smtClean="0">
              <a:solidFill>
                <a:schemeClr val="accent4"/>
              </a:solidFill>
              <a:latin typeface="Century Schoolbook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  <a:latin typeface="Century Schoolbook" pitchFamily="18" charset="0"/>
              </a:rPr>
              <a:t>a májban történő metabolizmus csak akkor játszik jelentős szerepet, ha májkárosodás áll fenn</a:t>
            </a:r>
          </a:p>
          <a:p>
            <a:pPr>
              <a:buNone/>
            </a:pPr>
            <a:endParaRPr lang="hu-HU" sz="2000" dirty="0" smtClean="0">
              <a:solidFill>
                <a:schemeClr val="accent4"/>
              </a:solidFill>
              <a:latin typeface="Century Schoolbook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  <a:latin typeface="Century Schoolbook" pitchFamily="18" charset="0"/>
              </a:rPr>
              <a:t>ép májfunkciók mellett is, a halogén tartalmú </a:t>
            </a:r>
            <a:r>
              <a:rPr lang="hu-HU" sz="2000" dirty="0" err="1" smtClean="0">
                <a:solidFill>
                  <a:schemeClr val="accent4"/>
                </a:solidFill>
                <a:latin typeface="Century Schoolbook" pitchFamily="18" charset="0"/>
              </a:rPr>
              <a:t>anaestheticumok</a:t>
            </a:r>
            <a:r>
              <a:rPr lang="hu-HU" sz="2000" dirty="0" smtClean="0">
                <a:solidFill>
                  <a:schemeClr val="accent4"/>
                </a:solidFill>
                <a:latin typeface="Century Schoolbook" pitchFamily="18" charset="0"/>
              </a:rPr>
              <a:t> </a:t>
            </a:r>
          </a:p>
          <a:p>
            <a:pPr>
              <a:buNone/>
            </a:pPr>
            <a:r>
              <a:rPr lang="hu-HU" sz="2000" dirty="0" smtClean="0">
                <a:solidFill>
                  <a:schemeClr val="accent4"/>
                </a:solidFill>
                <a:latin typeface="Century Schoolbook" pitchFamily="18" charset="0"/>
              </a:rPr>
              <a:t>	májban történő metabolizmusa során károsíthatják a májsejteket </a:t>
            </a:r>
          </a:p>
          <a:p>
            <a:pPr>
              <a:buNone/>
            </a:pPr>
            <a:r>
              <a:rPr lang="hu-HU" sz="2000" dirty="0" smtClean="0">
                <a:solidFill>
                  <a:schemeClr val="accent4"/>
                </a:solidFill>
                <a:latin typeface="Century Schoolbook" pitchFamily="18" charset="0"/>
              </a:rPr>
              <a:t>	és a vesét is</a:t>
            </a:r>
            <a:endParaRPr lang="hu-HU" sz="2000" dirty="0">
              <a:solidFill>
                <a:schemeClr val="accent4"/>
              </a:solidFill>
              <a:latin typeface="Century Schoolbook" pitchFamily="18" charset="0"/>
            </a:endParaRPr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457200" y="404664"/>
            <a:ext cx="8507288" cy="648072"/>
          </a:xfrm>
        </p:spPr>
        <p:txBody>
          <a:bodyPr>
            <a:normAutofit fontScale="90000"/>
          </a:bodyPr>
          <a:lstStyle/>
          <a:p>
            <a:r>
              <a:rPr lang="hu-HU" sz="3100" dirty="0" smtClean="0">
                <a:solidFill>
                  <a:srgbClr val="FF0000"/>
                </a:solidFill>
              </a:rPr>
              <a:t/>
            </a:r>
            <a:br>
              <a:rPr lang="hu-HU" sz="3100" dirty="0" smtClean="0">
                <a:solidFill>
                  <a:srgbClr val="FF0000"/>
                </a:solidFill>
              </a:rPr>
            </a:br>
            <a:r>
              <a:rPr lang="hu-HU" sz="3100" dirty="0" smtClean="0">
                <a:solidFill>
                  <a:srgbClr val="FF0000"/>
                </a:solidFill>
              </a:rPr>
              <a:t/>
            </a:r>
            <a:br>
              <a:rPr lang="hu-HU" sz="3100" dirty="0" smtClean="0">
                <a:solidFill>
                  <a:srgbClr val="FF0000"/>
                </a:solidFill>
              </a:rPr>
            </a:br>
            <a:r>
              <a:rPr lang="hu-HU" sz="3100" dirty="0" smtClean="0">
                <a:solidFill>
                  <a:srgbClr val="FF0000"/>
                </a:solidFill>
              </a:rPr>
              <a:t/>
            </a:r>
            <a:br>
              <a:rPr lang="hu-HU" sz="3100" dirty="0" smtClean="0">
                <a:solidFill>
                  <a:srgbClr val="FF0000"/>
                </a:solidFill>
              </a:rPr>
            </a:br>
            <a:r>
              <a:rPr lang="hu-HU" sz="3100" dirty="0" smtClean="0">
                <a:solidFill>
                  <a:srgbClr val="FF0000"/>
                </a:solidFill>
              </a:rPr>
              <a:t/>
            </a:r>
            <a:br>
              <a:rPr lang="hu-HU" sz="3100" dirty="0" smtClean="0">
                <a:solidFill>
                  <a:srgbClr val="FF0000"/>
                </a:solidFill>
              </a:rPr>
            </a:br>
            <a:r>
              <a:rPr lang="hu-HU" sz="3100" dirty="0" smtClean="0">
                <a:solidFill>
                  <a:srgbClr val="FF0000"/>
                </a:solidFill>
              </a:rPr>
              <a:t>Általános érzéstelenítők (</a:t>
            </a:r>
            <a:r>
              <a:rPr lang="hu-HU" sz="3100" dirty="0" err="1" smtClean="0">
                <a:solidFill>
                  <a:srgbClr val="FF0000"/>
                </a:solidFill>
              </a:rPr>
              <a:t>anaestheticumok</a:t>
            </a:r>
            <a:r>
              <a:rPr lang="hu-HU" sz="3100" dirty="0" smtClean="0">
                <a:solidFill>
                  <a:srgbClr val="FF0000"/>
                </a:solidFill>
              </a:rPr>
              <a:t>, </a:t>
            </a:r>
            <a:r>
              <a:rPr lang="hu-HU" sz="3100" dirty="0" err="1" smtClean="0">
                <a:solidFill>
                  <a:srgbClr val="FF0000"/>
                </a:solidFill>
              </a:rPr>
              <a:t>narcoticumok</a:t>
            </a:r>
            <a:r>
              <a:rPr lang="hu-HU" sz="3100" dirty="0" smtClean="0">
                <a:solidFill>
                  <a:srgbClr val="FF0000"/>
                </a:solidFill>
              </a:rPr>
              <a:t>) </a:t>
            </a:r>
            <a:br>
              <a:rPr lang="hu-HU" sz="3100" dirty="0" smtClean="0">
                <a:solidFill>
                  <a:srgbClr val="FF0000"/>
                </a:solidFill>
              </a:rPr>
            </a:br>
            <a:r>
              <a:rPr lang="hu-HU" sz="3100" dirty="0" smtClean="0">
                <a:solidFill>
                  <a:srgbClr val="FF0000"/>
                </a:solidFill>
              </a:rPr>
              <a:t/>
            </a:r>
            <a:br>
              <a:rPr lang="hu-HU" sz="3100" dirty="0" smtClean="0">
                <a:solidFill>
                  <a:srgbClr val="FF0000"/>
                </a:solidFill>
              </a:rPr>
            </a:br>
            <a:r>
              <a:rPr lang="hu-HU" sz="3100" dirty="0" smtClean="0">
                <a:solidFill>
                  <a:srgbClr val="FF0000"/>
                </a:solidFill>
              </a:rPr>
              <a:t> </a:t>
            </a:r>
            <a:r>
              <a:rPr lang="hu-HU" sz="3200" dirty="0" smtClean="0">
                <a:solidFill>
                  <a:schemeClr val="hlink"/>
                </a:solidFill>
              </a:rPr>
              <a:t/>
            </a:r>
            <a:br>
              <a:rPr lang="hu-HU" sz="3200" dirty="0" smtClean="0">
                <a:solidFill>
                  <a:schemeClr val="hlink"/>
                </a:solidFill>
              </a:rPr>
            </a:br>
            <a:r>
              <a:rPr lang="hu-HU" sz="3200" dirty="0" smtClean="0">
                <a:solidFill>
                  <a:schemeClr val="hlink"/>
                </a:solidFill>
              </a:rPr>
              <a:t/>
            </a:r>
            <a:br>
              <a:rPr lang="hu-HU" sz="3200" dirty="0" smtClean="0">
                <a:solidFill>
                  <a:schemeClr val="hlink"/>
                </a:solidFill>
              </a:rPr>
            </a:br>
            <a:endParaRPr lang="hu-HU" sz="32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738531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hu-HU" sz="2000" b="1" dirty="0" smtClean="0">
              <a:solidFill>
                <a:schemeClr val="accent4"/>
              </a:solidFill>
              <a:latin typeface="Century Schoolbook" pitchFamily="18" charset="0"/>
            </a:endParaRPr>
          </a:p>
          <a:p>
            <a:pPr algn="just">
              <a:buNone/>
            </a:pPr>
            <a:r>
              <a:rPr lang="hu-HU" sz="2000" b="1" dirty="0" smtClean="0">
                <a:solidFill>
                  <a:schemeClr val="accent4"/>
                </a:solidFill>
                <a:latin typeface="Century Schoolbook" pitchFamily="18" charset="0"/>
              </a:rPr>
              <a:t>Inhalációs narkotikumok</a:t>
            </a:r>
            <a:r>
              <a:rPr lang="hu-HU" sz="2000" dirty="0" smtClean="0">
                <a:solidFill>
                  <a:schemeClr val="accent4"/>
                </a:solidFill>
                <a:latin typeface="Century Schoolbook" pitchFamily="18" charset="0"/>
              </a:rPr>
              <a:t> </a:t>
            </a:r>
          </a:p>
          <a:p>
            <a:pPr algn="just">
              <a:buNone/>
            </a:pPr>
            <a:endParaRPr lang="hu-HU" sz="2000" dirty="0" smtClean="0">
              <a:solidFill>
                <a:schemeClr val="accent4"/>
              </a:solidFill>
              <a:latin typeface="Century Schoolbook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hu-HU" sz="2000" i="1" dirty="0" err="1" smtClean="0">
                <a:solidFill>
                  <a:schemeClr val="accent4"/>
                </a:solidFill>
                <a:latin typeface="Century Schoolbook" pitchFamily="18" charset="0"/>
              </a:rPr>
              <a:t>Narkotikus</a:t>
            </a:r>
            <a:r>
              <a:rPr lang="hu-HU" sz="2000" i="1" dirty="0" smtClean="0">
                <a:solidFill>
                  <a:schemeClr val="accent4"/>
                </a:solidFill>
                <a:latin typeface="Century Schoolbook" pitchFamily="18" charset="0"/>
              </a:rPr>
              <a:t> hatású illékony folyadékok:</a:t>
            </a:r>
            <a:r>
              <a:rPr lang="hu-HU" sz="2000" dirty="0" smtClean="0">
                <a:solidFill>
                  <a:schemeClr val="accent4"/>
                </a:solidFill>
                <a:latin typeface="Century Schoolbook" pitchFamily="18" charset="0"/>
              </a:rPr>
              <a:t> </a:t>
            </a:r>
          </a:p>
          <a:p>
            <a:pPr algn="just">
              <a:buNone/>
            </a:pPr>
            <a:r>
              <a:rPr lang="hu-HU" sz="2000" dirty="0" smtClean="0">
                <a:solidFill>
                  <a:schemeClr val="accent4"/>
                </a:solidFill>
                <a:latin typeface="Century Schoolbook" pitchFamily="18" charset="0"/>
              </a:rPr>
              <a:t>	</a:t>
            </a:r>
            <a:r>
              <a:rPr lang="hu-HU" sz="2000" dirty="0" err="1" smtClean="0">
                <a:solidFill>
                  <a:schemeClr val="accent4"/>
                </a:solidFill>
                <a:latin typeface="Century Schoolbook" pitchFamily="18" charset="0"/>
              </a:rPr>
              <a:t>halothan</a:t>
            </a:r>
            <a:r>
              <a:rPr lang="hu-HU" sz="2000" dirty="0" smtClean="0">
                <a:solidFill>
                  <a:schemeClr val="accent4"/>
                </a:solidFill>
                <a:latin typeface="Century Schoolbook" pitchFamily="18" charset="0"/>
              </a:rPr>
              <a:t>, </a:t>
            </a:r>
            <a:r>
              <a:rPr lang="hu-HU" sz="2000" dirty="0" err="1" smtClean="0">
                <a:solidFill>
                  <a:schemeClr val="accent4"/>
                </a:solidFill>
                <a:latin typeface="Century Schoolbook" pitchFamily="18" charset="0"/>
              </a:rPr>
              <a:t>enfluran</a:t>
            </a:r>
            <a:r>
              <a:rPr lang="hu-HU" sz="2000" dirty="0" smtClean="0">
                <a:solidFill>
                  <a:schemeClr val="accent4"/>
                </a:solidFill>
                <a:latin typeface="Century Schoolbook" pitchFamily="18" charset="0"/>
              </a:rPr>
              <a:t>, </a:t>
            </a:r>
            <a:r>
              <a:rPr lang="hu-HU" sz="2000" dirty="0" err="1" smtClean="0">
                <a:solidFill>
                  <a:schemeClr val="accent4"/>
                </a:solidFill>
                <a:latin typeface="Century Schoolbook" pitchFamily="18" charset="0"/>
              </a:rPr>
              <a:t>isofluran</a:t>
            </a:r>
            <a:r>
              <a:rPr lang="hu-HU" sz="2000" dirty="0" smtClean="0">
                <a:solidFill>
                  <a:schemeClr val="accent4"/>
                </a:solidFill>
                <a:latin typeface="Century Schoolbook" pitchFamily="18" charset="0"/>
              </a:rPr>
              <a:t>, </a:t>
            </a:r>
            <a:r>
              <a:rPr lang="hu-HU" sz="2000" dirty="0" err="1" smtClean="0">
                <a:solidFill>
                  <a:schemeClr val="accent4"/>
                </a:solidFill>
                <a:latin typeface="Century Schoolbook" pitchFamily="18" charset="0"/>
              </a:rPr>
              <a:t>desfluran</a:t>
            </a:r>
            <a:r>
              <a:rPr lang="hu-HU" sz="2000" dirty="0" smtClean="0">
                <a:solidFill>
                  <a:schemeClr val="accent4"/>
                </a:solidFill>
                <a:latin typeface="Century Schoolbook" pitchFamily="18" charset="0"/>
              </a:rPr>
              <a:t>, </a:t>
            </a:r>
            <a:r>
              <a:rPr lang="hu-HU" sz="2000" dirty="0" err="1" smtClean="0">
                <a:solidFill>
                  <a:schemeClr val="accent4"/>
                </a:solidFill>
                <a:latin typeface="Century Schoolbook" pitchFamily="18" charset="0"/>
              </a:rPr>
              <a:t>sevofluran</a:t>
            </a:r>
            <a:r>
              <a:rPr lang="hu-HU" sz="2000" dirty="0" smtClean="0">
                <a:solidFill>
                  <a:schemeClr val="accent4"/>
                </a:solidFill>
                <a:latin typeface="Century Schoolbook" pitchFamily="18" charset="0"/>
              </a:rPr>
              <a:t> (régebbi, ma már nem használatos szerek: éter, kloroform, </a:t>
            </a:r>
            <a:r>
              <a:rPr lang="hu-HU" sz="2000" dirty="0" err="1" smtClean="0">
                <a:solidFill>
                  <a:schemeClr val="accent4"/>
                </a:solidFill>
                <a:latin typeface="Century Schoolbook" pitchFamily="18" charset="0"/>
              </a:rPr>
              <a:t>methoxyfluran</a:t>
            </a:r>
            <a:r>
              <a:rPr lang="hu-HU" sz="2000" dirty="0" smtClean="0">
                <a:solidFill>
                  <a:schemeClr val="accent4"/>
                </a:solidFill>
                <a:latin typeface="Century Schoolbook" pitchFamily="18" charset="0"/>
              </a:rPr>
              <a:t>) </a:t>
            </a:r>
          </a:p>
          <a:p>
            <a:pPr algn="just">
              <a:buFont typeface="Wingdings" pitchFamily="2" charset="2"/>
              <a:buChar char="Ø"/>
            </a:pPr>
            <a:r>
              <a:rPr lang="hu-HU" sz="2000" i="1" dirty="0" smtClean="0">
                <a:solidFill>
                  <a:schemeClr val="accent4"/>
                </a:solidFill>
                <a:latin typeface="Century Schoolbook" pitchFamily="18" charset="0"/>
              </a:rPr>
              <a:t>Gáznarkotikum</a:t>
            </a:r>
            <a:r>
              <a:rPr lang="hu-HU" sz="2000" dirty="0" smtClean="0">
                <a:solidFill>
                  <a:schemeClr val="accent4"/>
                </a:solidFill>
                <a:latin typeface="Century Schoolbook" pitchFamily="18" charset="0"/>
              </a:rPr>
              <a:t>: </a:t>
            </a:r>
            <a:r>
              <a:rPr lang="hu-HU" sz="2000" dirty="0" err="1" smtClean="0">
                <a:solidFill>
                  <a:schemeClr val="accent4"/>
                </a:solidFill>
                <a:latin typeface="Century Schoolbook" pitchFamily="18" charset="0"/>
              </a:rPr>
              <a:t>nitrogénoxydul</a:t>
            </a:r>
            <a:endParaRPr lang="hu-HU" sz="2000" b="1" dirty="0" smtClean="0">
              <a:solidFill>
                <a:schemeClr val="accent4"/>
              </a:solidFill>
              <a:latin typeface="Century Schoolbook" pitchFamily="18" charset="0"/>
            </a:endParaRPr>
          </a:p>
          <a:p>
            <a:pPr algn="just">
              <a:buNone/>
            </a:pPr>
            <a:endParaRPr lang="hu-HU" sz="2000" b="1" dirty="0" smtClean="0">
              <a:solidFill>
                <a:schemeClr val="accent4"/>
              </a:solidFill>
              <a:latin typeface="Century Schoolbook" pitchFamily="18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  <a:latin typeface="Century Schoolbook" pitchFamily="18" charset="0"/>
              </a:rPr>
              <a:t>minél rosszabb a </a:t>
            </a:r>
            <a:r>
              <a:rPr lang="hu-HU" sz="2000" dirty="0" err="1" smtClean="0">
                <a:solidFill>
                  <a:schemeClr val="accent4"/>
                </a:solidFill>
                <a:latin typeface="Century Schoolbook" pitchFamily="18" charset="0"/>
              </a:rPr>
              <a:t>véroldékonysága</a:t>
            </a:r>
            <a:r>
              <a:rPr lang="hu-HU" sz="2000" dirty="0" smtClean="0">
                <a:solidFill>
                  <a:schemeClr val="accent4"/>
                </a:solidFill>
                <a:latin typeface="Century Schoolbook" pitchFamily="18" charset="0"/>
              </a:rPr>
              <a:t> egy szernek, annál gyorsabban alakul ki az egyensúly és fordítva </a:t>
            </a:r>
          </a:p>
          <a:p>
            <a:pPr algn="just"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  <a:latin typeface="Century Schoolbook" pitchFamily="18" charset="0"/>
              </a:rPr>
              <a:t>a narkózis indukciója gyors; sima és kellemes az elalvás, valamint az ébredés</a:t>
            </a:r>
            <a:endParaRPr lang="hu-HU" sz="2000" dirty="0">
              <a:solidFill>
                <a:schemeClr val="accent4"/>
              </a:solidFill>
              <a:latin typeface="Century Schoolbook" pitchFamily="18" charset="0"/>
            </a:endParaRPr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hu-HU" sz="2800" dirty="0" smtClean="0">
                <a:solidFill>
                  <a:srgbClr val="FF0000"/>
                </a:solidFill>
              </a:rPr>
              <a:t>Általános érzéstelenítők (</a:t>
            </a:r>
            <a:r>
              <a:rPr lang="hu-HU" sz="2800" dirty="0" err="1" smtClean="0">
                <a:solidFill>
                  <a:srgbClr val="FF0000"/>
                </a:solidFill>
              </a:rPr>
              <a:t>anaestheticumok</a:t>
            </a:r>
            <a:r>
              <a:rPr lang="hu-HU" sz="2800" dirty="0" smtClean="0">
                <a:solidFill>
                  <a:srgbClr val="FF0000"/>
                </a:solidFill>
              </a:rPr>
              <a:t>, </a:t>
            </a:r>
            <a:r>
              <a:rPr lang="hu-HU" sz="2800" dirty="0" err="1" smtClean="0">
                <a:solidFill>
                  <a:srgbClr val="FF0000"/>
                </a:solidFill>
              </a:rPr>
              <a:t>narcoticumok</a:t>
            </a:r>
            <a:r>
              <a:rPr lang="hu-HU" sz="2800" dirty="0" smtClean="0">
                <a:solidFill>
                  <a:srgbClr val="FF0000"/>
                </a:solidFill>
              </a:rPr>
              <a:t>)</a:t>
            </a:r>
            <a:endParaRPr lang="hu-HU" sz="28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8457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u-HU" sz="2000" b="1" i="1" dirty="0" err="1" smtClean="0">
                <a:solidFill>
                  <a:schemeClr val="accent4"/>
                </a:solidFill>
                <a:latin typeface="Century Schoolbook" pitchFamily="18" charset="0"/>
              </a:rPr>
              <a:t>isofluran</a:t>
            </a:r>
            <a:r>
              <a:rPr lang="hu-HU" sz="2000" dirty="0" smtClean="0">
                <a:solidFill>
                  <a:schemeClr val="accent4"/>
                </a:solidFill>
                <a:latin typeface="Century Schoolbook" pitchFamily="18" charset="0"/>
              </a:rPr>
              <a:t> (FORANE)</a:t>
            </a:r>
          </a:p>
          <a:p>
            <a:pPr>
              <a:buNone/>
            </a:pPr>
            <a:endParaRPr lang="hu-HU" sz="2000" dirty="0" smtClean="0">
              <a:solidFill>
                <a:schemeClr val="accent4"/>
              </a:solidFill>
              <a:latin typeface="Century Schoolbook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  <a:latin typeface="Century Schoolbook" pitchFamily="18" charset="0"/>
              </a:rPr>
              <a:t>oxigénnel összekeverve sem alkot robbanó keveréket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  <a:latin typeface="Century Schoolbook" pitchFamily="18" charset="0"/>
              </a:rPr>
              <a:t>fenntartásra kiváló 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  <a:latin typeface="Century Schoolbook" pitchFamily="18" charset="0"/>
              </a:rPr>
              <a:t>ha csak oxigénnel keverik, 15 percen belül sebészi narkózist lehet elérni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  <a:latin typeface="Century Schoolbook" pitchFamily="18" charset="0"/>
              </a:rPr>
              <a:t>vér/gáz megoszlási hányadosa 1.4, gyors az elalvás és az ébredés kb. 20 perc múlva bekövetkezik az adagolás felfüggesztését követően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err="1" smtClean="0">
                <a:solidFill>
                  <a:schemeClr val="accent4"/>
                </a:solidFill>
                <a:latin typeface="Century Schoolbook" pitchFamily="18" charset="0"/>
              </a:rPr>
              <a:t>malignus</a:t>
            </a:r>
            <a:r>
              <a:rPr lang="hu-HU" sz="2000" dirty="0" smtClean="0">
                <a:solidFill>
                  <a:schemeClr val="accent4"/>
                </a:solidFill>
                <a:latin typeface="Century Schoolbook" pitchFamily="18" charset="0"/>
              </a:rPr>
              <a:t> </a:t>
            </a:r>
            <a:r>
              <a:rPr lang="hu-HU" sz="2000" dirty="0" err="1" smtClean="0">
                <a:solidFill>
                  <a:schemeClr val="accent4"/>
                </a:solidFill>
                <a:latin typeface="Century Schoolbook" pitchFamily="18" charset="0"/>
              </a:rPr>
              <a:t>hypertermiát</a:t>
            </a:r>
            <a:r>
              <a:rPr lang="hu-HU" sz="2000" dirty="0" smtClean="0">
                <a:solidFill>
                  <a:schemeClr val="accent4"/>
                </a:solidFill>
                <a:latin typeface="Century Schoolbook" pitchFamily="18" charset="0"/>
              </a:rPr>
              <a:t> válthat ki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  <a:latin typeface="Century Schoolbook" pitchFamily="18" charset="0"/>
              </a:rPr>
              <a:t>az </a:t>
            </a:r>
            <a:r>
              <a:rPr lang="hu-HU" sz="2000" i="1" dirty="0" err="1" smtClean="0">
                <a:solidFill>
                  <a:schemeClr val="accent4"/>
                </a:solidFill>
                <a:latin typeface="Century Schoolbook" pitchFamily="18" charset="0"/>
              </a:rPr>
              <a:t>uterust</a:t>
            </a:r>
            <a:r>
              <a:rPr lang="hu-HU" sz="2000" dirty="0" smtClean="0">
                <a:solidFill>
                  <a:schemeClr val="accent4"/>
                </a:solidFill>
                <a:latin typeface="Century Schoolbook" pitchFamily="18" charset="0"/>
              </a:rPr>
              <a:t> </a:t>
            </a:r>
            <a:r>
              <a:rPr lang="hu-HU" sz="2000" dirty="0" err="1" smtClean="0">
                <a:solidFill>
                  <a:schemeClr val="accent4"/>
                </a:solidFill>
                <a:latin typeface="Century Schoolbook" pitchFamily="18" charset="0"/>
              </a:rPr>
              <a:t>relaxálja</a:t>
            </a:r>
            <a:endParaRPr lang="hu-HU" sz="2000" dirty="0" smtClean="0">
              <a:solidFill>
                <a:schemeClr val="accent4"/>
              </a:solidFill>
              <a:latin typeface="Century Schoolbook" pitchFamily="18" charset="0"/>
            </a:endParaRPr>
          </a:p>
          <a:p>
            <a:pPr>
              <a:buFont typeface="Wingdings" pitchFamily="2" charset="2"/>
              <a:buChar char="§"/>
            </a:pPr>
            <a:endParaRPr lang="hu-HU" sz="2000" dirty="0" smtClean="0">
              <a:solidFill>
                <a:schemeClr val="accent4"/>
              </a:solidFill>
              <a:latin typeface="Century Schoolbook" pitchFamily="18" charset="0"/>
            </a:endParaRPr>
          </a:p>
          <a:p>
            <a:pPr>
              <a:buNone/>
            </a:pPr>
            <a:endParaRPr lang="hu-HU" sz="2000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hu-HU" sz="2800" dirty="0" smtClean="0">
                <a:solidFill>
                  <a:srgbClr val="FF0000"/>
                </a:solidFill>
              </a:rPr>
              <a:t>Általános érzéstelenítők (</a:t>
            </a:r>
            <a:r>
              <a:rPr lang="hu-HU" sz="2800" dirty="0" err="1" smtClean="0">
                <a:solidFill>
                  <a:srgbClr val="FF0000"/>
                </a:solidFill>
              </a:rPr>
              <a:t>anaestheticumok</a:t>
            </a:r>
            <a:r>
              <a:rPr lang="hu-HU" sz="2800" dirty="0" smtClean="0">
                <a:solidFill>
                  <a:srgbClr val="FF0000"/>
                </a:solidFill>
              </a:rPr>
              <a:t>, </a:t>
            </a:r>
            <a:r>
              <a:rPr lang="hu-HU" sz="2800" dirty="0" err="1" smtClean="0">
                <a:solidFill>
                  <a:srgbClr val="FF0000"/>
                </a:solidFill>
              </a:rPr>
              <a:t>narcoticumok</a:t>
            </a:r>
            <a:r>
              <a:rPr lang="hu-HU" sz="2800" dirty="0" smtClean="0">
                <a:solidFill>
                  <a:srgbClr val="FF0000"/>
                </a:solidFill>
              </a:rPr>
              <a:t>)</a:t>
            </a:r>
            <a:endParaRPr lang="hu-HU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hu-HU" sz="2200" b="1" dirty="0" smtClean="0">
                <a:solidFill>
                  <a:schemeClr val="accent4"/>
                </a:solidFill>
                <a:latin typeface="Century Schoolbook" pitchFamily="18" charset="0"/>
              </a:rPr>
              <a:t>Narkózis</a:t>
            </a:r>
          </a:p>
          <a:p>
            <a:pPr>
              <a:buFont typeface="Wingdings" pitchFamily="2" charset="2"/>
              <a:buChar char="§"/>
            </a:pPr>
            <a:r>
              <a:rPr lang="hu-HU" sz="2200" dirty="0" smtClean="0">
                <a:solidFill>
                  <a:schemeClr val="accent4"/>
                </a:solidFill>
                <a:latin typeface="Century Schoolbook" pitchFamily="18" charset="0"/>
              </a:rPr>
              <a:t>az idegrendszer működésének reverzibilis bénítása az </a:t>
            </a:r>
          </a:p>
          <a:p>
            <a:pPr>
              <a:buNone/>
            </a:pPr>
            <a:r>
              <a:rPr lang="hu-HU" sz="2200" dirty="0" smtClean="0">
                <a:solidFill>
                  <a:schemeClr val="accent4"/>
                </a:solidFill>
                <a:latin typeface="Century Schoolbook" pitchFamily="18" charset="0"/>
              </a:rPr>
              <a:t>	életfontosságú </a:t>
            </a:r>
            <a:r>
              <a:rPr lang="hu-HU" sz="2200" dirty="0" err="1" smtClean="0">
                <a:solidFill>
                  <a:schemeClr val="accent4"/>
                </a:solidFill>
                <a:latin typeface="Century Schoolbook" pitchFamily="18" charset="0"/>
              </a:rPr>
              <a:t>nyúltvelői</a:t>
            </a:r>
            <a:r>
              <a:rPr lang="hu-HU" sz="2200" dirty="0" smtClean="0">
                <a:solidFill>
                  <a:schemeClr val="accent4"/>
                </a:solidFill>
                <a:latin typeface="Century Schoolbook" pitchFamily="18" charset="0"/>
              </a:rPr>
              <a:t> központok funkciójának nagyfokú </a:t>
            </a:r>
          </a:p>
          <a:p>
            <a:pPr>
              <a:buNone/>
            </a:pPr>
            <a:r>
              <a:rPr lang="hu-HU" sz="2200" dirty="0" smtClean="0">
                <a:solidFill>
                  <a:schemeClr val="accent4"/>
                </a:solidFill>
                <a:latin typeface="Century Schoolbook" pitchFamily="18" charset="0"/>
              </a:rPr>
              <a:t>	megkímélésével</a:t>
            </a:r>
          </a:p>
          <a:p>
            <a:pPr>
              <a:buFont typeface="Wingdings" pitchFamily="2" charset="2"/>
              <a:buChar char="§"/>
            </a:pPr>
            <a:r>
              <a:rPr lang="hu-HU" sz="2200" dirty="0" smtClean="0">
                <a:solidFill>
                  <a:schemeClr val="accent4"/>
                </a:solidFill>
                <a:latin typeface="Century Schoolbook" pitchFamily="18" charset="0"/>
              </a:rPr>
              <a:t>a különböző szövetek nem egyformán érzékenyek az általános </a:t>
            </a:r>
          </a:p>
          <a:p>
            <a:pPr>
              <a:buNone/>
            </a:pPr>
            <a:r>
              <a:rPr lang="hu-HU" sz="2200" dirty="0" smtClean="0">
                <a:solidFill>
                  <a:schemeClr val="accent4"/>
                </a:solidFill>
                <a:latin typeface="Century Schoolbook" pitchFamily="18" charset="0"/>
              </a:rPr>
              <a:t>	érzéstelenítőkre</a:t>
            </a:r>
          </a:p>
          <a:p>
            <a:pPr>
              <a:buNone/>
            </a:pPr>
            <a:endParaRPr lang="hu-HU" sz="2200" b="1" dirty="0" smtClean="0">
              <a:solidFill>
                <a:schemeClr val="accent4"/>
              </a:solidFill>
              <a:latin typeface="Century Schoolbook" pitchFamily="18" charset="0"/>
            </a:endParaRPr>
          </a:p>
          <a:p>
            <a:pPr>
              <a:buNone/>
            </a:pPr>
            <a:r>
              <a:rPr lang="hu-HU" sz="2200" b="1" dirty="0" smtClean="0">
                <a:solidFill>
                  <a:schemeClr val="accent4"/>
                </a:solidFill>
                <a:latin typeface="Century Schoolbook" pitchFamily="18" charset="0"/>
              </a:rPr>
              <a:t>Célja</a:t>
            </a:r>
            <a:endParaRPr lang="hu-HU" sz="2200" dirty="0" smtClean="0">
              <a:solidFill>
                <a:schemeClr val="accent4"/>
              </a:solidFill>
              <a:latin typeface="Century Schoolbook" pitchFamily="18" charset="0"/>
            </a:endParaRPr>
          </a:p>
          <a:p>
            <a:pPr>
              <a:buNone/>
            </a:pPr>
            <a:r>
              <a:rPr lang="hu-HU" sz="2200" dirty="0" smtClean="0">
                <a:solidFill>
                  <a:schemeClr val="accent4"/>
                </a:solidFill>
                <a:latin typeface="Century Schoolbook" pitchFamily="18" charset="0"/>
              </a:rPr>
              <a:t>az öntudat, az izomtónus, az elhárító reflexek és a fájdalomérzés </a:t>
            </a:r>
          </a:p>
          <a:p>
            <a:pPr>
              <a:buNone/>
            </a:pPr>
            <a:r>
              <a:rPr lang="hu-HU" sz="2200" dirty="0" smtClean="0">
                <a:solidFill>
                  <a:schemeClr val="accent4"/>
                </a:solidFill>
                <a:latin typeface="Century Schoolbook" pitchFamily="18" charset="0"/>
              </a:rPr>
              <a:t>kikapcsolása a szükséges beavatkozások időtartamára</a:t>
            </a:r>
          </a:p>
          <a:p>
            <a:pPr>
              <a:buNone/>
            </a:pPr>
            <a:endParaRPr lang="hu-HU" dirty="0" smtClean="0">
              <a:solidFill>
                <a:schemeClr val="accent4"/>
              </a:solidFill>
              <a:latin typeface="Century Schoolbook" pitchFamily="18" charset="0"/>
            </a:endParaRPr>
          </a:p>
          <a:p>
            <a:pPr>
              <a:buNone/>
            </a:pPr>
            <a:r>
              <a:rPr lang="hu-HU" sz="2200" b="1" i="1" dirty="0" err="1" smtClean="0">
                <a:solidFill>
                  <a:schemeClr val="accent4"/>
                </a:solidFill>
                <a:latin typeface="Century Schoolbook" pitchFamily="18" charset="0"/>
              </a:rPr>
              <a:t>narcoticumok</a:t>
            </a:r>
            <a:r>
              <a:rPr lang="hu-HU" sz="2200" b="1" i="1" dirty="0" smtClean="0">
                <a:solidFill>
                  <a:schemeClr val="accent4"/>
                </a:solidFill>
                <a:latin typeface="Century Schoolbook" pitchFamily="18" charset="0"/>
              </a:rPr>
              <a:t> (</a:t>
            </a:r>
            <a:r>
              <a:rPr lang="hu-HU" sz="2200" dirty="0" err="1" smtClean="0">
                <a:solidFill>
                  <a:schemeClr val="accent4"/>
                </a:solidFill>
                <a:latin typeface="Century Schoolbook" pitchFamily="18" charset="0"/>
              </a:rPr>
              <a:t>anaestheticumok</a:t>
            </a:r>
            <a:r>
              <a:rPr lang="hu-HU" sz="2200" dirty="0" smtClean="0">
                <a:solidFill>
                  <a:schemeClr val="accent4"/>
                </a:solidFill>
                <a:latin typeface="Century Schoolbook" pitchFamily="18" charset="0"/>
              </a:rPr>
              <a:t>)</a:t>
            </a:r>
            <a:endParaRPr lang="hu-HU" sz="2200" b="1" i="1" dirty="0" smtClean="0">
              <a:solidFill>
                <a:schemeClr val="accent4"/>
              </a:solidFill>
              <a:latin typeface="Century Schoolbook" pitchFamily="18" charset="0"/>
            </a:endParaRPr>
          </a:p>
          <a:p>
            <a:pPr>
              <a:buNone/>
            </a:pPr>
            <a:r>
              <a:rPr lang="hu-HU" sz="2200" dirty="0" smtClean="0">
                <a:solidFill>
                  <a:schemeClr val="accent4"/>
                </a:solidFill>
                <a:latin typeface="Century Schoolbook" pitchFamily="18" charset="0"/>
              </a:rPr>
              <a:t>azok a készítmények, amelyek a narkózis valamely formájának </a:t>
            </a:r>
          </a:p>
          <a:p>
            <a:pPr>
              <a:buNone/>
            </a:pPr>
            <a:r>
              <a:rPr lang="hu-HU" sz="2200" dirty="0" smtClean="0">
                <a:solidFill>
                  <a:schemeClr val="accent4"/>
                </a:solidFill>
                <a:latin typeface="Century Schoolbook" pitchFamily="18" charset="0"/>
              </a:rPr>
              <a:t>kiváltására alkalmasak</a:t>
            </a:r>
            <a:endParaRPr lang="hu-HU" sz="2200" dirty="0">
              <a:solidFill>
                <a:schemeClr val="accent4"/>
              </a:solidFill>
              <a:latin typeface="Century Schoolbook" pitchFamily="18" charset="0"/>
            </a:endParaRPr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2800" dirty="0" smtClean="0">
                <a:solidFill>
                  <a:srgbClr val="FF0000"/>
                </a:solidFill>
              </a:rPr>
              <a:t>Általános érzéstelenítők (</a:t>
            </a:r>
            <a:r>
              <a:rPr lang="hu-HU" sz="2800" dirty="0" err="1" smtClean="0">
                <a:solidFill>
                  <a:srgbClr val="FF0000"/>
                </a:solidFill>
              </a:rPr>
              <a:t>anaestheticumok</a:t>
            </a:r>
            <a:r>
              <a:rPr lang="hu-HU" sz="2800" dirty="0" smtClean="0">
                <a:solidFill>
                  <a:srgbClr val="FF0000"/>
                </a:solidFill>
              </a:rPr>
              <a:t>, </a:t>
            </a:r>
            <a:r>
              <a:rPr lang="hu-HU" sz="2800" dirty="0" err="1" smtClean="0">
                <a:solidFill>
                  <a:srgbClr val="FF0000"/>
                </a:solidFill>
              </a:rPr>
              <a:t>narcoticumok</a:t>
            </a:r>
            <a:r>
              <a:rPr lang="hu-HU" sz="2800" dirty="0" smtClean="0">
                <a:solidFill>
                  <a:srgbClr val="FF0000"/>
                </a:solidFill>
              </a:rPr>
              <a:t>) </a:t>
            </a:r>
            <a:endParaRPr lang="hu-HU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hu-HU" sz="2000" b="1" i="1" dirty="0" err="1" smtClean="0">
                <a:solidFill>
                  <a:schemeClr val="accent4"/>
                </a:solidFill>
              </a:rPr>
              <a:t>desfluran</a:t>
            </a:r>
            <a:endParaRPr lang="hu-HU" sz="2000" b="1" i="1" dirty="0" smtClean="0">
              <a:solidFill>
                <a:schemeClr val="accent4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hátrányos, hogy forráspontja közel van a szobahőmérséklethez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err="1" smtClean="0">
                <a:solidFill>
                  <a:schemeClr val="accent4"/>
                </a:solidFill>
              </a:rPr>
              <a:t>véroldékonysága</a:t>
            </a:r>
            <a:r>
              <a:rPr lang="hu-HU" sz="2000" dirty="0" smtClean="0">
                <a:solidFill>
                  <a:schemeClr val="accent4"/>
                </a:solidFill>
              </a:rPr>
              <a:t> kisebb, mint az </a:t>
            </a:r>
            <a:r>
              <a:rPr lang="hu-HU" sz="2000" dirty="0" err="1" smtClean="0">
                <a:solidFill>
                  <a:schemeClr val="accent4"/>
                </a:solidFill>
              </a:rPr>
              <a:t>isoflurané</a:t>
            </a:r>
            <a:r>
              <a:rPr lang="hu-HU" sz="2000" dirty="0" smtClean="0">
                <a:solidFill>
                  <a:schemeClr val="accent4"/>
                </a:solidFill>
              </a:rPr>
              <a:t>, hasonló a </a:t>
            </a:r>
            <a:r>
              <a:rPr lang="hu-HU" sz="2000" dirty="0" err="1" smtClean="0">
                <a:solidFill>
                  <a:schemeClr val="accent4"/>
                </a:solidFill>
              </a:rPr>
              <a:t>nitrogénoxyduléhoz</a:t>
            </a:r>
            <a:r>
              <a:rPr lang="hu-HU" sz="2000" dirty="0" smtClean="0">
                <a:solidFill>
                  <a:schemeClr val="accent4"/>
                </a:solidFill>
              </a:rPr>
              <a:t> ezért a narkózis indukciója és az ébredés gyors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alkalmas gyors, ambuláns beavatkozások elvégzésére is</a:t>
            </a:r>
          </a:p>
          <a:p>
            <a:pPr>
              <a:buFont typeface="Wingdings" pitchFamily="2" charset="2"/>
              <a:buChar char="§"/>
            </a:pPr>
            <a:endParaRPr lang="hu-HU" sz="2000" dirty="0" smtClean="0">
              <a:solidFill>
                <a:schemeClr val="accent4"/>
              </a:solidFill>
            </a:endParaRPr>
          </a:p>
          <a:p>
            <a:pPr>
              <a:buNone/>
            </a:pPr>
            <a:r>
              <a:rPr lang="hu-HU" sz="2000" b="1" i="1" dirty="0" err="1" smtClean="0">
                <a:solidFill>
                  <a:schemeClr val="accent4"/>
                </a:solidFill>
                <a:latin typeface="Century Schoolbook" pitchFamily="18" charset="0"/>
              </a:rPr>
              <a:t>sevoflurane</a:t>
            </a:r>
            <a:r>
              <a:rPr lang="hu-HU" sz="2800" dirty="0" smtClean="0">
                <a:solidFill>
                  <a:schemeClr val="accent4"/>
                </a:solidFill>
                <a:latin typeface="Century Schoolbook" pitchFamily="18" charset="0"/>
              </a:rPr>
              <a:t> </a:t>
            </a:r>
          </a:p>
          <a:p>
            <a:pPr>
              <a:buFont typeface="Wingdings" pitchFamily="2" charset="2"/>
              <a:buChar char="§"/>
            </a:pPr>
            <a:r>
              <a:rPr lang="hu-HU" sz="2000" i="1" dirty="0" smtClean="0">
                <a:solidFill>
                  <a:schemeClr val="accent4"/>
                </a:solidFill>
              </a:rPr>
              <a:t>vér/szövet </a:t>
            </a:r>
            <a:r>
              <a:rPr lang="hu-HU" sz="2000" i="1" dirty="0" err="1" smtClean="0">
                <a:solidFill>
                  <a:schemeClr val="accent4"/>
                </a:solidFill>
              </a:rPr>
              <a:t>oldékonysága</a:t>
            </a:r>
            <a:r>
              <a:rPr lang="hu-HU" sz="2000" i="1" dirty="0" smtClean="0">
                <a:solidFill>
                  <a:schemeClr val="accent4"/>
                </a:solidFill>
              </a:rPr>
              <a:t> csekély, ezért az anesztézia mélysége kitűnően kontrollálható </a:t>
            </a:r>
          </a:p>
          <a:p>
            <a:pPr>
              <a:buFont typeface="Wingdings" pitchFamily="2" charset="2"/>
              <a:buChar char="§"/>
            </a:pPr>
            <a:r>
              <a:rPr lang="hu-HU" sz="2000" i="1" dirty="0" smtClean="0">
                <a:solidFill>
                  <a:schemeClr val="accent4"/>
                </a:solidFill>
              </a:rPr>
              <a:t>az ébredés igen gyors </a:t>
            </a:r>
          </a:p>
          <a:p>
            <a:pPr>
              <a:buFont typeface="Wingdings" pitchFamily="2" charset="2"/>
              <a:buChar char="§"/>
            </a:pPr>
            <a:r>
              <a:rPr lang="hu-HU" sz="2000" i="1" dirty="0" smtClean="0">
                <a:solidFill>
                  <a:schemeClr val="accent4"/>
                </a:solidFill>
              </a:rPr>
              <a:t>rendkívül hatékony </a:t>
            </a:r>
          </a:p>
          <a:p>
            <a:pPr>
              <a:buFont typeface="Wingdings" pitchFamily="2" charset="2"/>
              <a:buChar char="§"/>
            </a:pPr>
            <a:r>
              <a:rPr lang="hu-HU" sz="2000" i="1" dirty="0" smtClean="0">
                <a:solidFill>
                  <a:schemeClr val="accent4"/>
                </a:solidFill>
              </a:rPr>
              <a:t>gyermeksebészetben ideális</a:t>
            </a:r>
          </a:p>
          <a:p>
            <a:pPr>
              <a:buNone/>
            </a:pPr>
            <a:endParaRPr lang="hu-HU" sz="2000" dirty="0" smtClean="0">
              <a:solidFill>
                <a:schemeClr val="accent4"/>
              </a:solidFill>
            </a:endParaRPr>
          </a:p>
          <a:p>
            <a:pPr>
              <a:buNone/>
            </a:pPr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hu-HU" sz="2800" dirty="0" smtClean="0">
                <a:solidFill>
                  <a:srgbClr val="FF0000"/>
                </a:solidFill>
              </a:rPr>
              <a:t>Általános érzéstelenítők (</a:t>
            </a:r>
            <a:r>
              <a:rPr lang="hu-HU" sz="2800" dirty="0" err="1" smtClean="0">
                <a:solidFill>
                  <a:srgbClr val="FF0000"/>
                </a:solidFill>
              </a:rPr>
              <a:t>anaestheticumok</a:t>
            </a:r>
            <a:r>
              <a:rPr lang="hu-HU" sz="2800" dirty="0" smtClean="0">
                <a:solidFill>
                  <a:srgbClr val="FF0000"/>
                </a:solidFill>
              </a:rPr>
              <a:t>, </a:t>
            </a:r>
            <a:r>
              <a:rPr lang="hu-HU" sz="2800" dirty="0" err="1" smtClean="0">
                <a:solidFill>
                  <a:srgbClr val="FF0000"/>
                </a:solidFill>
              </a:rPr>
              <a:t>narcoticumok</a:t>
            </a:r>
            <a:r>
              <a:rPr lang="hu-HU" sz="2800" dirty="0" smtClean="0">
                <a:solidFill>
                  <a:srgbClr val="FF0000"/>
                </a:solidFill>
              </a:rPr>
              <a:t>)</a:t>
            </a:r>
            <a:endParaRPr lang="hu-HU" sz="28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8457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hu-HU" sz="2000" b="1" dirty="0" smtClean="0">
                <a:solidFill>
                  <a:schemeClr val="accent4"/>
                </a:solidFill>
                <a:latin typeface="Century Schoolbook" pitchFamily="18" charset="0"/>
              </a:rPr>
              <a:t>Gáznarkotikumok</a:t>
            </a:r>
          </a:p>
          <a:p>
            <a:pPr>
              <a:buNone/>
            </a:pPr>
            <a:r>
              <a:rPr lang="hu-HU" sz="2000" b="1" i="1" dirty="0" err="1" smtClean="0">
                <a:solidFill>
                  <a:schemeClr val="accent4"/>
                </a:solidFill>
                <a:latin typeface="Century Schoolbook" pitchFamily="18" charset="0"/>
              </a:rPr>
              <a:t>nitrogénoxyd</a:t>
            </a:r>
            <a:endParaRPr lang="hu-HU" sz="2000" b="1" i="1" dirty="0" smtClean="0">
              <a:solidFill>
                <a:schemeClr val="accent4"/>
              </a:solidFill>
              <a:latin typeface="Century Schoolbook" pitchFamily="18" charset="0"/>
            </a:endParaRPr>
          </a:p>
          <a:p>
            <a:pPr>
              <a:buNone/>
            </a:pPr>
            <a:endParaRPr lang="hu-HU" sz="2000" i="1" dirty="0" smtClean="0">
              <a:solidFill>
                <a:schemeClr val="accent4"/>
              </a:solidFill>
              <a:latin typeface="Century Schoolbook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  <a:latin typeface="Century Schoolbook" pitchFamily="18" charset="0"/>
              </a:rPr>
              <a:t>a vérben alig oldódik (vér/gáz megoszlási hányadosa 0.47), ezért az </a:t>
            </a:r>
            <a:r>
              <a:rPr lang="hu-HU" sz="2000" dirty="0" err="1" smtClean="0">
                <a:solidFill>
                  <a:schemeClr val="accent4"/>
                </a:solidFill>
                <a:latin typeface="Century Schoolbook" pitchFamily="18" charset="0"/>
              </a:rPr>
              <a:t>anaesthesia</a:t>
            </a:r>
            <a:r>
              <a:rPr lang="hu-HU" sz="2000" dirty="0" smtClean="0">
                <a:solidFill>
                  <a:schemeClr val="accent4"/>
                </a:solidFill>
                <a:latin typeface="Century Schoolbook" pitchFamily="18" charset="0"/>
              </a:rPr>
              <a:t> gyorsan létrejön, de gyorsan meg is szűnik 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  <a:latin typeface="Century Schoolbook" pitchFamily="18" charset="0"/>
              </a:rPr>
              <a:t>intravénás narkotikum beadását követően, a narkózis fenntartására, </a:t>
            </a:r>
            <a:r>
              <a:rPr lang="hu-HU" sz="2000" dirty="0" err="1" smtClean="0">
                <a:solidFill>
                  <a:schemeClr val="accent4"/>
                </a:solidFill>
                <a:latin typeface="Century Schoolbook" pitchFamily="18" charset="0"/>
              </a:rPr>
              <a:t>adjuváns</a:t>
            </a:r>
            <a:r>
              <a:rPr lang="hu-HU" sz="2000" dirty="0" smtClean="0">
                <a:solidFill>
                  <a:schemeClr val="accent4"/>
                </a:solidFill>
                <a:latin typeface="Century Schoolbook" pitchFamily="18" charset="0"/>
              </a:rPr>
              <a:t> szerként alkalmazva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  <a:latin typeface="Century Schoolbook" pitchFamily="18" charset="0"/>
              </a:rPr>
              <a:t>25% oxigénnel keverve alkalmas a narkózisra (kéjgáz-erotikus hallucinációk)</a:t>
            </a:r>
          </a:p>
          <a:p>
            <a:pPr>
              <a:buFont typeface="Wingdings" pitchFamily="2" charset="2"/>
              <a:buChar char="§"/>
            </a:pPr>
            <a:r>
              <a:rPr lang="hu-HU" sz="2000" b="1" dirty="0" smtClean="0">
                <a:solidFill>
                  <a:schemeClr val="accent4"/>
                </a:solidFill>
                <a:latin typeface="Century Schoolbook" pitchFamily="18" charset="0"/>
              </a:rPr>
              <a:t>toxikus hatás</a:t>
            </a:r>
            <a:r>
              <a:rPr lang="hu-HU" sz="2000" dirty="0" smtClean="0">
                <a:solidFill>
                  <a:schemeClr val="accent4"/>
                </a:solidFill>
                <a:latin typeface="Century Schoolbook" pitchFamily="18" charset="0"/>
              </a:rPr>
              <a:t>: tartós expozíciója esetén (pl. a műtő személyzete) a B12 vitamint irreverzibilisen </a:t>
            </a:r>
            <a:r>
              <a:rPr lang="hu-HU" sz="2000" dirty="0" err="1" smtClean="0">
                <a:solidFill>
                  <a:schemeClr val="accent4"/>
                </a:solidFill>
                <a:latin typeface="Century Schoolbook" pitchFamily="18" charset="0"/>
              </a:rPr>
              <a:t>inaktiválja</a:t>
            </a:r>
            <a:r>
              <a:rPr lang="hu-HU" sz="2000" dirty="0" smtClean="0">
                <a:solidFill>
                  <a:schemeClr val="accent4"/>
                </a:solidFill>
                <a:latin typeface="Century Schoolbook" pitchFamily="18" charset="0"/>
              </a:rPr>
              <a:t>, ezért gátolja a vérsejt képzést</a:t>
            </a:r>
          </a:p>
          <a:p>
            <a:pPr>
              <a:buFont typeface="Wingdings" pitchFamily="2" charset="2"/>
              <a:buChar char="§"/>
            </a:pPr>
            <a:endParaRPr lang="hu-HU" sz="2000" dirty="0" smtClean="0">
              <a:solidFill>
                <a:schemeClr val="accent4"/>
              </a:solidFill>
              <a:latin typeface="Century Schoolbook" pitchFamily="18" charset="0"/>
            </a:endParaRPr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hu-HU" sz="2800" dirty="0" smtClean="0">
                <a:solidFill>
                  <a:srgbClr val="FF0000"/>
                </a:solidFill>
              </a:rPr>
              <a:t>Általános érzéstelenítők (</a:t>
            </a:r>
            <a:r>
              <a:rPr lang="hu-HU" sz="2800" dirty="0" err="1" smtClean="0">
                <a:solidFill>
                  <a:srgbClr val="FF0000"/>
                </a:solidFill>
              </a:rPr>
              <a:t>anaestheticumok</a:t>
            </a:r>
            <a:r>
              <a:rPr lang="hu-HU" sz="2800" dirty="0" smtClean="0">
                <a:solidFill>
                  <a:srgbClr val="FF0000"/>
                </a:solidFill>
              </a:rPr>
              <a:t>, </a:t>
            </a:r>
            <a:r>
              <a:rPr lang="hu-HU" sz="2800" dirty="0" err="1" smtClean="0">
                <a:solidFill>
                  <a:srgbClr val="FF0000"/>
                </a:solidFill>
              </a:rPr>
              <a:t>narcoticumok</a:t>
            </a:r>
            <a:r>
              <a:rPr lang="hu-HU" sz="2800" dirty="0" smtClean="0">
                <a:solidFill>
                  <a:srgbClr val="FF0000"/>
                </a:solidFill>
              </a:rPr>
              <a:t>)</a:t>
            </a:r>
            <a:endParaRPr lang="hu-HU" sz="28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738531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hu-HU" sz="2000" b="1" dirty="0" smtClean="0">
                <a:solidFill>
                  <a:schemeClr val="accent4"/>
                </a:solidFill>
              </a:rPr>
              <a:t>INTRAVÉNÁS </a:t>
            </a:r>
            <a:r>
              <a:rPr lang="hu-HU" sz="2000" b="1" dirty="0" err="1" smtClean="0">
                <a:solidFill>
                  <a:schemeClr val="accent4"/>
                </a:solidFill>
              </a:rPr>
              <a:t>narcoticumok</a:t>
            </a:r>
            <a:r>
              <a:rPr lang="hu-HU" sz="2000" b="1" dirty="0" smtClean="0">
                <a:solidFill>
                  <a:schemeClr val="accent4"/>
                </a:solidFill>
              </a:rPr>
              <a:t>  </a:t>
            </a:r>
          </a:p>
          <a:p>
            <a:pPr>
              <a:buNone/>
            </a:pPr>
            <a:endParaRPr lang="hu-HU" sz="2000" b="1" dirty="0" smtClean="0">
              <a:solidFill>
                <a:schemeClr val="accent4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hu-HU" sz="2000" dirty="0" smtClean="0">
                <a:solidFill>
                  <a:schemeClr val="accent4"/>
                </a:solidFill>
              </a:rPr>
              <a:t>hatása gyorsan kialakul a beadást követően, a hatás lecsengése azonban elhúzódó, ezért </a:t>
            </a:r>
            <a:r>
              <a:rPr lang="hu-HU" sz="2000" i="1" dirty="0" smtClean="0">
                <a:solidFill>
                  <a:schemeClr val="accent4"/>
                </a:solidFill>
              </a:rPr>
              <a:t>elsősorban a narkózis bevezetésére alkalmazzák</a:t>
            </a:r>
          </a:p>
          <a:p>
            <a:pPr>
              <a:buFont typeface="Wingdings" pitchFamily="2" charset="2"/>
              <a:buChar char="Ø"/>
            </a:pPr>
            <a:r>
              <a:rPr lang="hu-HU" sz="2000" dirty="0" err="1" smtClean="0">
                <a:solidFill>
                  <a:schemeClr val="accent4"/>
                </a:solidFill>
              </a:rPr>
              <a:t>excitációs</a:t>
            </a:r>
            <a:r>
              <a:rPr lang="hu-HU" sz="2000" dirty="0" smtClean="0">
                <a:solidFill>
                  <a:schemeClr val="accent4"/>
                </a:solidFill>
              </a:rPr>
              <a:t> stádium (izgalom) nélküli gyors alvást okoz</a:t>
            </a:r>
          </a:p>
          <a:p>
            <a:pPr>
              <a:buFont typeface="Wingdings" pitchFamily="2" charset="2"/>
              <a:buChar char="Ø"/>
            </a:pPr>
            <a:r>
              <a:rPr lang="hu-HU" sz="2000" dirty="0" smtClean="0">
                <a:solidFill>
                  <a:schemeClr val="accent4"/>
                </a:solidFill>
              </a:rPr>
              <a:t>az optimális koncentráció megválasztása nagy körültekintést igényel, hiszen az intravénásan a szervezetbe juttatott gyógyszer már nem távolítható el</a:t>
            </a:r>
          </a:p>
          <a:p>
            <a:pPr>
              <a:buFont typeface="Wingdings" pitchFamily="2" charset="2"/>
              <a:buChar char="Ø"/>
            </a:pPr>
            <a:r>
              <a:rPr lang="hu-HU" sz="2000" dirty="0" smtClean="0">
                <a:solidFill>
                  <a:schemeClr val="accent4"/>
                </a:solidFill>
              </a:rPr>
              <a:t>a legtöbb </a:t>
            </a:r>
            <a:r>
              <a:rPr lang="hu-HU" sz="2000" dirty="0" err="1" smtClean="0">
                <a:solidFill>
                  <a:schemeClr val="accent4"/>
                </a:solidFill>
              </a:rPr>
              <a:t>iv</a:t>
            </a:r>
            <a:r>
              <a:rPr lang="hu-HU" sz="2000" dirty="0" smtClean="0">
                <a:solidFill>
                  <a:schemeClr val="accent4"/>
                </a:solidFill>
              </a:rPr>
              <a:t>. narkotikum fokozza a gátló </a:t>
            </a:r>
            <a:r>
              <a:rPr lang="hu-HU" sz="2000" dirty="0" err="1" smtClean="0">
                <a:solidFill>
                  <a:schemeClr val="accent4"/>
                </a:solidFill>
              </a:rPr>
              <a:t>neurotransszmissziót</a:t>
            </a:r>
            <a:r>
              <a:rPr lang="hu-HU" sz="2000" dirty="0" smtClean="0">
                <a:solidFill>
                  <a:schemeClr val="accent4"/>
                </a:solidFill>
              </a:rPr>
              <a:t> – elsősorban a </a:t>
            </a:r>
            <a:r>
              <a:rPr lang="hu-HU" sz="2000" dirty="0" err="1" smtClean="0">
                <a:solidFill>
                  <a:schemeClr val="accent4"/>
                </a:solidFill>
              </a:rPr>
              <a:t>GABA</a:t>
            </a:r>
            <a:r>
              <a:rPr lang="hu-HU" sz="2000" baseline="-25000" dirty="0" err="1" smtClean="0">
                <a:solidFill>
                  <a:schemeClr val="accent4"/>
                </a:solidFill>
              </a:rPr>
              <a:t>A</a:t>
            </a:r>
            <a:r>
              <a:rPr lang="hu-HU" sz="2000" dirty="0" err="1" smtClean="0">
                <a:solidFill>
                  <a:schemeClr val="accent4"/>
                </a:solidFill>
              </a:rPr>
              <a:t>-receptoron</a:t>
            </a:r>
            <a:r>
              <a:rPr lang="hu-HU" sz="2000" dirty="0" smtClean="0">
                <a:solidFill>
                  <a:schemeClr val="accent4"/>
                </a:solidFill>
              </a:rPr>
              <a:t> keresztül, kivéve a </a:t>
            </a:r>
            <a:r>
              <a:rPr lang="hu-HU" sz="2000" dirty="0" err="1" smtClean="0">
                <a:solidFill>
                  <a:schemeClr val="accent4"/>
                </a:solidFill>
              </a:rPr>
              <a:t>ketamin</a:t>
            </a:r>
            <a:r>
              <a:rPr lang="hu-HU" sz="2000" dirty="0" smtClean="0">
                <a:solidFill>
                  <a:schemeClr val="accent4"/>
                </a:solidFill>
              </a:rPr>
              <a:t>,  amely az </a:t>
            </a:r>
            <a:r>
              <a:rPr lang="hu-HU" sz="2000" dirty="0" err="1" smtClean="0">
                <a:solidFill>
                  <a:schemeClr val="accent4"/>
                </a:solidFill>
              </a:rPr>
              <a:t>excitátoros</a:t>
            </a:r>
            <a:r>
              <a:rPr lang="hu-HU" sz="2000" dirty="0" smtClean="0">
                <a:solidFill>
                  <a:schemeClr val="accent4"/>
                </a:solidFill>
              </a:rPr>
              <a:t> transzmissziót gátolja</a:t>
            </a:r>
          </a:p>
          <a:p>
            <a:pPr>
              <a:buNone/>
            </a:pPr>
            <a:endParaRPr lang="hu-HU" sz="2000" dirty="0" smtClean="0">
              <a:latin typeface="Century" pitchFamily="18" charset="0"/>
            </a:endParaRP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endParaRPr lang="hu-HU" sz="2000" dirty="0">
              <a:latin typeface="Century" pitchFamily="18" charset="0"/>
            </a:endParaRPr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hu-HU" sz="2800" dirty="0" smtClean="0">
                <a:solidFill>
                  <a:srgbClr val="FF0000"/>
                </a:solidFill>
              </a:rPr>
              <a:t>Általános érzéstelenítők (</a:t>
            </a:r>
            <a:r>
              <a:rPr lang="hu-HU" sz="2800" dirty="0" err="1" smtClean="0">
                <a:solidFill>
                  <a:srgbClr val="FF0000"/>
                </a:solidFill>
              </a:rPr>
              <a:t>anaestheticumok</a:t>
            </a:r>
            <a:r>
              <a:rPr lang="hu-HU" sz="2800" dirty="0" smtClean="0">
                <a:solidFill>
                  <a:srgbClr val="FF0000"/>
                </a:solidFill>
              </a:rPr>
              <a:t>, </a:t>
            </a:r>
            <a:r>
              <a:rPr lang="hu-HU" sz="2800" dirty="0" err="1" smtClean="0">
                <a:solidFill>
                  <a:srgbClr val="FF0000"/>
                </a:solidFill>
              </a:rPr>
              <a:t>narcoticumok</a:t>
            </a:r>
            <a:r>
              <a:rPr lang="hu-HU" sz="2800" dirty="0" smtClean="0">
                <a:solidFill>
                  <a:srgbClr val="FF0000"/>
                </a:solidFill>
              </a:rPr>
              <a:t>)</a:t>
            </a:r>
            <a:endParaRPr lang="hu-HU" sz="28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hu-HU" sz="2000" b="1" dirty="0" smtClean="0">
              <a:solidFill>
                <a:schemeClr val="accent4"/>
              </a:solidFill>
            </a:endParaRPr>
          </a:p>
          <a:p>
            <a:pPr>
              <a:buNone/>
            </a:pPr>
            <a:r>
              <a:rPr lang="hu-HU" sz="2000" b="1" dirty="0" smtClean="0">
                <a:solidFill>
                  <a:schemeClr val="accent4"/>
                </a:solidFill>
              </a:rPr>
              <a:t>Intravénás </a:t>
            </a:r>
            <a:r>
              <a:rPr lang="hu-HU" sz="2000" b="1" dirty="0" err="1" smtClean="0">
                <a:solidFill>
                  <a:schemeClr val="accent4"/>
                </a:solidFill>
              </a:rPr>
              <a:t>narcoticumok</a:t>
            </a:r>
            <a:endParaRPr lang="hu-HU" sz="2000" b="1" dirty="0" smtClean="0">
              <a:solidFill>
                <a:schemeClr val="accent4"/>
              </a:solidFill>
            </a:endParaRPr>
          </a:p>
          <a:p>
            <a:pPr>
              <a:buNone/>
            </a:pPr>
            <a:endParaRPr lang="hu-HU" sz="2000" b="1" dirty="0" smtClean="0">
              <a:solidFill>
                <a:schemeClr val="accent4"/>
              </a:solidFill>
            </a:endParaRPr>
          </a:p>
          <a:p>
            <a:pPr>
              <a:buNone/>
            </a:pPr>
            <a:r>
              <a:rPr lang="hu-HU" sz="2000" dirty="0" smtClean="0">
                <a:solidFill>
                  <a:schemeClr val="accent4"/>
                </a:solidFill>
              </a:rPr>
              <a:t>1.barbiturátszármazékok</a:t>
            </a:r>
          </a:p>
          <a:p>
            <a:pPr>
              <a:buNone/>
            </a:pPr>
            <a:r>
              <a:rPr lang="hu-HU" sz="2000" dirty="0" smtClean="0">
                <a:solidFill>
                  <a:schemeClr val="accent4"/>
                </a:solidFill>
              </a:rPr>
              <a:t>2. </a:t>
            </a:r>
            <a:r>
              <a:rPr lang="hu-HU" sz="2000" dirty="0" err="1" smtClean="0">
                <a:solidFill>
                  <a:schemeClr val="accent4"/>
                </a:solidFill>
              </a:rPr>
              <a:t>benzodiazepinek</a:t>
            </a:r>
            <a:endParaRPr lang="hu-HU" sz="2000" dirty="0" smtClean="0">
              <a:solidFill>
                <a:schemeClr val="accent4"/>
              </a:solidFill>
            </a:endParaRPr>
          </a:p>
          <a:p>
            <a:pPr>
              <a:buNone/>
            </a:pPr>
            <a:r>
              <a:rPr lang="hu-HU" sz="2000" dirty="0" smtClean="0">
                <a:solidFill>
                  <a:schemeClr val="accent4"/>
                </a:solidFill>
              </a:rPr>
              <a:t>3. </a:t>
            </a:r>
            <a:r>
              <a:rPr lang="hu-HU" sz="2000" dirty="0" err="1" smtClean="0">
                <a:solidFill>
                  <a:schemeClr val="accent4"/>
                </a:solidFill>
              </a:rPr>
              <a:t>opiátok</a:t>
            </a:r>
            <a:endParaRPr lang="hu-HU" sz="2000" dirty="0" smtClean="0">
              <a:solidFill>
                <a:schemeClr val="accent4"/>
              </a:solidFill>
            </a:endParaRPr>
          </a:p>
          <a:p>
            <a:pPr>
              <a:buNone/>
            </a:pPr>
            <a:r>
              <a:rPr lang="hu-HU" sz="2000" dirty="0" smtClean="0">
                <a:solidFill>
                  <a:schemeClr val="accent4"/>
                </a:solidFill>
              </a:rPr>
              <a:t>4. egyéb</a:t>
            </a:r>
            <a:endParaRPr lang="hu-HU" sz="2000" dirty="0">
              <a:solidFill>
                <a:schemeClr val="accent4"/>
              </a:solidFill>
            </a:endParaRPr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hu-HU" sz="2800" dirty="0" smtClean="0">
                <a:solidFill>
                  <a:srgbClr val="FF0000"/>
                </a:solidFill>
              </a:rPr>
              <a:t>Általános érzéstelenítők (</a:t>
            </a:r>
            <a:r>
              <a:rPr lang="hu-HU" sz="2800" dirty="0" err="1" smtClean="0">
                <a:solidFill>
                  <a:srgbClr val="FF0000"/>
                </a:solidFill>
              </a:rPr>
              <a:t>anaestheticumok</a:t>
            </a:r>
            <a:r>
              <a:rPr lang="hu-HU" sz="2800" dirty="0" smtClean="0">
                <a:solidFill>
                  <a:srgbClr val="FF0000"/>
                </a:solidFill>
              </a:rPr>
              <a:t>, </a:t>
            </a:r>
            <a:r>
              <a:rPr lang="hu-HU" sz="2800" dirty="0" err="1" smtClean="0">
                <a:solidFill>
                  <a:srgbClr val="FF0000"/>
                </a:solidFill>
              </a:rPr>
              <a:t>narcoticumok</a:t>
            </a:r>
            <a:r>
              <a:rPr lang="hu-HU" sz="2800" dirty="0" smtClean="0">
                <a:solidFill>
                  <a:srgbClr val="FF0000"/>
                </a:solidFill>
              </a:rPr>
              <a:t>)</a:t>
            </a:r>
            <a:endParaRPr lang="hu-HU" sz="28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hu-HU" sz="2800" dirty="0" smtClean="0">
                <a:solidFill>
                  <a:srgbClr val="FF0000"/>
                </a:solidFill>
              </a:rPr>
              <a:t>Általános érzéstelenítők (</a:t>
            </a:r>
            <a:r>
              <a:rPr lang="hu-HU" sz="2800" dirty="0" err="1" smtClean="0">
                <a:solidFill>
                  <a:srgbClr val="FF0000"/>
                </a:solidFill>
              </a:rPr>
              <a:t>anaestheticumok</a:t>
            </a:r>
            <a:r>
              <a:rPr lang="hu-HU" sz="2800" dirty="0" smtClean="0">
                <a:solidFill>
                  <a:srgbClr val="FF0000"/>
                </a:solidFill>
              </a:rPr>
              <a:t>, </a:t>
            </a:r>
            <a:r>
              <a:rPr lang="hu-HU" sz="2800" dirty="0" err="1" smtClean="0">
                <a:solidFill>
                  <a:srgbClr val="FF0000"/>
                </a:solidFill>
              </a:rPr>
              <a:t>narcoticumok</a:t>
            </a:r>
            <a:r>
              <a:rPr lang="hu-HU" sz="2800" dirty="0" smtClean="0">
                <a:solidFill>
                  <a:srgbClr val="FF0000"/>
                </a:solidFill>
              </a:rPr>
              <a:t>)</a:t>
            </a:r>
            <a:endParaRPr lang="hu-HU" sz="2800" dirty="0"/>
          </a:p>
        </p:txBody>
      </p:sp>
      <p:sp>
        <p:nvSpPr>
          <p:cNvPr id="4" name="Tartalom helye 3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733256"/>
          </a:xfrm>
        </p:spPr>
        <p:txBody>
          <a:bodyPr>
            <a:normAutofit/>
          </a:bodyPr>
          <a:lstStyle/>
          <a:p>
            <a:pPr marL="566928" indent="-457200">
              <a:buNone/>
            </a:pPr>
            <a:r>
              <a:rPr lang="hu-HU" sz="2000" b="1" dirty="0" smtClean="0">
                <a:solidFill>
                  <a:schemeClr val="accent4"/>
                </a:solidFill>
              </a:rPr>
              <a:t>1.Barbiturátok</a:t>
            </a:r>
            <a:r>
              <a:rPr lang="hu-HU" sz="2000" b="1" dirty="0" smtClean="0">
                <a:solidFill>
                  <a:schemeClr val="accent4"/>
                </a:solidFill>
              </a:rPr>
              <a:t>: </a:t>
            </a:r>
            <a:r>
              <a:rPr lang="hu-HU" sz="2000" b="1" i="1" dirty="0" err="1" smtClean="0">
                <a:solidFill>
                  <a:schemeClr val="accent4"/>
                </a:solidFill>
              </a:rPr>
              <a:t>thiopental</a:t>
            </a:r>
            <a:endParaRPr lang="hu-HU" sz="2000" i="1" dirty="0" smtClean="0">
              <a:solidFill>
                <a:schemeClr val="accent4"/>
              </a:solidFill>
            </a:endParaRPr>
          </a:p>
          <a:p>
            <a:pPr marL="566928" indent="-457200">
              <a:buNone/>
            </a:pPr>
            <a:endParaRPr lang="hu-HU" sz="2000" b="1" dirty="0" smtClean="0">
              <a:solidFill>
                <a:schemeClr val="accent4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hu-HU" sz="2000" dirty="0" smtClean="0">
                <a:solidFill>
                  <a:schemeClr val="accent4"/>
                </a:solidFill>
              </a:rPr>
              <a:t>a </a:t>
            </a:r>
            <a:r>
              <a:rPr lang="hu-HU" sz="2000" dirty="0" smtClean="0">
                <a:solidFill>
                  <a:schemeClr val="accent4"/>
                </a:solidFill>
              </a:rPr>
              <a:t>központi idegrendszeri GABA receptorokon meghosszabbítják a GABA által kiváltott választ</a:t>
            </a:r>
          </a:p>
          <a:p>
            <a:pPr>
              <a:buFont typeface="Wingdings" pitchFamily="2" charset="2"/>
              <a:buChar char="Ø"/>
            </a:pPr>
            <a:r>
              <a:rPr lang="hu-HU" sz="2000" dirty="0" smtClean="0">
                <a:solidFill>
                  <a:schemeClr val="accent4"/>
                </a:solidFill>
              </a:rPr>
              <a:t>csökkentik </a:t>
            </a:r>
            <a:r>
              <a:rPr lang="hu-HU" sz="2000" dirty="0" smtClean="0">
                <a:solidFill>
                  <a:schemeClr val="accent4"/>
                </a:solidFill>
              </a:rPr>
              <a:t>az </a:t>
            </a:r>
            <a:r>
              <a:rPr lang="hu-HU" sz="2000" dirty="0" err="1" smtClean="0">
                <a:solidFill>
                  <a:schemeClr val="accent4"/>
                </a:solidFill>
              </a:rPr>
              <a:t>intracranialis</a:t>
            </a:r>
            <a:r>
              <a:rPr lang="hu-HU" sz="2000" dirty="0" smtClean="0">
                <a:solidFill>
                  <a:schemeClr val="accent4"/>
                </a:solidFill>
              </a:rPr>
              <a:t> nyomást, ezért idegsebészetben szívesen alkalmazzák</a:t>
            </a:r>
          </a:p>
          <a:p>
            <a:pPr>
              <a:buFont typeface="Wingdings" pitchFamily="2" charset="2"/>
              <a:buChar char="Ø"/>
            </a:pPr>
            <a:r>
              <a:rPr lang="hu-HU" sz="2000" dirty="0" smtClean="0">
                <a:solidFill>
                  <a:schemeClr val="accent4"/>
                </a:solidFill>
              </a:rPr>
              <a:t>lassan kell </a:t>
            </a:r>
            <a:r>
              <a:rPr lang="hu-HU" sz="2000" dirty="0" err="1" smtClean="0">
                <a:solidFill>
                  <a:schemeClr val="accent4"/>
                </a:solidFill>
              </a:rPr>
              <a:t>iv</a:t>
            </a:r>
            <a:r>
              <a:rPr lang="hu-HU" sz="2000" dirty="0" smtClean="0">
                <a:solidFill>
                  <a:schemeClr val="accent4"/>
                </a:solidFill>
              </a:rPr>
              <a:t>. beadni, mert hirtelen vérnyomásesés léphet fel</a:t>
            </a:r>
          </a:p>
          <a:p>
            <a:pPr>
              <a:buFont typeface="Wingdings" pitchFamily="2" charset="2"/>
              <a:buChar char="Ø"/>
            </a:pPr>
            <a:endParaRPr lang="hu-HU" sz="2000" dirty="0" smtClean="0">
              <a:solidFill>
                <a:schemeClr val="accent4"/>
              </a:solidFill>
            </a:endParaRPr>
          </a:p>
          <a:p>
            <a:pPr>
              <a:buNone/>
            </a:pPr>
            <a:r>
              <a:rPr lang="hu-HU" sz="2000" b="1" i="1" dirty="0" smtClean="0">
                <a:solidFill>
                  <a:schemeClr val="accent4"/>
                </a:solidFill>
                <a:latin typeface="Century" pitchFamily="18" charset="0"/>
              </a:rPr>
              <a:t>Ellenjavallat</a:t>
            </a:r>
          </a:p>
          <a:p>
            <a:pPr>
              <a:buNone/>
            </a:pPr>
            <a:endParaRPr lang="hu-HU" sz="2000" b="1" i="1" dirty="0" smtClean="0">
              <a:solidFill>
                <a:schemeClr val="accent4"/>
              </a:solidFill>
              <a:latin typeface="Century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  <a:latin typeface="Century" pitchFamily="18" charset="0"/>
              </a:rPr>
              <a:t>barbiturátérzékenység, alkohol és altatószer okozta mérgezések, hiszen a légzésbénulás veszélye </a:t>
            </a:r>
            <a:r>
              <a:rPr lang="hu-HU" sz="2000" dirty="0" smtClean="0">
                <a:solidFill>
                  <a:schemeClr val="accent4"/>
                </a:solidFill>
                <a:latin typeface="Century" pitchFamily="18" charset="0"/>
              </a:rPr>
              <a:t>növekszik</a:t>
            </a:r>
            <a:endParaRPr lang="hu-HU" sz="2000" dirty="0" smtClean="0">
              <a:solidFill>
                <a:schemeClr val="accent4"/>
              </a:solidFill>
              <a:latin typeface="Century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hu-HU" sz="2000" dirty="0" err="1" smtClean="0">
                <a:solidFill>
                  <a:schemeClr val="accent4"/>
                </a:solidFill>
                <a:latin typeface="Century" pitchFamily="18" charset="0"/>
              </a:rPr>
              <a:t>shock</a:t>
            </a:r>
            <a:r>
              <a:rPr lang="hu-HU" sz="2000" dirty="0" smtClean="0">
                <a:solidFill>
                  <a:schemeClr val="accent4"/>
                </a:solidFill>
                <a:latin typeface="Century" pitchFamily="18" charset="0"/>
              </a:rPr>
              <a:t> és status </a:t>
            </a:r>
            <a:r>
              <a:rPr lang="hu-HU" sz="2000" dirty="0" err="1" smtClean="0">
                <a:solidFill>
                  <a:schemeClr val="accent4"/>
                </a:solidFill>
                <a:latin typeface="Century" pitchFamily="18" charset="0"/>
              </a:rPr>
              <a:t>asthmaticus</a:t>
            </a:r>
            <a:r>
              <a:rPr lang="hu-HU" sz="2000" dirty="0" smtClean="0">
                <a:solidFill>
                  <a:schemeClr val="accent4"/>
                </a:solidFill>
                <a:latin typeface="Century" pitchFamily="18" charset="0"/>
              </a:rPr>
              <a:t> fennállásakor sem alkalmazhatók</a:t>
            </a:r>
            <a:endParaRPr lang="hu-HU" sz="2000" dirty="0" smtClean="0">
              <a:solidFill>
                <a:schemeClr val="accent4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6855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hu-HU" sz="2000" b="1" dirty="0" smtClean="0">
                <a:solidFill>
                  <a:schemeClr val="accent4"/>
                </a:solidFill>
              </a:rPr>
              <a:t>2. </a:t>
            </a:r>
            <a:r>
              <a:rPr lang="hu-HU" sz="2000" b="1" dirty="0" err="1" smtClean="0">
                <a:solidFill>
                  <a:schemeClr val="accent4"/>
                </a:solidFill>
              </a:rPr>
              <a:t>Benzodiazepinek</a:t>
            </a:r>
            <a:r>
              <a:rPr lang="hu-HU" sz="2000" b="1" dirty="0" smtClean="0">
                <a:solidFill>
                  <a:schemeClr val="accent4"/>
                </a:solidFill>
              </a:rPr>
              <a:t> :</a:t>
            </a:r>
            <a:r>
              <a:rPr lang="hu-HU" sz="2000" dirty="0" smtClean="0">
                <a:solidFill>
                  <a:schemeClr val="accent4"/>
                </a:solidFill>
              </a:rPr>
              <a:t>  </a:t>
            </a:r>
            <a:r>
              <a:rPr lang="hu-HU" sz="2000" b="1" i="1" dirty="0" err="1" smtClean="0">
                <a:solidFill>
                  <a:schemeClr val="accent4"/>
                </a:solidFill>
              </a:rPr>
              <a:t>midazolam</a:t>
            </a:r>
            <a:r>
              <a:rPr lang="hu-HU" sz="2000" b="1" i="1" dirty="0" smtClean="0">
                <a:solidFill>
                  <a:schemeClr val="accent4"/>
                </a:solidFill>
              </a:rPr>
              <a:t>, </a:t>
            </a:r>
            <a:r>
              <a:rPr lang="hu-HU" sz="2000" b="1" i="1" dirty="0" err="1" smtClean="0">
                <a:solidFill>
                  <a:schemeClr val="accent4"/>
                </a:solidFill>
              </a:rPr>
              <a:t>diazepam</a:t>
            </a:r>
            <a:endParaRPr lang="hu-HU" sz="2000" b="1" i="1" dirty="0" smtClean="0">
              <a:solidFill>
                <a:schemeClr val="accent4"/>
              </a:solidFill>
            </a:endParaRPr>
          </a:p>
          <a:p>
            <a:pPr>
              <a:buNone/>
            </a:pPr>
            <a:endParaRPr lang="hu-HU" sz="2000" i="1" dirty="0" smtClean="0">
              <a:solidFill>
                <a:schemeClr val="accent4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a felszabaduló GABA hatására a Cl- ionok a neuronba áramlanak, s az idegsejt </a:t>
            </a:r>
            <a:r>
              <a:rPr lang="hu-HU" sz="2000" dirty="0" err="1" smtClean="0">
                <a:solidFill>
                  <a:schemeClr val="accent4"/>
                </a:solidFill>
              </a:rPr>
              <a:t>hyperpolarizált</a:t>
            </a:r>
            <a:r>
              <a:rPr lang="hu-HU" sz="2000" dirty="0" smtClean="0">
                <a:solidFill>
                  <a:schemeClr val="accent4"/>
                </a:solidFill>
              </a:rPr>
              <a:t> állapotba kerül, s így nem lesz ingerelhető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a kp-i idegrendszert deprimálják, amely kis adagban nyugtató, feszültségoldó, </a:t>
            </a:r>
            <a:r>
              <a:rPr lang="hu-HU" sz="2000" dirty="0" err="1" smtClean="0">
                <a:solidFill>
                  <a:schemeClr val="accent4"/>
                </a:solidFill>
              </a:rPr>
              <a:t>görcsgátló</a:t>
            </a:r>
            <a:r>
              <a:rPr lang="hu-HU" sz="2000" dirty="0" smtClean="0">
                <a:solidFill>
                  <a:schemeClr val="accent4"/>
                </a:solidFill>
              </a:rPr>
              <a:t> és </a:t>
            </a:r>
            <a:r>
              <a:rPr lang="hu-HU" sz="2000" dirty="0" err="1" smtClean="0">
                <a:solidFill>
                  <a:schemeClr val="accent4"/>
                </a:solidFill>
              </a:rPr>
              <a:t>izomrelaxáns</a:t>
            </a:r>
            <a:r>
              <a:rPr lang="hu-HU" sz="2000" dirty="0" smtClean="0">
                <a:solidFill>
                  <a:schemeClr val="accent4"/>
                </a:solidFill>
              </a:rPr>
              <a:t> hatású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közepes adagban </a:t>
            </a:r>
            <a:r>
              <a:rPr lang="hu-HU" sz="2000" dirty="0" err="1" smtClean="0">
                <a:solidFill>
                  <a:schemeClr val="accent4"/>
                </a:solidFill>
              </a:rPr>
              <a:t>iv</a:t>
            </a:r>
            <a:r>
              <a:rPr lang="hu-HU" sz="2000" dirty="0" smtClean="0">
                <a:solidFill>
                  <a:schemeClr val="accent4"/>
                </a:solidFill>
              </a:rPr>
              <a:t>. alkalmazva 3-4 perc alatt elalvást eredményeznek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err="1" smtClean="0">
                <a:solidFill>
                  <a:schemeClr val="accent4"/>
                </a:solidFill>
              </a:rPr>
              <a:t>anterograd</a:t>
            </a:r>
            <a:r>
              <a:rPr lang="hu-HU" sz="2000" dirty="0" smtClean="0">
                <a:solidFill>
                  <a:schemeClr val="accent4"/>
                </a:solidFill>
              </a:rPr>
              <a:t> </a:t>
            </a:r>
            <a:r>
              <a:rPr lang="hu-HU" sz="2000" dirty="0" err="1" smtClean="0">
                <a:solidFill>
                  <a:schemeClr val="accent4"/>
                </a:solidFill>
              </a:rPr>
              <a:t>amnesiát</a:t>
            </a:r>
            <a:r>
              <a:rPr lang="hu-HU" sz="2000" dirty="0" smtClean="0">
                <a:solidFill>
                  <a:schemeClr val="accent4"/>
                </a:solidFill>
              </a:rPr>
              <a:t> okoznak, kb. 6 órán keresztül tart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  <a:latin typeface="Century" pitchFamily="18" charset="0"/>
              </a:rPr>
              <a:t>a </a:t>
            </a:r>
            <a:r>
              <a:rPr lang="hu-HU" sz="2000" dirty="0" err="1" smtClean="0">
                <a:solidFill>
                  <a:schemeClr val="accent4"/>
                </a:solidFill>
                <a:latin typeface="Century" pitchFamily="18" charset="0"/>
              </a:rPr>
              <a:t>benzodiazepinek</a:t>
            </a:r>
            <a:r>
              <a:rPr lang="hu-HU" sz="2000" dirty="0" smtClean="0">
                <a:solidFill>
                  <a:schemeClr val="accent4"/>
                </a:solidFill>
                <a:latin typeface="Century" pitchFamily="18" charset="0"/>
              </a:rPr>
              <a:t> felfüggesztésére </a:t>
            </a:r>
            <a:r>
              <a:rPr lang="hu-HU" sz="2000" dirty="0" err="1" smtClean="0">
                <a:solidFill>
                  <a:schemeClr val="accent4"/>
                </a:solidFill>
              </a:rPr>
              <a:t>flumazenilt</a:t>
            </a:r>
            <a:r>
              <a:rPr lang="hu-HU" sz="2000" dirty="0" smtClean="0">
                <a:solidFill>
                  <a:schemeClr val="accent4"/>
                </a:solidFill>
              </a:rPr>
              <a:t> használnak</a:t>
            </a:r>
          </a:p>
          <a:p>
            <a:pPr>
              <a:buFont typeface="Wingdings" pitchFamily="2" charset="2"/>
              <a:buChar char="§"/>
            </a:pPr>
            <a:endParaRPr lang="hu-HU" sz="2000" dirty="0" smtClean="0">
              <a:solidFill>
                <a:schemeClr val="accent4"/>
              </a:solidFill>
            </a:endParaRPr>
          </a:p>
          <a:p>
            <a:pPr>
              <a:buFont typeface="Wingdings" pitchFamily="2" charset="2"/>
              <a:buChar char="§"/>
            </a:pPr>
            <a:endParaRPr lang="hu-HU" sz="2000" dirty="0" smtClean="0">
              <a:solidFill>
                <a:schemeClr val="accent4"/>
              </a:solidFill>
            </a:endParaRPr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hu-HU" sz="2800" dirty="0" smtClean="0">
                <a:solidFill>
                  <a:srgbClr val="FF0000"/>
                </a:solidFill>
              </a:rPr>
              <a:t>Általános érzéstelenítők (</a:t>
            </a:r>
            <a:r>
              <a:rPr lang="hu-HU" sz="2800" dirty="0" err="1" smtClean="0">
                <a:solidFill>
                  <a:srgbClr val="FF0000"/>
                </a:solidFill>
              </a:rPr>
              <a:t>anaestheticumok</a:t>
            </a:r>
            <a:r>
              <a:rPr lang="hu-HU" sz="2800" dirty="0" smtClean="0">
                <a:solidFill>
                  <a:srgbClr val="FF0000"/>
                </a:solidFill>
              </a:rPr>
              <a:t>, </a:t>
            </a:r>
            <a:r>
              <a:rPr lang="hu-HU" sz="2800" dirty="0" err="1" smtClean="0">
                <a:solidFill>
                  <a:srgbClr val="FF0000"/>
                </a:solidFill>
              </a:rPr>
              <a:t>narcoticumok</a:t>
            </a:r>
            <a:r>
              <a:rPr lang="hu-HU" sz="2800" dirty="0" smtClean="0">
                <a:solidFill>
                  <a:srgbClr val="FF0000"/>
                </a:solidFill>
              </a:rPr>
              <a:t>)</a:t>
            </a:r>
            <a:endParaRPr lang="hu-HU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965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u-HU" sz="2000" i="1" dirty="0" err="1" smtClean="0">
                <a:solidFill>
                  <a:schemeClr val="accent4"/>
                </a:solidFill>
              </a:rPr>
              <a:t>midazolam</a:t>
            </a:r>
            <a:r>
              <a:rPr lang="hu-HU" sz="2000" i="1" dirty="0" smtClean="0">
                <a:solidFill>
                  <a:schemeClr val="accent4"/>
                </a:solidFill>
              </a:rPr>
              <a:t> </a:t>
            </a:r>
            <a:r>
              <a:rPr lang="hu-HU" sz="2000" dirty="0" err="1" smtClean="0">
                <a:solidFill>
                  <a:schemeClr val="accent4"/>
                </a:solidFill>
              </a:rPr>
              <a:t>Dormicum</a:t>
            </a:r>
            <a:r>
              <a:rPr lang="hu-HU" sz="2000" dirty="0" smtClean="0">
                <a:solidFill>
                  <a:schemeClr val="accent4"/>
                </a:solidFill>
              </a:rPr>
              <a:t> </a:t>
            </a:r>
            <a:r>
              <a:rPr lang="hu-HU" sz="2000" dirty="0" err="1" smtClean="0">
                <a:solidFill>
                  <a:schemeClr val="accent4"/>
                </a:solidFill>
              </a:rPr>
              <a:t>inj</a:t>
            </a:r>
            <a:r>
              <a:rPr lang="hu-HU" sz="2000" dirty="0" smtClean="0">
                <a:solidFill>
                  <a:schemeClr val="accent4"/>
                </a:solidFill>
              </a:rPr>
              <a:t>., </a:t>
            </a:r>
            <a:r>
              <a:rPr lang="hu-HU" sz="2000" dirty="0" err="1" smtClean="0">
                <a:solidFill>
                  <a:schemeClr val="accent4"/>
                </a:solidFill>
              </a:rPr>
              <a:t>tbl</a:t>
            </a:r>
            <a:r>
              <a:rPr lang="hu-HU" sz="2000" dirty="0" smtClean="0">
                <a:solidFill>
                  <a:schemeClr val="accent4"/>
                </a:solidFill>
              </a:rPr>
              <a:t>.</a:t>
            </a:r>
            <a:endParaRPr lang="hu-HU" sz="2000" i="1" dirty="0" smtClean="0">
              <a:solidFill>
                <a:schemeClr val="accent4"/>
              </a:solidFill>
            </a:endParaRPr>
          </a:p>
          <a:p>
            <a:pPr>
              <a:buNone/>
            </a:pPr>
            <a:r>
              <a:rPr lang="hu-HU" sz="2000" i="1" dirty="0" err="1" smtClean="0">
                <a:solidFill>
                  <a:schemeClr val="accent4"/>
                </a:solidFill>
              </a:rPr>
              <a:t>diazepam</a:t>
            </a:r>
            <a:r>
              <a:rPr lang="hu-HU" sz="2000" i="1" dirty="0" smtClean="0">
                <a:solidFill>
                  <a:schemeClr val="accent4"/>
                </a:solidFill>
              </a:rPr>
              <a:t> </a:t>
            </a:r>
            <a:r>
              <a:rPr lang="hu-HU" sz="2000" dirty="0" smtClean="0">
                <a:solidFill>
                  <a:schemeClr val="accent4"/>
                </a:solidFill>
              </a:rPr>
              <a:t>DIAZEPAM </a:t>
            </a:r>
            <a:r>
              <a:rPr lang="hu-HU" sz="2000" dirty="0" err="1" smtClean="0">
                <a:solidFill>
                  <a:schemeClr val="accent4"/>
                </a:solidFill>
              </a:rPr>
              <a:t>Desitin</a:t>
            </a:r>
            <a:r>
              <a:rPr lang="hu-HU" sz="2000" dirty="0" smtClean="0">
                <a:solidFill>
                  <a:schemeClr val="accent4"/>
                </a:solidFill>
              </a:rPr>
              <a:t> </a:t>
            </a:r>
            <a:r>
              <a:rPr lang="hu-HU" sz="2000" dirty="0" err="1" smtClean="0">
                <a:solidFill>
                  <a:schemeClr val="accent4"/>
                </a:solidFill>
              </a:rPr>
              <a:t>inj</a:t>
            </a:r>
            <a:r>
              <a:rPr lang="hu-HU" sz="2000" dirty="0" smtClean="0">
                <a:solidFill>
                  <a:schemeClr val="accent4"/>
                </a:solidFill>
              </a:rPr>
              <a:t>., SEDUXEN </a:t>
            </a:r>
            <a:r>
              <a:rPr lang="hu-HU" sz="2000" dirty="0" err="1" smtClean="0">
                <a:solidFill>
                  <a:schemeClr val="accent4"/>
                </a:solidFill>
              </a:rPr>
              <a:t>tabl</a:t>
            </a:r>
            <a:r>
              <a:rPr lang="hu-HU" sz="2000" dirty="0" smtClean="0">
                <a:solidFill>
                  <a:schemeClr val="accent4"/>
                </a:solidFill>
              </a:rPr>
              <a:t>., </a:t>
            </a:r>
            <a:r>
              <a:rPr lang="hu-HU" sz="2000" dirty="0" err="1" smtClean="0">
                <a:solidFill>
                  <a:schemeClr val="accent4"/>
                </a:solidFill>
              </a:rPr>
              <a:t>inj</a:t>
            </a:r>
            <a:r>
              <a:rPr lang="hu-HU" sz="2000" dirty="0" smtClean="0">
                <a:solidFill>
                  <a:schemeClr val="accent4"/>
                </a:solidFill>
              </a:rPr>
              <a:t>.,</a:t>
            </a:r>
          </a:p>
          <a:p>
            <a:pPr>
              <a:buNone/>
            </a:pPr>
            <a:endParaRPr lang="hu-HU" sz="2000" dirty="0" smtClean="0">
              <a:solidFill>
                <a:schemeClr val="accent4"/>
              </a:solidFill>
            </a:endParaRPr>
          </a:p>
          <a:p>
            <a:pPr>
              <a:buNone/>
            </a:pPr>
            <a:r>
              <a:rPr lang="hu-HU" sz="2000" dirty="0" smtClean="0">
                <a:solidFill>
                  <a:schemeClr val="accent4"/>
                </a:solidFill>
              </a:rPr>
              <a:t> </a:t>
            </a:r>
          </a:p>
          <a:p>
            <a:pPr>
              <a:buNone/>
            </a:pPr>
            <a:r>
              <a:rPr lang="hu-HU" sz="2000" b="1" i="1" dirty="0" smtClean="0">
                <a:solidFill>
                  <a:schemeClr val="accent4"/>
                </a:solidFill>
              </a:rPr>
              <a:t>Ellenjavallat</a:t>
            </a:r>
          </a:p>
          <a:p>
            <a:pPr>
              <a:buNone/>
            </a:pPr>
            <a:endParaRPr lang="hu-HU" sz="2000" b="1" i="1" dirty="0" smtClean="0">
              <a:solidFill>
                <a:schemeClr val="accent4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terhesség és szoptatás esetén, átjutnak a placentán és az anyatejben is kiválasztódnak, így a magzaton vagy az újszülöttön centrális depressziót okozhatnak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súlyos </a:t>
            </a:r>
            <a:r>
              <a:rPr lang="hu-HU" sz="2000" dirty="0" err="1" smtClean="0">
                <a:solidFill>
                  <a:schemeClr val="accent4"/>
                </a:solidFill>
              </a:rPr>
              <a:t>myasthenia</a:t>
            </a:r>
            <a:r>
              <a:rPr lang="hu-HU" sz="2000" dirty="0" smtClean="0">
                <a:solidFill>
                  <a:schemeClr val="accent4"/>
                </a:solidFill>
              </a:rPr>
              <a:t> </a:t>
            </a:r>
            <a:r>
              <a:rPr lang="hu-HU" sz="2000" dirty="0" err="1" smtClean="0">
                <a:solidFill>
                  <a:schemeClr val="accent4"/>
                </a:solidFill>
              </a:rPr>
              <a:t>gravis</a:t>
            </a:r>
            <a:r>
              <a:rPr lang="hu-HU" sz="2000" dirty="0" smtClean="0">
                <a:solidFill>
                  <a:schemeClr val="accent4"/>
                </a:solidFill>
              </a:rPr>
              <a:t> fennállásakor</a:t>
            </a:r>
          </a:p>
          <a:p>
            <a:pPr>
              <a:buNone/>
            </a:pPr>
            <a:endParaRPr lang="hu-HU" sz="2000" dirty="0" smtClean="0">
              <a:solidFill>
                <a:schemeClr val="accent4"/>
              </a:solidFill>
            </a:endParaRPr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hu-HU" sz="2800" dirty="0" smtClean="0">
                <a:solidFill>
                  <a:srgbClr val="FF0000"/>
                </a:solidFill>
              </a:rPr>
              <a:t>Általános érzéstelenítők (</a:t>
            </a:r>
            <a:r>
              <a:rPr lang="hu-HU" sz="2800" dirty="0" err="1" smtClean="0">
                <a:solidFill>
                  <a:srgbClr val="FF0000"/>
                </a:solidFill>
              </a:rPr>
              <a:t>anaestheticumok</a:t>
            </a:r>
            <a:r>
              <a:rPr lang="hu-HU" sz="2800" dirty="0" smtClean="0">
                <a:solidFill>
                  <a:srgbClr val="FF0000"/>
                </a:solidFill>
              </a:rPr>
              <a:t>, </a:t>
            </a:r>
            <a:r>
              <a:rPr lang="hu-HU" sz="2800" dirty="0" err="1" smtClean="0">
                <a:solidFill>
                  <a:srgbClr val="FF0000"/>
                </a:solidFill>
              </a:rPr>
              <a:t>narcoticumok</a:t>
            </a:r>
            <a:r>
              <a:rPr lang="hu-HU" sz="2800" dirty="0" smtClean="0">
                <a:solidFill>
                  <a:srgbClr val="FF0000"/>
                </a:solidFill>
              </a:rPr>
              <a:t>)</a:t>
            </a:r>
            <a:endParaRPr lang="hu-HU" sz="28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457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u-HU" sz="2000" b="1" dirty="0" smtClean="0">
                <a:solidFill>
                  <a:schemeClr val="accent4"/>
                </a:solidFill>
              </a:rPr>
              <a:t>3. </a:t>
            </a:r>
            <a:r>
              <a:rPr lang="hu-HU" sz="2000" b="1" dirty="0" err="1" smtClean="0">
                <a:solidFill>
                  <a:schemeClr val="accent4"/>
                </a:solidFill>
              </a:rPr>
              <a:t>Opiátok</a:t>
            </a:r>
            <a:endParaRPr lang="hu-HU" sz="2000" b="1" dirty="0" smtClean="0">
              <a:solidFill>
                <a:schemeClr val="accent4"/>
              </a:solidFill>
            </a:endParaRPr>
          </a:p>
          <a:p>
            <a:pPr>
              <a:buNone/>
            </a:pPr>
            <a:endParaRPr lang="hu-HU" sz="2000" b="1" i="1" dirty="0" smtClean="0">
              <a:solidFill>
                <a:schemeClr val="accent4"/>
              </a:solidFill>
            </a:endParaRPr>
          </a:p>
          <a:p>
            <a:pPr>
              <a:buNone/>
            </a:pPr>
            <a:r>
              <a:rPr lang="hu-HU" sz="2000" b="1" i="1" dirty="0" err="1" smtClean="0">
                <a:solidFill>
                  <a:schemeClr val="accent4"/>
                </a:solidFill>
              </a:rPr>
              <a:t>morphin</a:t>
            </a:r>
            <a:r>
              <a:rPr lang="hu-HU" sz="2000" dirty="0" smtClean="0">
                <a:solidFill>
                  <a:schemeClr val="accent4"/>
                </a:solidFill>
              </a:rPr>
              <a:t>, </a:t>
            </a:r>
            <a:r>
              <a:rPr lang="hu-HU" sz="2000" b="1" i="1" dirty="0" err="1" smtClean="0">
                <a:solidFill>
                  <a:schemeClr val="accent4"/>
                </a:solidFill>
              </a:rPr>
              <a:t>fentanyl</a:t>
            </a:r>
            <a:endParaRPr lang="hu-HU" sz="2000" dirty="0" smtClean="0">
              <a:solidFill>
                <a:schemeClr val="accent4"/>
              </a:solidFill>
            </a:endParaRPr>
          </a:p>
          <a:p>
            <a:pPr>
              <a:buNone/>
            </a:pPr>
            <a:endParaRPr lang="hu-HU" sz="2000" b="1" dirty="0" smtClean="0">
              <a:solidFill>
                <a:schemeClr val="accent4"/>
              </a:solidFill>
              <a:latin typeface="Century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  <a:latin typeface="Century" pitchFamily="18" charset="0"/>
              </a:rPr>
              <a:t>hatását az agykéregben és a gerincvelői központokon keresztül fejti ki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  <a:latin typeface="Century" pitchFamily="18" charset="0"/>
              </a:rPr>
              <a:t>az agyban a fájdalom „megélését” és átélését csökkenti</a:t>
            </a:r>
            <a:endParaRPr lang="hu-HU" sz="2000" b="1" dirty="0" smtClean="0">
              <a:solidFill>
                <a:schemeClr val="accent4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nagy dózisban általános érzéstelenítőként alkalmazzák</a:t>
            </a:r>
          </a:p>
          <a:p>
            <a:pPr algn="just"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nagy </a:t>
            </a:r>
            <a:r>
              <a:rPr lang="hu-HU" sz="2000" dirty="0" err="1" smtClean="0">
                <a:solidFill>
                  <a:schemeClr val="accent4"/>
                </a:solidFill>
              </a:rPr>
              <a:t>iv</a:t>
            </a:r>
            <a:r>
              <a:rPr lang="hu-HU" sz="2000" dirty="0" smtClean="0">
                <a:solidFill>
                  <a:schemeClr val="accent4"/>
                </a:solidFill>
              </a:rPr>
              <a:t>. dózisok mellkas-, ill. </a:t>
            </a:r>
            <a:r>
              <a:rPr lang="hu-HU" sz="2000" dirty="0" err="1" smtClean="0">
                <a:solidFill>
                  <a:schemeClr val="accent4"/>
                </a:solidFill>
              </a:rPr>
              <a:t>laryngealis</a:t>
            </a:r>
            <a:r>
              <a:rPr lang="hu-HU" sz="2000" dirty="0" smtClean="0">
                <a:solidFill>
                  <a:schemeClr val="accent4"/>
                </a:solidFill>
              </a:rPr>
              <a:t> merevséget okozhatnak, ezzel rontják a légzést, hosszabb </a:t>
            </a:r>
            <a:r>
              <a:rPr lang="hu-HU" sz="2000" dirty="0" err="1" smtClean="0">
                <a:solidFill>
                  <a:schemeClr val="accent4"/>
                </a:solidFill>
              </a:rPr>
              <a:t>posztoperatív</a:t>
            </a:r>
            <a:r>
              <a:rPr lang="hu-HU" sz="2000" dirty="0" smtClean="0">
                <a:solidFill>
                  <a:schemeClr val="accent4"/>
                </a:solidFill>
              </a:rPr>
              <a:t> légzésdepresszióra kell számítani</a:t>
            </a:r>
          </a:p>
          <a:p>
            <a:pPr>
              <a:buNone/>
            </a:pPr>
            <a:endParaRPr lang="hu-HU" sz="2000" dirty="0" smtClean="0">
              <a:latin typeface="Century" pitchFamily="18" charset="0"/>
            </a:endParaRPr>
          </a:p>
          <a:p>
            <a:pPr>
              <a:buNone/>
            </a:pPr>
            <a:endParaRPr lang="hu-HU" sz="2000" dirty="0" smtClean="0">
              <a:latin typeface="Century" pitchFamily="18" charset="0"/>
            </a:endParaRPr>
          </a:p>
          <a:p>
            <a:pPr>
              <a:buNone/>
            </a:pPr>
            <a:endParaRPr lang="hu-HU" sz="2000" dirty="0">
              <a:latin typeface="Century" pitchFamily="18" charset="0"/>
            </a:endParaRPr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hu-HU" sz="2800" dirty="0" smtClean="0">
                <a:solidFill>
                  <a:srgbClr val="FF0000"/>
                </a:solidFill>
              </a:rPr>
              <a:t>Általános érzéstelenítők (</a:t>
            </a:r>
            <a:r>
              <a:rPr lang="hu-HU" sz="2800" dirty="0" err="1" smtClean="0">
                <a:solidFill>
                  <a:srgbClr val="FF0000"/>
                </a:solidFill>
              </a:rPr>
              <a:t>anaestheticumok</a:t>
            </a:r>
            <a:r>
              <a:rPr lang="hu-HU" sz="2800" dirty="0" smtClean="0">
                <a:solidFill>
                  <a:srgbClr val="FF0000"/>
                </a:solidFill>
              </a:rPr>
              <a:t>, </a:t>
            </a:r>
            <a:r>
              <a:rPr lang="hu-HU" sz="2800" dirty="0" err="1" smtClean="0">
                <a:solidFill>
                  <a:srgbClr val="FF0000"/>
                </a:solidFill>
              </a:rPr>
              <a:t>narcoticumok</a:t>
            </a:r>
            <a:r>
              <a:rPr lang="hu-HU" sz="2800" dirty="0" smtClean="0">
                <a:solidFill>
                  <a:srgbClr val="FF0000"/>
                </a:solidFill>
              </a:rPr>
              <a:t>)</a:t>
            </a:r>
            <a:endParaRPr lang="hu-HU" sz="28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6805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u-HU" sz="2000" b="1" i="1" dirty="0" err="1" smtClean="0">
                <a:solidFill>
                  <a:schemeClr val="accent4"/>
                </a:solidFill>
              </a:rPr>
              <a:t>fentanyl</a:t>
            </a:r>
            <a:r>
              <a:rPr lang="hu-HU" sz="2000" b="1" i="1" dirty="0" smtClean="0">
                <a:solidFill>
                  <a:schemeClr val="accent4"/>
                </a:solidFill>
              </a:rPr>
              <a:t> </a:t>
            </a:r>
          </a:p>
          <a:p>
            <a:pPr>
              <a:buNone/>
            </a:pPr>
            <a:endParaRPr lang="hu-HU" sz="2000" i="1" dirty="0" smtClean="0">
              <a:solidFill>
                <a:schemeClr val="accent4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fő terápiás hatása a fájdalomcsillapítás mellett a nyugtató hatás 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igen erős a </a:t>
            </a:r>
            <a:r>
              <a:rPr lang="hu-HU" sz="2000" dirty="0" err="1" smtClean="0">
                <a:solidFill>
                  <a:schemeClr val="accent4"/>
                </a:solidFill>
              </a:rPr>
              <a:t>légzésdepresszív</a:t>
            </a:r>
            <a:r>
              <a:rPr lang="hu-HU" sz="2000" dirty="0" smtClean="0">
                <a:solidFill>
                  <a:schemeClr val="accent4"/>
                </a:solidFill>
              </a:rPr>
              <a:t> hatása, csökkenti a légzőközpont ingerlékenységét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err="1" smtClean="0">
                <a:solidFill>
                  <a:schemeClr val="accent4"/>
                </a:solidFill>
              </a:rPr>
              <a:t>anaesthesia</a:t>
            </a:r>
            <a:r>
              <a:rPr lang="hu-HU" sz="2000" dirty="0" smtClean="0">
                <a:solidFill>
                  <a:schemeClr val="accent4"/>
                </a:solidFill>
              </a:rPr>
              <a:t> bevezetésére (</a:t>
            </a:r>
            <a:r>
              <a:rPr lang="hu-HU" sz="2000" dirty="0" err="1" smtClean="0">
                <a:solidFill>
                  <a:schemeClr val="accent4"/>
                </a:solidFill>
              </a:rPr>
              <a:t>premedicatio</a:t>
            </a:r>
            <a:r>
              <a:rPr lang="hu-HU" sz="2000" dirty="0" smtClean="0">
                <a:solidFill>
                  <a:schemeClr val="accent4"/>
                </a:solidFill>
              </a:rPr>
              <a:t>) használják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„</a:t>
            </a:r>
            <a:r>
              <a:rPr lang="hu-HU" sz="2000" dirty="0" err="1" smtClean="0">
                <a:solidFill>
                  <a:schemeClr val="accent4"/>
                </a:solidFill>
              </a:rPr>
              <a:t>Rebound</a:t>
            </a:r>
            <a:r>
              <a:rPr lang="hu-HU" sz="2000" dirty="0" smtClean="0">
                <a:solidFill>
                  <a:schemeClr val="accent4"/>
                </a:solidFill>
              </a:rPr>
              <a:t>” jelenséget kiválthat (a gyógyszerhatás elmúltával az általa elnyomott tünetek még intenzívebben jelentkeznek), ezért </a:t>
            </a:r>
            <a:r>
              <a:rPr lang="hu-HU" sz="2000" dirty="0" err="1" smtClean="0">
                <a:solidFill>
                  <a:schemeClr val="accent4"/>
                </a:solidFill>
              </a:rPr>
              <a:t>anaesthesia</a:t>
            </a:r>
            <a:r>
              <a:rPr lang="hu-HU" sz="2000" dirty="0" smtClean="0">
                <a:solidFill>
                  <a:schemeClr val="accent4"/>
                </a:solidFill>
              </a:rPr>
              <a:t> után fokozott megfigyelést igényel a beteg</a:t>
            </a:r>
          </a:p>
          <a:p>
            <a:pPr>
              <a:buFont typeface="Wingdings" pitchFamily="2" charset="2"/>
              <a:buChar char="§"/>
            </a:pPr>
            <a:endParaRPr lang="hu-HU" sz="2000" dirty="0" smtClean="0">
              <a:solidFill>
                <a:schemeClr val="accent4"/>
              </a:solidFill>
            </a:endParaRPr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hu-HU" sz="2800" dirty="0" smtClean="0">
                <a:solidFill>
                  <a:srgbClr val="FF0000"/>
                </a:solidFill>
              </a:rPr>
              <a:t>Általános érzéstelenítők (</a:t>
            </a:r>
            <a:r>
              <a:rPr lang="hu-HU" sz="2800" dirty="0" err="1" smtClean="0">
                <a:solidFill>
                  <a:srgbClr val="FF0000"/>
                </a:solidFill>
              </a:rPr>
              <a:t>anaestheticumok</a:t>
            </a:r>
            <a:r>
              <a:rPr lang="hu-HU" sz="2800" dirty="0" smtClean="0">
                <a:solidFill>
                  <a:srgbClr val="FF0000"/>
                </a:solidFill>
              </a:rPr>
              <a:t>, </a:t>
            </a:r>
            <a:r>
              <a:rPr lang="hu-HU" sz="2800" dirty="0" err="1" smtClean="0">
                <a:solidFill>
                  <a:srgbClr val="FF0000"/>
                </a:solidFill>
              </a:rPr>
              <a:t>narcoticumok</a:t>
            </a:r>
            <a:r>
              <a:rPr lang="hu-HU" sz="2800" dirty="0" smtClean="0">
                <a:solidFill>
                  <a:srgbClr val="FF0000"/>
                </a:solidFill>
              </a:rPr>
              <a:t>)</a:t>
            </a:r>
            <a:endParaRPr lang="hu-HU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12568"/>
          </a:xfrm>
        </p:spPr>
        <p:txBody>
          <a:bodyPr>
            <a:normAutofit/>
          </a:bodyPr>
          <a:lstStyle/>
          <a:p>
            <a:pPr>
              <a:buNone/>
            </a:pPr>
            <a:endParaRPr lang="hu-HU" sz="2000" b="1" i="1" dirty="0" smtClean="0">
              <a:solidFill>
                <a:schemeClr val="accent4"/>
              </a:solidFill>
            </a:endParaRPr>
          </a:p>
          <a:p>
            <a:pPr>
              <a:buNone/>
            </a:pPr>
            <a:r>
              <a:rPr lang="hu-HU" sz="2000" b="1" i="1" dirty="0" smtClean="0">
                <a:solidFill>
                  <a:schemeClr val="accent4"/>
                </a:solidFill>
              </a:rPr>
              <a:t>4.  Egyéb</a:t>
            </a:r>
          </a:p>
          <a:p>
            <a:pPr>
              <a:buNone/>
            </a:pPr>
            <a:r>
              <a:rPr lang="hu-HU" sz="2000" b="1" i="1" dirty="0" err="1" smtClean="0">
                <a:solidFill>
                  <a:schemeClr val="accent4"/>
                </a:solidFill>
              </a:rPr>
              <a:t>propofol</a:t>
            </a:r>
            <a:endParaRPr lang="hu-HU" sz="2000" b="1" i="1" dirty="0" smtClean="0">
              <a:solidFill>
                <a:schemeClr val="accent4"/>
              </a:solidFill>
            </a:endParaRPr>
          </a:p>
          <a:p>
            <a:pPr>
              <a:buNone/>
            </a:pPr>
            <a:endParaRPr lang="hu-HU" sz="2000" b="1" dirty="0" smtClean="0">
              <a:solidFill>
                <a:schemeClr val="accent4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1%-os vizes emulzióját használják 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infúziós oldatokkal inkompatibilis, kivéve az 5%-os glukózt 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gyors, kellemes, biztonságos narkózist idéz elő 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„</a:t>
            </a:r>
            <a:r>
              <a:rPr lang="hu-HU" sz="2000" dirty="0" smtClean="0">
                <a:solidFill>
                  <a:schemeClr val="accent4"/>
                </a:solidFill>
              </a:rPr>
              <a:t>tiszta fej” </a:t>
            </a:r>
            <a:r>
              <a:rPr lang="hu-HU" sz="2000" dirty="0" smtClean="0">
                <a:solidFill>
                  <a:schemeClr val="accent4"/>
                </a:solidFill>
              </a:rPr>
              <a:t>ébredés</a:t>
            </a:r>
            <a:endParaRPr lang="hu-HU" sz="2000" dirty="0" smtClean="0">
              <a:solidFill>
                <a:schemeClr val="accent4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narkózis indukciójára, fenntartására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err="1" smtClean="0">
                <a:solidFill>
                  <a:schemeClr val="accent4"/>
                </a:solidFill>
              </a:rPr>
              <a:t>antiemetikus</a:t>
            </a:r>
            <a:r>
              <a:rPr lang="hu-HU" sz="2000" dirty="0" smtClean="0">
                <a:solidFill>
                  <a:schemeClr val="accent4"/>
                </a:solidFill>
              </a:rPr>
              <a:t> hatású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terhességben is biztonságos</a:t>
            </a:r>
            <a:endParaRPr lang="hu-HU" sz="2000" b="1" dirty="0" smtClean="0">
              <a:solidFill>
                <a:schemeClr val="accent4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a vérnyomást értágító hatása miatt csökkenti</a:t>
            </a:r>
          </a:p>
          <a:p>
            <a:pPr>
              <a:buFont typeface="Wingdings" pitchFamily="2" charset="2"/>
              <a:buChar char="§"/>
            </a:pPr>
            <a:endParaRPr lang="hu-HU" sz="2000" dirty="0" smtClean="0">
              <a:solidFill>
                <a:schemeClr val="accent4"/>
              </a:solidFill>
            </a:endParaRPr>
          </a:p>
          <a:p>
            <a:pPr>
              <a:buNone/>
            </a:pPr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>
            <a:normAutofit/>
          </a:bodyPr>
          <a:lstStyle/>
          <a:p>
            <a:r>
              <a:rPr lang="hu-HU" sz="2800" dirty="0" smtClean="0">
                <a:solidFill>
                  <a:srgbClr val="FF0000"/>
                </a:solidFill>
              </a:rPr>
              <a:t>Általános érzéstelenítők (</a:t>
            </a:r>
            <a:r>
              <a:rPr lang="hu-HU" sz="2800" dirty="0" err="1" smtClean="0">
                <a:solidFill>
                  <a:srgbClr val="FF0000"/>
                </a:solidFill>
              </a:rPr>
              <a:t>anaestheticumok</a:t>
            </a:r>
            <a:r>
              <a:rPr lang="hu-HU" sz="2800" dirty="0" smtClean="0">
                <a:solidFill>
                  <a:srgbClr val="FF0000"/>
                </a:solidFill>
              </a:rPr>
              <a:t>, </a:t>
            </a:r>
            <a:r>
              <a:rPr lang="hu-HU" sz="2800" dirty="0" err="1" smtClean="0">
                <a:solidFill>
                  <a:srgbClr val="FF0000"/>
                </a:solidFill>
              </a:rPr>
              <a:t>narcoticumok</a:t>
            </a:r>
            <a:r>
              <a:rPr lang="hu-HU" sz="2800" dirty="0" smtClean="0">
                <a:solidFill>
                  <a:srgbClr val="FF0000"/>
                </a:solidFill>
              </a:rPr>
              <a:t>)</a:t>
            </a:r>
            <a:endParaRPr lang="hu-HU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04056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hu-HU" sz="2000" b="1" dirty="0" smtClean="0">
                <a:solidFill>
                  <a:schemeClr val="accent4"/>
                </a:solidFill>
                <a:latin typeface="Century Schoolbook" pitchFamily="18" charset="0"/>
              </a:rPr>
              <a:t>Jellemzői</a:t>
            </a:r>
          </a:p>
          <a:p>
            <a:pPr>
              <a:buNone/>
            </a:pPr>
            <a:endParaRPr lang="hu-HU" sz="2000" b="1" dirty="0" smtClean="0">
              <a:solidFill>
                <a:schemeClr val="accent4"/>
              </a:solidFill>
              <a:latin typeface="Century Schoolbook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hu-HU" sz="2000" dirty="0" err="1" smtClean="0">
                <a:solidFill>
                  <a:schemeClr val="accent4"/>
                </a:solidFill>
                <a:latin typeface="Century Schoolbook" pitchFamily="18" charset="0"/>
              </a:rPr>
              <a:t>analgézia</a:t>
            </a:r>
            <a:r>
              <a:rPr lang="hu-HU" sz="2000" dirty="0" smtClean="0">
                <a:solidFill>
                  <a:schemeClr val="accent4"/>
                </a:solidFill>
                <a:latin typeface="Century Schoolbook" pitchFamily="18" charset="0"/>
              </a:rPr>
              <a:t> (fájdalommentesség)</a:t>
            </a:r>
          </a:p>
          <a:p>
            <a:pPr>
              <a:buFont typeface="Wingdings" pitchFamily="2" charset="2"/>
              <a:buChar char="Ø"/>
            </a:pPr>
            <a:r>
              <a:rPr lang="hu-HU" sz="2000" dirty="0" smtClean="0">
                <a:solidFill>
                  <a:schemeClr val="accent4"/>
                </a:solidFill>
                <a:latin typeface="Century Schoolbook" pitchFamily="18" charset="0"/>
              </a:rPr>
              <a:t>amnézia (emlékezetkiesés)</a:t>
            </a:r>
          </a:p>
          <a:p>
            <a:pPr>
              <a:buFont typeface="Wingdings" pitchFamily="2" charset="2"/>
              <a:buChar char="Ø"/>
            </a:pPr>
            <a:r>
              <a:rPr lang="hu-HU" sz="2000" dirty="0" smtClean="0">
                <a:solidFill>
                  <a:schemeClr val="accent4"/>
                </a:solidFill>
                <a:latin typeface="Century Schoolbook" pitchFamily="18" charset="0"/>
              </a:rPr>
              <a:t>öntudatlanság</a:t>
            </a:r>
          </a:p>
          <a:p>
            <a:pPr>
              <a:buFont typeface="Wingdings" pitchFamily="2" charset="2"/>
              <a:buChar char="Ø"/>
            </a:pPr>
            <a:r>
              <a:rPr lang="hu-HU" sz="2000" dirty="0" smtClean="0">
                <a:solidFill>
                  <a:schemeClr val="accent4"/>
                </a:solidFill>
                <a:latin typeface="Century Schoolbook" pitchFamily="18" charset="0"/>
              </a:rPr>
              <a:t>reflexek hiánya</a:t>
            </a:r>
          </a:p>
          <a:p>
            <a:pPr>
              <a:buFont typeface="Wingdings" pitchFamily="2" charset="2"/>
              <a:buChar char="Ø"/>
            </a:pPr>
            <a:r>
              <a:rPr lang="hu-HU" sz="2000" dirty="0" err="1" smtClean="0">
                <a:solidFill>
                  <a:schemeClr val="accent4"/>
                </a:solidFill>
                <a:latin typeface="Century Schoolbook" pitchFamily="18" charset="0"/>
              </a:rPr>
              <a:t>izomrelaxáció</a:t>
            </a:r>
            <a:endParaRPr lang="hu-HU" sz="2000" b="1" dirty="0" smtClean="0">
              <a:solidFill>
                <a:schemeClr val="accent4"/>
              </a:solidFill>
              <a:latin typeface="Century Schoolbook" pitchFamily="18" charset="0"/>
            </a:endParaRPr>
          </a:p>
          <a:p>
            <a:pPr>
              <a:buNone/>
            </a:pPr>
            <a:endParaRPr lang="hu-HU" sz="2000" dirty="0" smtClean="0">
              <a:solidFill>
                <a:schemeClr val="accent4"/>
              </a:solidFill>
              <a:latin typeface="Century Schoolbook" pitchFamily="18" charset="0"/>
            </a:endParaRPr>
          </a:p>
          <a:p>
            <a:pPr marL="624078" indent="-514350">
              <a:buNone/>
            </a:pPr>
            <a:r>
              <a:rPr lang="hu-HU" sz="2000" dirty="0" smtClean="0">
                <a:solidFill>
                  <a:schemeClr val="accent4"/>
                </a:solidFill>
                <a:latin typeface="Century Schoolbook" pitchFamily="18" charset="0"/>
              </a:rPr>
              <a:t>.</a:t>
            </a:r>
          </a:p>
          <a:p>
            <a:pPr>
              <a:buNone/>
            </a:pPr>
            <a:r>
              <a:rPr lang="hu-HU" sz="2000" dirty="0" smtClean="0">
                <a:solidFill>
                  <a:schemeClr val="accent4"/>
                </a:solidFill>
                <a:latin typeface="Century Schoolbook" pitchFamily="18" charset="0"/>
              </a:rPr>
              <a:t> </a:t>
            </a:r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hu-HU" sz="2800" dirty="0" smtClean="0">
                <a:solidFill>
                  <a:srgbClr val="FF0000"/>
                </a:solidFill>
              </a:rPr>
              <a:t>Általános érzéstelenítők (</a:t>
            </a:r>
            <a:r>
              <a:rPr lang="hu-HU" sz="2800" dirty="0" err="1" smtClean="0">
                <a:solidFill>
                  <a:srgbClr val="FF0000"/>
                </a:solidFill>
              </a:rPr>
              <a:t>anaestheticumok</a:t>
            </a:r>
            <a:r>
              <a:rPr lang="hu-HU" sz="2800" dirty="0" smtClean="0">
                <a:solidFill>
                  <a:srgbClr val="FF0000"/>
                </a:solidFill>
              </a:rPr>
              <a:t>, </a:t>
            </a:r>
            <a:r>
              <a:rPr lang="hu-HU" sz="2800" dirty="0" err="1" smtClean="0">
                <a:solidFill>
                  <a:srgbClr val="FF0000"/>
                </a:solidFill>
              </a:rPr>
              <a:t>narcoticumok</a:t>
            </a:r>
            <a:r>
              <a:rPr lang="hu-HU" sz="2800" dirty="0" smtClean="0">
                <a:solidFill>
                  <a:srgbClr val="FF0000"/>
                </a:solidFill>
              </a:rPr>
              <a:t>) </a:t>
            </a:r>
            <a:endParaRPr lang="hu-HU" sz="28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84576"/>
          </a:xfrm>
        </p:spPr>
        <p:txBody>
          <a:bodyPr>
            <a:normAutofit/>
          </a:bodyPr>
          <a:lstStyle/>
          <a:p>
            <a:pPr>
              <a:buNone/>
            </a:pPr>
            <a:endParaRPr lang="hu-HU" sz="2000" b="1" i="1" dirty="0" smtClean="0">
              <a:solidFill>
                <a:schemeClr val="accent4"/>
              </a:solidFill>
            </a:endParaRPr>
          </a:p>
          <a:p>
            <a:pPr>
              <a:buNone/>
            </a:pPr>
            <a:r>
              <a:rPr lang="hu-HU" sz="2000" b="1" i="1" dirty="0" err="1" smtClean="0">
                <a:solidFill>
                  <a:schemeClr val="accent4"/>
                </a:solidFill>
              </a:rPr>
              <a:t>etomidat</a:t>
            </a:r>
            <a:endParaRPr lang="hu-HU" sz="2000" b="1" i="1" dirty="0" smtClean="0">
              <a:solidFill>
                <a:schemeClr val="accent4"/>
              </a:solidFill>
            </a:endParaRPr>
          </a:p>
          <a:p>
            <a:pPr>
              <a:buNone/>
            </a:pPr>
            <a:endParaRPr lang="hu-HU" sz="2000" b="1" i="1" dirty="0" smtClean="0">
              <a:solidFill>
                <a:schemeClr val="accent4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gyors </a:t>
            </a:r>
            <a:r>
              <a:rPr lang="hu-HU" sz="2000" dirty="0" smtClean="0">
                <a:solidFill>
                  <a:schemeClr val="accent4"/>
                </a:solidFill>
              </a:rPr>
              <a:t>indukcióra alkalmas 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err="1" smtClean="0">
                <a:solidFill>
                  <a:schemeClr val="accent4"/>
                </a:solidFill>
              </a:rPr>
              <a:t>analgéziát</a:t>
            </a:r>
            <a:r>
              <a:rPr lang="hu-HU" sz="2000" dirty="0" smtClean="0">
                <a:solidFill>
                  <a:schemeClr val="accent4"/>
                </a:solidFill>
              </a:rPr>
              <a:t> nem okoz, ezért </a:t>
            </a:r>
            <a:r>
              <a:rPr lang="hu-HU" sz="2000" dirty="0" err="1" smtClean="0">
                <a:solidFill>
                  <a:schemeClr val="accent4"/>
                </a:solidFill>
              </a:rPr>
              <a:t>opioidok</a:t>
            </a:r>
            <a:r>
              <a:rPr lang="hu-HU" sz="2000" dirty="0" smtClean="0">
                <a:solidFill>
                  <a:schemeClr val="accent4"/>
                </a:solidFill>
              </a:rPr>
              <a:t> adása indikált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err="1" smtClean="0">
                <a:solidFill>
                  <a:schemeClr val="accent4"/>
                </a:solidFill>
              </a:rPr>
              <a:t>cardiovascularis</a:t>
            </a:r>
            <a:r>
              <a:rPr lang="hu-HU" sz="2000" dirty="0" smtClean="0">
                <a:solidFill>
                  <a:schemeClr val="accent4"/>
                </a:solidFill>
              </a:rPr>
              <a:t> stabilitás, mivel nem süllyeszti a vérnyomást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csökkenti a szívizom oxigénfogyasztását, így elsőként választandó szer coronariabetegségben, </a:t>
            </a:r>
            <a:r>
              <a:rPr lang="hu-HU" sz="2000" dirty="0" err="1" smtClean="0">
                <a:solidFill>
                  <a:schemeClr val="accent4"/>
                </a:solidFill>
              </a:rPr>
              <a:t>kardiomiopátiákban</a:t>
            </a:r>
            <a:r>
              <a:rPr lang="hu-HU" sz="2000" dirty="0" smtClean="0">
                <a:solidFill>
                  <a:schemeClr val="accent4"/>
                </a:solidFill>
              </a:rPr>
              <a:t>, </a:t>
            </a:r>
            <a:r>
              <a:rPr lang="hu-HU" sz="2000" dirty="0" err="1" smtClean="0">
                <a:solidFill>
                  <a:schemeClr val="accent4"/>
                </a:solidFill>
              </a:rPr>
              <a:t>agyérbetegségekben</a:t>
            </a:r>
            <a:r>
              <a:rPr lang="hu-HU" sz="2000" dirty="0" smtClean="0">
                <a:solidFill>
                  <a:schemeClr val="accent4"/>
                </a:solidFill>
              </a:rPr>
              <a:t>, </a:t>
            </a:r>
            <a:r>
              <a:rPr lang="hu-HU" sz="2000" dirty="0" err="1" smtClean="0">
                <a:solidFill>
                  <a:schemeClr val="accent4"/>
                </a:solidFill>
              </a:rPr>
              <a:t>hypovolemiában</a:t>
            </a:r>
            <a:endParaRPr lang="hu-HU" sz="2000" dirty="0" smtClean="0">
              <a:solidFill>
                <a:schemeClr val="accent4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a </a:t>
            </a:r>
            <a:r>
              <a:rPr lang="hu-HU" sz="2000" i="1" dirty="0" smtClean="0">
                <a:solidFill>
                  <a:schemeClr val="accent4"/>
                </a:solidFill>
              </a:rPr>
              <a:t>mellékvesekéregben csökkenti a kortizon szintézisét,</a:t>
            </a:r>
            <a:r>
              <a:rPr lang="hu-HU" sz="2000" dirty="0" smtClean="0">
                <a:solidFill>
                  <a:schemeClr val="accent4"/>
                </a:solidFill>
              </a:rPr>
              <a:t> tartós használata fokozza a súlyos betegek mortalitását</a:t>
            </a:r>
          </a:p>
          <a:p>
            <a:pPr>
              <a:buFont typeface="Wingdings" pitchFamily="2" charset="2"/>
              <a:buChar char="§"/>
            </a:pPr>
            <a:endParaRPr lang="hu-HU" sz="2000" dirty="0" smtClean="0">
              <a:solidFill>
                <a:schemeClr val="accent4"/>
              </a:solidFill>
            </a:endParaRPr>
          </a:p>
          <a:p>
            <a:pPr>
              <a:buNone/>
            </a:pPr>
            <a:endParaRPr lang="hu-HU" sz="2900" b="1" dirty="0" smtClean="0">
              <a:solidFill>
                <a:schemeClr val="accent4"/>
              </a:solidFill>
            </a:endParaRPr>
          </a:p>
          <a:p>
            <a:pPr>
              <a:buNone/>
            </a:pPr>
            <a:endParaRPr lang="hu-HU" sz="2900" b="1" i="1" dirty="0" smtClean="0">
              <a:solidFill>
                <a:schemeClr val="accent4"/>
              </a:solidFill>
            </a:endParaRPr>
          </a:p>
          <a:p>
            <a:pPr>
              <a:buNone/>
            </a:pPr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>
            <a:normAutofit/>
          </a:bodyPr>
          <a:lstStyle/>
          <a:p>
            <a:r>
              <a:rPr lang="hu-HU" sz="2800" dirty="0" smtClean="0">
                <a:solidFill>
                  <a:srgbClr val="FF0000"/>
                </a:solidFill>
              </a:rPr>
              <a:t>Általános érzéstelenítők (</a:t>
            </a:r>
            <a:r>
              <a:rPr lang="hu-HU" sz="2800" dirty="0" err="1" smtClean="0">
                <a:solidFill>
                  <a:srgbClr val="FF0000"/>
                </a:solidFill>
              </a:rPr>
              <a:t>anaestheticumok</a:t>
            </a:r>
            <a:r>
              <a:rPr lang="hu-HU" sz="2800" dirty="0" smtClean="0">
                <a:solidFill>
                  <a:srgbClr val="FF0000"/>
                </a:solidFill>
              </a:rPr>
              <a:t>, </a:t>
            </a:r>
            <a:r>
              <a:rPr lang="hu-HU" sz="2800" dirty="0" err="1" smtClean="0">
                <a:solidFill>
                  <a:srgbClr val="FF0000"/>
                </a:solidFill>
              </a:rPr>
              <a:t>narcoticumok</a:t>
            </a:r>
            <a:r>
              <a:rPr lang="hu-HU" sz="2800" dirty="0" smtClean="0">
                <a:solidFill>
                  <a:srgbClr val="FF0000"/>
                </a:solidFill>
              </a:rPr>
              <a:t>)</a:t>
            </a:r>
            <a:endParaRPr lang="hu-HU" sz="2800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666523"/>
          </a:xfrm>
        </p:spPr>
        <p:txBody>
          <a:bodyPr>
            <a:normAutofit/>
          </a:bodyPr>
          <a:lstStyle/>
          <a:p>
            <a:pPr>
              <a:buNone/>
            </a:pPr>
            <a:endParaRPr lang="hu-HU" sz="2000" b="1" i="1" dirty="0" smtClean="0">
              <a:solidFill>
                <a:schemeClr val="accent4"/>
              </a:solidFill>
            </a:endParaRPr>
          </a:p>
          <a:p>
            <a:pPr>
              <a:buNone/>
            </a:pPr>
            <a:r>
              <a:rPr lang="hu-HU" sz="2000" b="1" i="1" dirty="0" err="1" smtClean="0">
                <a:solidFill>
                  <a:schemeClr val="accent4"/>
                </a:solidFill>
              </a:rPr>
              <a:t>ketamin</a:t>
            </a:r>
            <a:r>
              <a:rPr lang="hu-HU" sz="2000" b="1" dirty="0" smtClean="0">
                <a:solidFill>
                  <a:schemeClr val="accent4"/>
                </a:solidFill>
              </a:rPr>
              <a:t>  </a:t>
            </a:r>
            <a:r>
              <a:rPr lang="hu-HU" sz="2000" dirty="0" smtClean="0">
                <a:solidFill>
                  <a:schemeClr val="accent4"/>
                </a:solidFill>
              </a:rPr>
              <a:t>CALYPSOL </a:t>
            </a:r>
            <a:r>
              <a:rPr lang="hu-HU" sz="2000" dirty="0" err="1" smtClean="0">
                <a:solidFill>
                  <a:schemeClr val="accent4"/>
                </a:solidFill>
              </a:rPr>
              <a:t>inj</a:t>
            </a:r>
            <a:r>
              <a:rPr lang="hu-HU" sz="2000" dirty="0" smtClean="0">
                <a:solidFill>
                  <a:schemeClr val="accent4"/>
                </a:solidFill>
              </a:rPr>
              <a:t>.</a:t>
            </a:r>
          </a:p>
          <a:p>
            <a:pPr>
              <a:buNone/>
            </a:pPr>
            <a:endParaRPr lang="hu-HU" sz="2000" b="1" dirty="0" smtClean="0">
              <a:solidFill>
                <a:schemeClr val="accent4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elsősorban a </a:t>
            </a:r>
            <a:r>
              <a:rPr lang="hu-HU" sz="2000" dirty="0" err="1" smtClean="0">
                <a:solidFill>
                  <a:schemeClr val="accent4"/>
                </a:solidFill>
              </a:rPr>
              <a:t>limbicus</a:t>
            </a:r>
            <a:r>
              <a:rPr lang="hu-HU" sz="2000" dirty="0" smtClean="0">
                <a:solidFill>
                  <a:schemeClr val="accent4"/>
                </a:solidFill>
              </a:rPr>
              <a:t> rendszerre és az agykéregre hat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fájdalomcsillapító hatással is rendelkezik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err="1" smtClean="0">
                <a:solidFill>
                  <a:schemeClr val="accent4"/>
                </a:solidFill>
              </a:rPr>
              <a:t>dissociativ</a:t>
            </a:r>
            <a:r>
              <a:rPr lang="hu-HU" sz="2000" dirty="0" smtClean="0">
                <a:solidFill>
                  <a:schemeClr val="accent4"/>
                </a:solidFill>
              </a:rPr>
              <a:t> </a:t>
            </a:r>
            <a:r>
              <a:rPr lang="hu-HU" sz="2000" dirty="0" err="1" smtClean="0">
                <a:solidFill>
                  <a:schemeClr val="accent4"/>
                </a:solidFill>
              </a:rPr>
              <a:t>anaesthesiát</a:t>
            </a:r>
            <a:r>
              <a:rPr lang="hu-HU" sz="2000" dirty="0" smtClean="0">
                <a:solidFill>
                  <a:schemeClr val="accent4"/>
                </a:solidFill>
              </a:rPr>
              <a:t> okoz, melyet </a:t>
            </a:r>
            <a:r>
              <a:rPr lang="hu-HU" sz="2000" dirty="0" err="1" smtClean="0">
                <a:solidFill>
                  <a:schemeClr val="accent4"/>
                </a:solidFill>
              </a:rPr>
              <a:t>catatonia</a:t>
            </a:r>
            <a:r>
              <a:rPr lang="hu-HU" sz="2000" dirty="0" smtClean="0">
                <a:solidFill>
                  <a:schemeClr val="accent4"/>
                </a:solidFill>
              </a:rPr>
              <a:t>, </a:t>
            </a:r>
            <a:r>
              <a:rPr lang="hu-HU" sz="2000" dirty="0" err="1" smtClean="0">
                <a:solidFill>
                  <a:schemeClr val="accent4"/>
                </a:solidFill>
              </a:rPr>
              <a:t>analgesia</a:t>
            </a:r>
            <a:r>
              <a:rPr lang="hu-HU" sz="2000" dirty="0" smtClean="0">
                <a:solidFill>
                  <a:schemeClr val="accent4"/>
                </a:solidFill>
              </a:rPr>
              <a:t> és </a:t>
            </a:r>
            <a:r>
              <a:rPr lang="hu-HU" sz="2000" dirty="0" err="1" smtClean="0">
                <a:solidFill>
                  <a:schemeClr val="accent4"/>
                </a:solidFill>
              </a:rPr>
              <a:t>anterograd</a:t>
            </a:r>
            <a:r>
              <a:rPr lang="hu-HU" sz="2000" dirty="0" smtClean="0">
                <a:solidFill>
                  <a:schemeClr val="accent4"/>
                </a:solidFill>
              </a:rPr>
              <a:t> </a:t>
            </a:r>
            <a:r>
              <a:rPr lang="hu-HU" sz="2000" dirty="0" err="1" smtClean="0">
                <a:solidFill>
                  <a:schemeClr val="accent4"/>
                </a:solidFill>
              </a:rPr>
              <a:t>amnesia</a:t>
            </a:r>
            <a:r>
              <a:rPr lang="hu-HU" sz="2000" dirty="0" smtClean="0">
                <a:solidFill>
                  <a:schemeClr val="accent4"/>
                </a:solidFill>
              </a:rPr>
              <a:t> jellemez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err="1" smtClean="0">
                <a:solidFill>
                  <a:schemeClr val="accent4"/>
                </a:solidFill>
              </a:rPr>
              <a:t>anaesthesia</a:t>
            </a:r>
            <a:r>
              <a:rPr lang="hu-HU" sz="2000" dirty="0" smtClean="0">
                <a:solidFill>
                  <a:schemeClr val="accent4"/>
                </a:solidFill>
              </a:rPr>
              <a:t> bevezetésére</a:t>
            </a:r>
          </a:p>
          <a:p>
            <a:pPr>
              <a:buNone/>
            </a:pPr>
            <a:endParaRPr lang="hu-HU" sz="2000" dirty="0" smtClean="0">
              <a:latin typeface="Century" pitchFamily="18" charset="0"/>
            </a:endParaRPr>
          </a:p>
          <a:p>
            <a:pPr>
              <a:buNone/>
            </a:pPr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hu-HU" sz="2800" dirty="0" smtClean="0">
                <a:solidFill>
                  <a:srgbClr val="FF0000"/>
                </a:solidFill>
              </a:rPr>
              <a:t>Általános érzéstelenítők (</a:t>
            </a:r>
            <a:r>
              <a:rPr lang="hu-HU" sz="2800" dirty="0" err="1" smtClean="0">
                <a:solidFill>
                  <a:srgbClr val="FF0000"/>
                </a:solidFill>
              </a:rPr>
              <a:t>anaestheticumok</a:t>
            </a:r>
            <a:r>
              <a:rPr lang="hu-HU" sz="2800" dirty="0" smtClean="0">
                <a:solidFill>
                  <a:srgbClr val="FF0000"/>
                </a:solidFill>
              </a:rPr>
              <a:t>, </a:t>
            </a:r>
            <a:r>
              <a:rPr lang="hu-HU" sz="2800" dirty="0" err="1" smtClean="0">
                <a:solidFill>
                  <a:srgbClr val="FF0000"/>
                </a:solidFill>
              </a:rPr>
              <a:t>narcoticumok</a:t>
            </a:r>
            <a:r>
              <a:rPr lang="hu-HU" sz="2800" dirty="0" smtClean="0">
                <a:solidFill>
                  <a:srgbClr val="FF0000"/>
                </a:solidFill>
              </a:rPr>
              <a:t>)</a:t>
            </a:r>
            <a:endParaRPr lang="hu-HU" sz="2800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84576"/>
          </a:xfrm>
        </p:spPr>
        <p:txBody>
          <a:bodyPr>
            <a:normAutofit/>
          </a:bodyPr>
          <a:lstStyle/>
          <a:p>
            <a:pPr>
              <a:buNone/>
            </a:pPr>
            <a:endParaRPr lang="hu-HU" sz="2000" b="1" i="1" dirty="0" smtClean="0">
              <a:solidFill>
                <a:schemeClr val="accent4"/>
              </a:solidFill>
            </a:endParaRPr>
          </a:p>
          <a:p>
            <a:pPr>
              <a:buNone/>
            </a:pPr>
            <a:r>
              <a:rPr lang="hu-HU" sz="2000" b="1" i="1" dirty="0" smtClean="0">
                <a:solidFill>
                  <a:schemeClr val="accent4"/>
                </a:solidFill>
              </a:rPr>
              <a:t>Mellékhatás</a:t>
            </a:r>
          </a:p>
          <a:p>
            <a:pPr>
              <a:buNone/>
            </a:pPr>
            <a:endParaRPr lang="hu-HU" sz="2000" dirty="0" smtClean="0">
              <a:solidFill>
                <a:schemeClr val="accent4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a koponyaűri nyomást emeli, hányingert, hányást, és az izomtónus fokozódását is kiváltja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ébredéskor </a:t>
            </a:r>
            <a:r>
              <a:rPr lang="hu-HU" sz="2000" i="1" dirty="0" err="1" smtClean="0">
                <a:solidFill>
                  <a:schemeClr val="accent4"/>
                </a:solidFill>
              </a:rPr>
              <a:t>delirium</a:t>
            </a:r>
            <a:r>
              <a:rPr lang="hu-HU" sz="2000" i="1" dirty="0" smtClean="0">
                <a:solidFill>
                  <a:schemeClr val="accent4"/>
                </a:solidFill>
              </a:rPr>
              <a:t>, hallucinációk, élénk álmok</a:t>
            </a:r>
            <a:r>
              <a:rPr lang="hu-HU" sz="2000" dirty="0" smtClean="0">
                <a:solidFill>
                  <a:schemeClr val="accent4"/>
                </a:solidFill>
              </a:rPr>
              <a:t> jelentkezhetnek hallucinációk előfordulhatnak sokszor napokkal a narkózis után is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eltérően a többi </a:t>
            </a:r>
            <a:r>
              <a:rPr lang="hu-HU" sz="2000" dirty="0" err="1" smtClean="0">
                <a:solidFill>
                  <a:schemeClr val="accent4"/>
                </a:solidFill>
              </a:rPr>
              <a:t>iv</a:t>
            </a:r>
            <a:r>
              <a:rPr lang="hu-HU" sz="2000" dirty="0" smtClean="0">
                <a:solidFill>
                  <a:schemeClr val="accent4"/>
                </a:solidFill>
              </a:rPr>
              <a:t>. narkotikumtól, a </a:t>
            </a:r>
            <a:r>
              <a:rPr lang="hu-HU" sz="2000" dirty="0" err="1" smtClean="0">
                <a:solidFill>
                  <a:schemeClr val="accent4"/>
                </a:solidFill>
              </a:rPr>
              <a:t>ketamin</a:t>
            </a:r>
            <a:r>
              <a:rPr lang="hu-HU" sz="2000" dirty="0" smtClean="0">
                <a:solidFill>
                  <a:schemeClr val="accent4"/>
                </a:solidFill>
              </a:rPr>
              <a:t> </a:t>
            </a:r>
            <a:r>
              <a:rPr lang="hu-HU" sz="2000" i="1" dirty="0" smtClean="0">
                <a:solidFill>
                  <a:schemeClr val="accent4"/>
                </a:solidFill>
              </a:rPr>
              <a:t>növeli a vérnyomást</a:t>
            </a:r>
            <a:r>
              <a:rPr lang="hu-HU" sz="2000" dirty="0" smtClean="0">
                <a:solidFill>
                  <a:schemeClr val="accent4"/>
                </a:solidFill>
              </a:rPr>
              <a:t> (akár 25%-kal emelkedhet)</a:t>
            </a:r>
            <a:r>
              <a:rPr lang="hu-HU" sz="2000" b="1" dirty="0" smtClean="0">
                <a:solidFill>
                  <a:schemeClr val="accent4"/>
                </a:solidFill>
              </a:rPr>
              <a:t> </a:t>
            </a:r>
            <a:r>
              <a:rPr lang="hu-HU" sz="2000" b="1" dirty="0" err="1" smtClean="0">
                <a:solidFill>
                  <a:schemeClr val="accent4"/>
                </a:solidFill>
              </a:rPr>
              <a:t>hypertoniás</a:t>
            </a:r>
            <a:r>
              <a:rPr lang="hu-HU" sz="2000" b="1" dirty="0" smtClean="0">
                <a:solidFill>
                  <a:schemeClr val="accent4"/>
                </a:solidFill>
              </a:rPr>
              <a:t> betegeknél nem szabad</a:t>
            </a:r>
            <a:r>
              <a:rPr lang="hu-HU" sz="2000" dirty="0" smtClean="0">
                <a:solidFill>
                  <a:schemeClr val="accent4"/>
                </a:solidFill>
              </a:rPr>
              <a:t> használni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a </a:t>
            </a:r>
            <a:r>
              <a:rPr lang="hu-HU" sz="2000" dirty="0" err="1" smtClean="0">
                <a:solidFill>
                  <a:schemeClr val="accent4"/>
                </a:solidFill>
              </a:rPr>
              <a:t>bronchusokat</a:t>
            </a:r>
            <a:r>
              <a:rPr lang="hu-HU" sz="2000" dirty="0" smtClean="0">
                <a:solidFill>
                  <a:schemeClr val="accent4"/>
                </a:solidFill>
              </a:rPr>
              <a:t> erősen tágítja, </a:t>
            </a:r>
            <a:r>
              <a:rPr lang="hu-HU" sz="2000" dirty="0" err="1" smtClean="0">
                <a:solidFill>
                  <a:schemeClr val="accent4"/>
                </a:solidFill>
              </a:rPr>
              <a:t>asthmában</a:t>
            </a:r>
            <a:r>
              <a:rPr lang="hu-HU" sz="2000" dirty="0" smtClean="0">
                <a:solidFill>
                  <a:schemeClr val="accent4"/>
                </a:solidFill>
              </a:rPr>
              <a:t> előnyös</a:t>
            </a:r>
          </a:p>
          <a:p>
            <a:pPr>
              <a:buFont typeface="Wingdings" pitchFamily="2" charset="2"/>
              <a:buChar char="Ø"/>
            </a:pPr>
            <a:endParaRPr lang="hu-HU" sz="2000" dirty="0" smtClean="0">
              <a:latin typeface="Century" pitchFamily="18" charset="0"/>
            </a:endParaRPr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hu-HU" sz="2800" dirty="0" smtClean="0">
                <a:solidFill>
                  <a:srgbClr val="FF0000"/>
                </a:solidFill>
              </a:rPr>
              <a:t>Általános érzéstelenítők (</a:t>
            </a:r>
            <a:r>
              <a:rPr lang="hu-HU" sz="2800" dirty="0" err="1" smtClean="0">
                <a:solidFill>
                  <a:srgbClr val="FF0000"/>
                </a:solidFill>
              </a:rPr>
              <a:t>anaestheticumok</a:t>
            </a:r>
            <a:r>
              <a:rPr lang="hu-HU" sz="2800" dirty="0" smtClean="0">
                <a:solidFill>
                  <a:srgbClr val="FF0000"/>
                </a:solidFill>
              </a:rPr>
              <a:t>, </a:t>
            </a:r>
            <a:r>
              <a:rPr lang="hu-HU" sz="2800" dirty="0" err="1" smtClean="0">
                <a:solidFill>
                  <a:srgbClr val="FF0000"/>
                </a:solidFill>
              </a:rPr>
              <a:t>narcoticumok</a:t>
            </a:r>
            <a:r>
              <a:rPr lang="hu-HU" sz="2800" dirty="0" smtClean="0">
                <a:solidFill>
                  <a:srgbClr val="FF0000"/>
                </a:solidFill>
              </a:rPr>
              <a:t>)</a:t>
            </a:r>
            <a:endParaRPr lang="hu-HU" sz="2800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40560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hu-HU" sz="4500" b="1" dirty="0" smtClean="0">
                <a:solidFill>
                  <a:schemeClr val="accent4"/>
                </a:solidFill>
              </a:rPr>
              <a:t>POSTOPERATÍV </a:t>
            </a:r>
            <a:r>
              <a:rPr lang="hu-HU" sz="4500" b="1" dirty="0" err="1" smtClean="0">
                <a:solidFill>
                  <a:schemeClr val="accent4"/>
                </a:solidFill>
              </a:rPr>
              <a:t>medikáció</a:t>
            </a:r>
            <a:endParaRPr lang="hu-HU" sz="4500" b="1" dirty="0" smtClean="0">
              <a:solidFill>
                <a:schemeClr val="accent4"/>
              </a:solidFill>
            </a:endParaRPr>
          </a:p>
          <a:p>
            <a:pPr>
              <a:buNone/>
            </a:pPr>
            <a:endParaRPr lang="hu-HU" sz="4500" b="1" dirty="0" smtClean="0">
              <a:solidFill>
                <a:schemeClr val="accent4"/>
              </a:solidFill>
            </a:endParaRPr>
          </a:p>
          <a:p>
            <a:pPr>
              <a:buNone/>
            </a:pPr>
            <a:r>
              <a:rPr lang="hu-HU" sz="4500" b="1" i="1" dirty="0" err="1" smtClean="0">
                <a:solidFill>
                  <a:schemeClr val="accent4"/>
                </a:solidFill>
              </a:rPr>
              <a:t>Neuromuscularis</a:t>
            </a:r>
            <a:r>
              <a:rPr lang="hu-HU" sz="4500" b="1" i="1" dirty="0" smtClean="0">
                <a:solidFill>
                  <a:schemeClr val="accent4"/>
                </a:solidFill>
              </a:rPr>
              <a:t> blokkolók hatásának </a:t>
            </a:r>
            <a:r>
              <a:rPr lang="hu-HU" sz="4500" b="1" i="1" dirty="0" smtClean="0">
                <a:solidFill>
                  <a:schemeClr val="accent4"/>
                </a:solidFill>
              </a:rPr>
              <a:t>felfüggesztése</a:t>
            </a:r>
          </a:p>
          <a:p>
            <a:pPr>
              <a:buNone/>
            </a:pPr>
            <a:r>
              <a:rPr lang="hu-HU" sz="4500" i="1" dirty="0" smtClean="0">
                <a:solidFill>
                  <a:schemeClr val="accent4"/>
                </a:solidFill>
              </a:rPr>
              <a:t>(</a:t>
            </a:r>
            <a:r>
              <a:rPr lang="hu-HU" sz="4500" i="1" dirty="0" err="1" smtClean="0">
                <a:solidFill>
                  <a:schemeClr val="accent4"/>
                </a:solidFill>
              </a:rPr>
              <a:t>Ach</a:t>
            </a:r>
            <a:r>
              <a:rPr lang="hu-HU" sz="4500" i="1" dirty="0" smtClean="0">
                <a:solidFill>
                  <a:schemeClr val="accent4"/>
                </a:solidFill>
              </a:rPr>
              <a:t> szint növelése)</a:t>
            </a:r>
            <a:endParaRPr lang="hu-HU" sz="4500" dirty="0" smtClean="0">
              <a:solidFill>
                <a:schemeClr val="accent4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hu-HU" sz="4500" dirty="0" smtClean="0">
                <a:solidFill>
                  <a:schemeClr val="accent4"/>
                </a:solidFill>
              </a:rPr>
              <a:t>az </a:t>
            </a:r>
            <a:r>
              <a:rPr lang="hu-HU" sz="4500" dirty="0" err="1" smtClean="0">
                <a:solidFill>
                  <a:schemeClr val="accent4"/>
                </a:solidFill>
              </a:rPr>
              <a:t>izomrelaxánsok</a:t>
            </a:r>
            <a:r>
              <a:rPr lang="hu-HU" sz="4500" dirty="0" smtClean="0">
                <a:solidFill>
                  <a:schemeClr val="accent4"/>
                </a:solidFill>
              </a:rPr>
              <a:t> hatása ritkán szűnik meg tökéletesen spontán, ezért hatásukat </a:t>
            </a:r>
            <a:r>
              <a:rPr lang="hu-HU" sz="4500" dirty="0" err="1" smtClean="0">
                <a:solidFill>
                  <a:schemeClr val="accent4"/>
                </a:solidFill>
              </a:rPr>
              <a:t>reverzálni</a:t>
            </a:r>
            <a:r>
              <a:rPr lang="hu-HU" sz="4500" dirty="0" smtClean="0">
                <a:solidFill>
                  <a:schemeClr val="accent4"/>
                </a:solidFill>
              </a:rPr>
              <a:t> </a:t>
            </a:r>
            <a:r>
              <a:rPr lang="hu-HU" sz="4500" dirty="0" smtClean="0">
                <a:solidFill>
                  <a:schemeClr val="accent4"/>
                </a:solidFill>
              </a:rPr>
              <a:t>kell</a:t>
            </a:r>
          </a:p>
          <a:p>
            <a:pPr>
              <a:buFont typeface="Wingdings" pitchFamily="2" charset="2"/>
              <a:buChar char="§"/>
            </a:pPr>
            <a:r>
              <a:rPr lang="hu-HU" sz="4500" i="1" dirty="0" err="1" smtClean="0">
                <a:solidFill>
                  <a:schemeClr val="accent4"/>
                </a:solidFill>
              </a:rPr>
              <a:t>kolin-észteráz-bénító</a:t>
            </a:r>
            <a:endParaRPr lang="hu-HU" sz="4500" dirty="0" smtClean="0">
              <a:solidFill>
                <a:schemeClr val="accent4"/>
              </a:solidFill>
            </a:endParaRPr>
          </a:p>
          <a:p>
            <a:pPr>
              <a:buNone/>
            </a:pPr>
            <a:endParaRPr lang="hu-HU" sz="4500" b="1" dirty="0" smtClean="0">
              <a:solidFill>
                <a:schemeClr val="accent4"/>
              </a:solidFill>
            </a:endParaRPr>
          </a:p>
          <a:p>
            <a:pPr>
              <a:buNone/>
            </a:pPr>
            <a:r>
              <a:rPr lang="hu-HU" sz="4500" b="1" i="1" dirty="0" err="1" smtClean="0">
                <a:solidFill>
                  <a:schemeClr val="accent4"/>
                </a:solidFill>
              </a:rPr>
              <a:t>Opioidok</a:t>
            </a:r>
            <a:r>
              <a:rPr lang="hu-HU" sz="4500" b="1" i="1" dirty="0" smtClean="0">
                <a:solidFill>
                  <a:schemeClr val="accent4"/>
                </a:solidFill>
              </a:rPr>
              <a:t> hatásának felfüggesztése</a:t>
            </a:r>
            <a:endParaRPr lang="hu-HU" sz="4500" b="1" dirty="0" smtClean="0">
              <a:solidFill>
                <a:schemeClr val="accent4"/>
              </a:solidFill>
            </a:endParaRPr>
          </a:p>
          <a:p>
            <a:pPr>
              <a:buNone/>
            </a:pPr>
            <a:r>
              <a:rPr lang="hu-HU" sz="4500" dirty="0" smtClean="0">
                <a:solidFill>
                  <a:schemeClr val="accent4"/>
                </a:solidFill>
              </a:rPr>
              <a:t>ha nem múlt el az </a:t>
            </a:r>
            <a:r>
              <a:rPr lang="hu-HU" sz="4500" dirty="0" err="1" smtClean="0">
                <a:solidFill>
                  <a:schemeClr val="accent4"/>
                </a:solidFill>
              </a:rPr>
              <a:t>opioidok</a:t>
            </a:r>
            <a:r>
              <a:rPr lang="hu-HU" sz="4500" dirty="0" smtClean="0">
                <a:solidFill>
                  <a:schemeClr val="accent4"/>
                </a:solidFill>
              </a:rPr>
              <a:t> légzésdepressziós hatása, </a:t>
            </a:r>
            <a:r>
              <a:rPr lang="hu-HU" sz="4500" dirty="0" err="1" smtClean="0">
                <a:solidFill>
                  <a:schemeClr val="accent4"/>
                </a:solidFill>
              </a:rPr>
              <a:t>naloxonnal</a:t>
            </a:r>
            <a:r>
              <a:rPr lang="hu-HU" sz="4500" dirty="0" smtClean="0">
                <a:solidFill>
                  <a:schemeClr val="accent4"/>
                </a:solidFill>
              </a:rPr>
              <a:t> </a:t>
            </a:r>
          </a:p>
          <a:p>
            <a:pPr>
              <a:buNone/>
            </a:pPr>
            <a:r>
              <a:rPr lang="hu-HU" sz="4500" dirty="0" smtClean="0">
                <a:solidFill>
                  <a:schemeClr val="accent4"/>
                </a:solidFill>
              </a:rPr>
              <a:t>kell </a:t>
            </a:r>
            <a:r>
              <a:rPr lang="hu-HU" sz="4500" dirty="0" smtClean="0">
                <a:solidFill>
                  <a:schemeClr val="accent4"/>
                </a:solidFill>
              </a:rPr>
              <a:t>felfüggeszteni</a:t>
            </a:r>
          </a:p>
          <a:p>
            <a:pPr>
              <a:buNone/>
            </a:pPr>
            <a:endParaRPr lang="hu-HU" sz="4500" dirty="0" smtClean="0">
              <a:solidFill>
                <a:schemeClr val="accent4"/>
              </a:solidFill>
            </a:endParaRPr>
          </a:p>
          <a:p>
            <a:pPr>
              <a:buNone/>
            </a:pPr>
            <a:r>
              <a:rPr lang="hu-HU" sz="4500" b="1" i="1" dirty="0" smtClean="0">
                <a:solidFill>
                  <a:schemeClr val="accent4"/>
                </a:solidFill>
              </a:rPr>
              <a:t>BDZ- hatás felfüggesztése</a:t>
            </a:r>
          </a:p>
          <a:p>
            <a:pPr>
              <a:buNone/>
            </a:pPr>
            <a:r>
              <a:rPr lang="hu-HU" sz="4500" dirty="0" err="1" smtClean="0">
                <a:solidFill>
                  <a:schemeClr val="accent4"/>
                </a:solidFill>
              </a:rPr>
              <a:t>flumazenil</a:t>
            </a:r>
            <a:endParaRPr lang="hu-HU" sz="4500" dirty="0" smtClean="0">
              <a:solidFill>
                <a:schemeClr val="accent4"/>
              </a:solidFill>
            </a:endParaRPr>
          </a:p>
          <a:p>
            <a:pPr>
              <a:buNone/>
            </a:pPr>
            <a:endParaRPr lang="hu-HU" sz="4500" b="1" dirty="0" smtClean="0">
              <a:solidFill>
                <a:schemeClr val="accent4"/>
              </a:solidFill>
            </a:endParaRPr>
          </a:p>
          <a:p>
            <a:pPr>
              <a:buNone/>
            </a:pPr>
            <a:r>
              <a:rPr lang="hu-HU" sz="4500" b="1" i="1" dirty="0" smtClean="0">
                <a:solidFill>
                  <a:schemeClr val="accent4"/>
                </a:solidFill>
              </a:rPr>
              <a:t>A keringés és a reflexaktivitás helyreállítása</a:t>
            </a:r>
            <a:r>
              <a:rPr lang="hu-HU" sz="4500" i="1" dirty="0" smtClean="0">
                <a:solidFill>
                  <a:schemeClr val="accent4"/>
                </a:solidFill>
              </a:rPr>
              <a:t> </a:t>
            </a:r>
          </a:p>
          <a:p>
            <a:pPr>
              <a:buNone/>
            </a:pPr>
            <a:endParaRPr lang="hu-HU" sz="4500" b="1" dirty="0" smtClean="0">
              <a:solidFill>
                <a:schemeClr val="accent4"/>
              </a:solidFill>
            </a:endParaRPr>
          </a:p>
          <a:p>
            <a:pPr>
              <a:buNone/>
            </a:pPr>
            <a:r>
              <a:rPr lang="hu-HU" sz="4500" b="1" i="1" dirty="0" smtClean="0">
                <a:solidFill>
                  <a:schemeClr val="accent4"/>
                </a:solidFill>
              </a:rPr>
              <a:t>A bélműködés biztosítása:</a:t>
            </a:r>
            <a:r>
              <a:rPr lang="hu-HU" sz="4500" i="1" dirty="0" smtClean="0">
                <a:solidFill>
                  <a:schemeClr val="accent4"/>
                </a:solidFill>
              </a:rPr>
              <a:t> </a:t>
            </a:r>
            <a:r>
              <a:rPr lang="hu-HU" sz="4500" i="1" dirty="0" err="1" smtClean="0">
                <a:solidFill>
                  <a:schemeClr val="accent4"/>
                </a:solidFill>
              </a:rPr>
              <a:t>kolin-észteráz-bénító</a:t>
            </a:r>
            <a:endParaRPr lang="hu-HU" sz="4500" dirty="0" smtClean="0">
              <a:solidFill>
                <a:schemeClr val="accent4"/>
              </a:solidFill>
            </a:endParaRPr>
          </a:p>
          <a:p>
            <a:pPr>
              <a:buNone/>
            </a:pPr>
            <a:endParaRPr lang="hu-HU" dirty="0">
              <a:solidFill>
                <a:schemeClr val="accent4"/>
              </a:solidFill>
            </a:endParaRPr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hu-HU" sz="2800" dirty="0" smtClean="0">
                <a:solidFill>
                  <a:srgbClr val="FF0000"/>
                </a:solidFill>
              </a:rPr>
              <a:t>Általános érzéstelenítők (</a:t>
            </a:r>
            <a:r>
              <a:rPr lang="hu-HU" sz="2800" dirty="0" err="1" smtClean="0">
                <a:solidFill>
                  <a:srgbClr val="FF0000"/>
                </a:solidFill>
              </a:rPr>
              <a:t>anaestheticumok</a:t>
            </a:r>
            <a:r>
              <a:rPr lang="hu-HU" sz="2800" dirty="0" smtClean="0">
                <a:solidFill>
                  <a:srgbClr val="FF0000"/>
                </a:solidFill>
              </a:rPr>
              <a:t>, </a:t>
            </a:r>
            <a:r>
              <a:rPr lang="hu-HU" sz="2800" dirty="0" err="1" smtClean="0">
                <a:solidFill>
                  <a:srgbClr val="FF0000"/>
                </a:solidFill>
              </a:rPr>
              <a:t>narcoticumok</a:t>
            </a:r>
            <a:r>
              <a:rPr lang="hu-HU" sz="2800" dirty="0" smtClean="0">
                <a:solidFill>
                  <a:srgbClr val="FF0000"/>
                </a:solidFill>
              </a:rPr>
              <a:t>)</a:t>
            </a:r>
            <a:endParaRPr lang="hu-HU" sz="2800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125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u-HU" sz="2000" b="1" dirty="0" err="1" smtClean="0">
                <a:solidFill>
                  <a:schemeClr val="accent4"/>
                </a:solidFill>
              </a:rPr>
              <a:t>Anesztéziaprotokollok</a:t>
            </a:r>
            <a:endParaRPr lang="hu-HU" sz="2000" b="1" dirty="0" smtClean="0">
              <a:solidFill>
                <a:schemeClr val="accent4"/>
              </a:solidFill>
            </a:endParaRPr>
          </a:p>
          <a:p>
            <a:pPr>
              <a:buNone/>
            </a:pPr>
            <a:endParaRPr lang="hu-HU" sz="2000" b="1" dirty="0" smtClean="0">
              <a:solidFill>
                <a:schemeClr val="accent4"/>
              </a:solidFill>
            </a:endParaRPr>
          </a:p>
          <a:p>
            <a:pPr>
              <a:buNone/>
            </a:pPr>
            <a:r>
              <a:rPr lang="hu-HU" sz="2000" b="1" i="1" dirty="0" smtClean="0">
                <a:solidFill>
                  <a:schemeClr val="accent4"/>
                </a:solidFill>
              </a:rPr>
              <a:t>„</a:t>
            </a:r>
            <a:r>
              <a:rPr lang="hu-HU" sz="2000" b="1" i="1" dirty="0" err="1" smtClean="0">
                <a:solidFill>
                  <a:schemeClr val="accent4"/>
                </a:solidFill>
              </a:rPr>
              <a:t>Balanced</a:t>
            </a:r>
            <a:r>
              <a:rPr lang="hu-HU" sz="2000" b="1" i="1" dirty="0" smtClean="0">
                <a:solidFill>
                  <a:schemeClr val="accent4"/>
                </a:solidFill>
              </a:rPr>
              <a:t>” anesztézia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indukció egy </a:t>
            </a:r>
            <a:r>
              <a:rPr lang="hu-HU" sz="2000" i="1" dirty="0" smtClean="0">
                <a:solidFill>
                  <a:schemeClr val="accent4"/>
                </a:solidFill>
              </a:rPr>
              <a:t>intravénás narkotikummal </a:t>
            </a:r>
            <a:r>
              <a:rPr lang="hu-HU" sz="2000" dirty="0" smtClean="0">
                <a:solidFill>
                  <a:schemeClr val="accent4"/>
                </a:solidFill>
              </a:rPr>
              <a:t>majd az öntudatlanság fenntartása </a:t>
            </a:r>
            <a:r>
              <a:rPr lang="hu-HU" sz="2000" i="1" dirty="0" smtClean="0">
                <a:solidFill>
                  <a:schemeClr val="accent4"/>
                </a:solidFill>
              </a:rPr>
              <a:t>illékony folyadék </a:t>
            </a:r>
            <a:r>
              <a:rPr lang="hu-HU" sz="2000" dirty="0" smtClean="0">
                <a:solidFill>
                  <a:schemeClr val="accent4"/>
                </a:solidFill>
              </a:rPr>
              <a:t>(</a:t>
            </a:r>
            <a:r>
              <a:rPr lang="hu-HU" sz="2000" dirty="0" err="1" smtClean="0">
                <a:solidFill>
                  <a:schemeClr val="accent4"/>
                </a:solidFill>
              </a:rPr>
              <a:t>sevofluran</a:t>
            </a:r>
            <a:r>
              <a:rPr lang="hu-HU" sz="2000" dirty="0" smtClean="0">
                <a:solidFill>
                  <a:schemeClr val="accent4"/>
                </a:solidFill>
              </a:rPr>
              <a:t>) kombinációjával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indukció illékony folyadékkal (</a:t>
            </a:r>
            <a:r>
              <a:rPr lang="hu-HU" sz="2000" dirty="0" err="1" smtClean="0">
                <a:solidFill>
                  <a:schemeClr val="accent4"/>
                </a:solidFill>
              </a:rPr>
              <a:t>sevofluran</a:t>
            </a:r>
            <a:r>
              <a:rPr lang="hu-HU" sz="2000" dirty="0" smtClean="0">
                <a:solidFill>
                  <a:schemeClr val="accent4"/>
                </a:solidFill>
              </a:rPr>
              <a:t>) és fenntartás </a:t>
            </a:r>
            <a:r>
              <a:rPr lang="hu-HU" sz="2000" dirty="0" err="1" smtClean="0">
                <a:solidFill>
                  <a:schemeClr val="accent4"/>
                </a:solidFill>
              </a:rPr>
              <a:t>iv</a:t>
            </a:r>
            <a:r>
              <a:rPr lang="hu-HU" sz="2000" dirty="0" smtClean="0">
                <a:solidFill>
                  <a:schemeClr val="accent4"/>
                </a:solidFill>
              </a:rPr>
              <a:t>. </a:t>
            </a:r>
            <a:r>
              <a:rPr lang="hu-HU" sz="2000" dirty="0" err="1" smtClean="0">
                <a:solidFill>
                  <a:schemeClr val="accent4"/>
                </a:solidFill>
              </a:rPr>
              <a:t>anesztetikummal</a:t>
            </a:r>
            <a:r>
              <a:rPr lang="hu-HU" sz="2000" dirty="0" smtClean="0">
                <a:solidFill>
                  <a:schemeClr val="accent4"/>
                </a:solidFill>
              </a:rPr>
              <a:t> (</a:t>
            </a:r>
            <a:r>
              <a:rPr lang="hu-HU" sz="2000" dirty="0" err="1" smtClean="0">
                <a:solidFill>
                  <a:schemeClr val="accent4"/>
                </a:solidFill>
              </a:rPr>
              <a:t>propofol</a:t>
            </a:r>
            <a:r>
              <a:rPr lang="hu-HU" sz="2000" dirty="0" smtClean="0">
                <a:solidFill>
                  <a:schemeClr val="accent4"/>
                </a:solidFill>
              </a:rPr>
              <a:t>)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err="1" smtClean="0">
                <a:solidFill>
                  <a:schemeClr val="accent4"/>
                </a:solidFill>
              </a:rPr>
              <a:t>iv</a:t>
            </a:r>
            <a:r>
              <a:rPr lang="hu-HU" sz="2000" dirty="0" smtClean="0">
                <a:solidFill>
                  <a:schemeClr val="accent4"/>
                </a:solidFill>
              </a:rPr>
              <a:t>. </a:t>
            </a:r>
            <a:r>
              <a:rPr lang="hu-HU" sz="2000" dirty="0" err="1" smtClean="0">
                <a:solidFill>
                  <a:schemeClr val="accent4"/>
                </a:solidFill>
              </a:rPr>
              <a:t>opioid</a:t>
            </a:r>
            <a:r>
              <a:rPr lang="hu-HU" sz="2000" dirty="0" smtClean="0">
                <a:solidFill>
                  <a:schemeClr val="accent4"/>
                </a:solidFill>
              </a:rPr>
              <a:t> </a:t>
            </a:r>
            <a:r>
              <a:rPr lang="hu-HU" sz="2000" dirty="0" err="1" smtClean="0">
                <a:solidFill>
                  <a:schemeClr val="accent4"/>
                </a:solidFill>
              </a:rPr>
              <a:t>szupplementáció</a:t>
            </a:r>
            <a:r>
              <a:rPr lang="hu-HU" sz="2000" dirty="0" smtClean="0">
                <a:solidFill>
                  <a:schemeClr val="accent4"/>
                </a:solidFill>
              </a:rPr>
              <a:t> az </a:t>
            </a:r>
            <a:r>
              <a:rPr lang="hu-HU" sz="2000" dirty="0" err="1" smtClean="0">
                <a:solidFill>
                  <a:schemeClr val="accent4"/>
                </a:solidFill>
              </a:rPr>
              <a:t>analgézia</a:t>
            </a:r>
            <a:r>
              <a:rPr lang="hu-HU" sz="2000" dirty="0" smtClean="0">
                <a:solidFill>
                  <a:schemeClr val="accent4"/>
                </a:solidFill>
              </a:rPr>
              <a:t> biztosítására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harántcsíkolt izom relaxáció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helyi érzéstelenítők alkalmazása perifériás idegblokád céljából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err="1" smtClean="0">
                <a:solidFill>
                  <a:schemeClr val="accent4"/>
                </a:solidFill>
              </a:rPr>
              <a:t>cardiovasscularis</a:t>
            </a:r>
            <a:r>
              <a:rPr lang="hu-HU" sz="2000" dirty="0" smtClean="0">
                <a:solidFill>
                  <a:schemeClr val="accent4"/>
                </a:solidFill>
              </a:rPr>
              <a:t> rendszerre ható szerek (</a:t>
            </a:r>
            <a:r>
              <a:rPr lang="el-GR" sz="2000" dirty="0" smtClean="0">
                <a:solidFill>
                  <a:schemeClr val="accent4"/>
                </a:solidFill>
              </a:rPr>
              <a:t>β-</a:t>
            </a:r>
            <a:r>
              <a:rPr lang="hu-HU" sz="2000" dirty="0" smtClean="0">
                <a:solidFill>
                  <a:schemeClr val="accent4"/>
                </a:solidFill>
              </a:rPr>
              <a:t>blokkolók, </a:t>
            </a:r>
            <a:r>
              <a:rPr lang="el-GR" sz="2000" dirty="0" smtClean="0">
                <a:solidFill>
                  <a:schemeClr val="accent4"/>
                </a:solidFill>
              </a:rPr>
              <a:t>α</a:t>
            </a:r>
            <a:r>
              <a:rPr lang="el-GR" sz="2000" baseline="-25000" dirty="0" smtClean="0">
                <a:solidFill>
                  <a:schemeClr val="accent4"/>
                </a:solidFill>
              </a:rPr>
              <a:t>2</a:t>
            </a:r>
            <a:r>
              <a:rPr lang="el-GR" sz="2000" dirty="0" smtClean="0">
                <a:solidFill>
                  <a:schemeClr val="accent4"/>
                </a:solidFill>
              </a:rPr>
              <a:t>-</a:t>
            </a:r>
            <a:r>
              <a:rPr lang="hu-HU" sz="2000" dirty="0" err="1" smtClean="0">
                <a:solidFill>
                  <a:schemeClr val="accent4"/>
                </a:solidFill>
              </a:rPr>
              <a:t>agonisták</a:t>
            </a:r>
            <a:r>
              <a:rPr lang="hu-HU" sz="2000" dirty="0" smtClean="0">
                <a:solidFill>
                  <a:schemeClr val="accent4"/>
                </a:solidFill>
              </a:rPr>
              <a:t>, kalciumcsatorna-blokkolók) az átmeneti </a:t>
            </a:r>
            <a:r>
              <a:rPr lang="hu-HU" sz="2000" dirty="0" err="1" smtClean="0">
                <a:solidFill>
                  <a:schemeClr val="accent4"/>
                </a:solidFill>
              </a:rPr>
              <a:t>autonom</a:t>
            </a:r>
            <a:r>
              <a:rPr lang="hu-HU" sz="2000" dirty="0" smtClean="0">
                <a:solidFill>
                  <a:schemeClr val="accent4"/>
                </a:solidFill>
              </a:rPr>
              <a:t> válaszok kivédésére</a:t>
            </a:r>
          </a:p>
          <a:p>
            <a:pPr>
              <a:buNone/>
            </a:pPr>
            <a:endParaRPr lang="hu-HU" sz="2000" dirty="0" smtClean="0">
              <a:latin typeface="Century" pitchFamily="18" charset="0"/>
            </a:endParaRPr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752"/>
          </a:xfrm>
        </p:spPr>
        <p:txBody>
          <a:bodyPr>
            <a:normAutofit/>
          </a:bodyPr>
          <a:lstStyle/>
          <a:p>
            <a:r>
              <a:rPr lang="hu-HU" sz="2800" dirty="0" smtClean="0">
                <a:solidFill>
                  <a:srgbClr val="FF0000"/>
                </a:solidFill>
              </a:rPr>
              <a:t>Általános érzéstelenítők (</a:t>
            </a:r>
            <a:r>
              <a:rPr lang="hu-HU" sz="2800" dirty="0" err="1" smtClean="0">
                <a:solidFill>
                  <a:srgbClr val="FF0000"/>
                </a:solidFill>
              </a:rPr>
              <a:t>anaestheticumok</a:t>
            </a:r>
            <a:r>
              <a:rPr lang="hu-HU" sz="2800" dirty="0" smtClean="0">
                <a:solidFill>
                  <a:srgbClr val="FF0000"/>
                </a:solidFill>
              </a:rPr>
              <a:t>, </a:t>
            </a:r>
            <a:r>
              <a:rPr lang="hu-HU" sz="2800" dirty="0" err="1" smtClean="0">
                <a:solidFill>
                  <a:srgbClr val="FF0000"/>
                </a:solidFill>
              </a:rPr>
              <a:t>narcoticumok</a:t>
            </a:r>
            <a:r>
              <a:rPr lang="hu-HU" sz="2800" dirty="0" smtClean="0">
                <a:solidFill>
                  <a:srgbClr val="FF0000"/>
                </a:solidFill>
              </a:rPr>
              <a:t>)</a:t>
            </a:r>
            <a:endParaRPr lang="hu-HU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810539"/>
          </a:xfrm>
        </p:spPr>
        <p:txBody>
          <a:bodyPr>
            <a:normAutofit/>
          </a:bodyPr>
          <a:lstStyle/>
          <a:p>
            <a:pPr>
              <a:buNone/>
            </a:pPr>
            <a:endParaRPr lang="hu-HU" sz="2200" b="1" i="1" dirty="0" smtClean="0">
              <a:solidFill>
                <a:schemeClr val="accent4"/>
              </a:solidFill>
            </a:endParaRPr>
          </a:p>
          <a:p>
            <a:pPr>
              <a:buNone/>
            </a:pPr>
            <a:endParaRPr lang="hu-HU" sz="2200" b="1" i="1" dirty="0" smtClean="0">
              <a:solidFill>
                <a:schemeClr val="accent4"/>
              </a:solidFill>
            </a:endParaRPr>
          </a:p>
          <a:p>
            <a:pPr>
              <a:buNone/>
            </a:pPr>
            <a:r>
              <a:rPr lang="hu-HU" sz="2200" b="1" i="1" dirty="0" smtClean="0">
                <a:solidFill>
                  <a:schemeClr val="accent4"/>
                </a:solidFill>
              </a:rPr>
              <a:t>„</a:t>
            </a:r>
            <a:r>
              <a:rPr lang="hu-HU" sz="2000" b="1" i="1" dirty="0" smtClean="0">
                <a:solidFill>
                  <a:schemeClr val="accent4"/>
                </a:solidFill>
              </a:rPr>
              <a:t>Éber </a:t>
            </a:r>
            <a:r>
              <a:rPr lang="hu-HU" sz="2000" b="1" i="1" dirty="0" err="1" smtClean="0">
                <a:solidFill>
                  <a:schemeClr val="accent4"/>
                </a:solidFill>
              </a:rPr>
              <a:t>szedáció</a:t>
            </a:r>
            <a:r>
              <a:rPr lang="hu-HU" sz="2000" b="1" i="1" dirty="0" smtClean="0">
                <a:solidFill>
                  <a:schemeClr val="accent4"/>
                </a:solidFill>
              </a:rPr>
              <a:t>”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megtartott tudat melletti </a:t>
            </a:r>
            <a:r>
              <a:rPr lang="hu-HU" sz="2000" dirty="0" err="1" smtClean="0">
                <a:solidFill>
                  <a:schemeClr val="accent4"/>
                </a:solidFill>
              </a:rPr>
              <a:t>szedáció</a:t>
            </a:r>
            <a:r>
              <a:rPr lang="hu-HU" sz="2000" dirty="0" smtClean="0">
                <a:solidFill>
                  <a:schemeClr val="accent4"/>
                </a:solidFill>
              </a:rPr>
              <a:t>, </a:t>
            </a:r>
            <a:r>
              <a:rPr lang="hu-HU" sz="2000" dirty="0" err="1" smtClean="0">
                <a:solidFill>
                  <a:schemeClr val="accent4"/>
                </a:solidFill>
              </a:rPr>
              <a:t>benzodiazepinek</a:t>
            </a:r>
            <a:r>
              <a:rPr lang="hu-HU" sz="2000" dirty="0" smtClean="0">
                <a:solidFill>
                  <a:schemeClr val="accent4"/>
                </a:solidFill>
              </a:rPr>
              <a:t> + helyi érzéstelenítők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kisebb beavatkozásokhoz elegendő</a:t>
            </a:r>
          </a:p>
          <a:p>
            <a:endParaRPr lang="hu-HU" sz="2000" b="1" dirty="0" smtClean="0">
              <a:solidFill>
                <a:schemeClr val="accent4"/>
              </a:solidFill>
            </a:endParaRPr>
          </a:p>
          <a:p>
            <a:pPr>
              <a:buNone/>
            </a:pPr>
            <a:r>
              <a:rPr lang="hu-HU" sz="2000" b="1" i="1" dirty="0" smtClean="0">
                <a:solidFill>
                  <a:schemeClr val="accent4"/>
                </a:solidFill>
              </a:rPr>
              <a:t>„Aznapi sebészet” (</a:t>
            </a:r>
            <a:r>
              <a:rPr lang="hu-HU" sz="2000" b="1" dirty="0" smtClean="0">
                <a:solidFill>
                  <a:schemeClr val="accent4"/>
                </a:solidFill>
              </a:rPr>
              <a:t>ambuláns sebészet)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a páciens a beavatkozás után hazamegy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err="1" smtClean="0">
                <a:solidFill>
                  <a:schemeClr val="accent4"/>
                </a:solidFill>
              </a:rPr>
              <a:t>iv</a:t>
            </a:r>
            <a:r>
              <a:rPr lang="hu-HU" sz="2000" dirty="0" smtClean="0">
                <a:solidFill>
                  <a:schemeClr val="accent4"/>
                </a:solidFill>
              </a:rPr>
              <a:t>. </a:t>
            </a:r>
            <a:r>
              <a:rPr lang="hu-HU" sz="2000" dirty="0" err="1" smtClean="0">
                <a:solidFill>
                  <a:schemeClr val="accent4"/>
                </a:solidFill>
              </a:rPr>
              <a:t>benzodiazepin</a:t>
            </a:r>
            <a:r>
              <a:rPr lang="hu-HU" sz="2000" dirty="0" smtClean="0">
                <a:solidFill>
                  <a:schemeClr val="accent4"/>
                </a:solidFill>
              </a:rPr>
              <a:t> + </a:t>
            </a:r>
            <a:r>
              <a:rPr lang="hu-HU" sz="2000" dirty="0" err="1" smtClean="0">
                <a:solidFill>
                  <a:schemeClr val="accent4"/>
                </a:solidFill>
              </a:rPr>
              <a:t>propofol</a:t>
            </a:r>
            <a:r>
              <a:rPr lang="hu-HU" sz="2000" dirty="0" smtClean="0">
                <a:solidFill>
                  <a:schemeClr val="accent4"/>
                </a:solidFill>
              </a:rPr>
              <a:t> kombináció</a:t>
            </a:r>
          </a:p>
          <a:p>
            <a:pPr>
              <a:buNone/>
            </a:pPr>
            <a:endParaRPr lang="hu-HU" sz="2200" dirty="0" smtClean="0">
              <a:solidFill>
                <a:schemeClr val="accent4"/>
              </a:solidFill>
            </a:endParaRPr>
          </a:p>
          <a:p>
            <a:endParaRPr lang="hu-HU" sz="2000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752"/>
          </a:xfrm>
        </p:spPr>
        <p:txBody>
          <a:bodyPr>
            <a:normAutofit/>
          </a:bodyPr>
          <a:lstStyle/>
          <a:p>
            <a:r>
              <a:rPr lang="hu-HU" sz="2800" dirty="0" smtClean="0">
                <a:solidFill>
                  <a:srgbClr val="FF0000"/>
                </a:solidFill>
              </a:rPr>
              <a:t>Általános érzéstelenítők (</a:t>
            </a:r>
            <a:r>
              <a:rPr lang="hu-HU" sz="2800" dirty="0" err="1" smtClean="0">
                <a:solidFill>
                  <a:srgbClr val="FF0000"/>
                </a:solidFill>
              </a:rPr>
              <a:t>anaestheticumok</a:t>
            </a:r>
            <a:r>
              <a:rPr lang="hu-HU" sz="2800" dirty="0" smtClean="0">
                <a:solidFill>
                  <a:srgbClr val="FF0000"/>
                </a:solidFill>
              </a:rPr>
              <a:t>, </a:t>
            </a:r>
            <a:r>
              <a:rPr lang="hu-HU" sz="2800" dirty="0" err="1" smtClean="0">
                <a:solidFill>
                  <a:srgbClr val="FF0000"/>
                </a:solidFill>
              </a:rPr>
              <a:t>narcoticumok</a:t>
            </a:r>
            <a:r>
              <a:rPr lang="hu-HU" sz="2800" dirty="0" smtClean="0">
                <a:solidFill>
                  <a:srgbClr val="FF0000"/>
                </a:solidFill>
              </a:rPr>
              <a:t>)</a:t>
            </a:r>
            <a:endParaRPr lang="hu-HU" sz="2800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810539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hu-HU" sz="2000" b="1" i="1" dirty="0" smtClean="0">
                <a:solidFill>
                  <a:schemeClr val="accent4"/>
                </a:solidFill>
              </a:rPr>
              <a:t>Totális intravénás anesztézia </a:t>
            </a:r>
            <a:r>
              <a:rPr lang="hu-HU" sz="2000" b="1" dirty="0" smtClean="0">
                <a:solidFill>
                  <a:schemeClr val="accent4"/>
                </a:solidFill>
              </a:rPr>
              <a:t>(TIVA)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rövid hatású </a:t>
            </a:r>
            <a:r>
              <a:rPr lang="hu-HU" sz="2000" dirty="0" err="1" smtClean="0">
                <a:solidFill>
                  <a:schemeClr val="accent4"/>
                </a:solidFill>
              </a:rPr>
              <a:t>iv</a:t>
            </a:r>
            <a:r>
              <a:rPr lang="hu-HU" sz="2000" dirty="0" smtClean="0">
                <a:solidFill>
                  <a:schemeClr val="accent4"/>
                </a:solidFill>
              </a:rPr>
              <a:t>. narkotikum (</a:t>
            </a:r>
            <a:r>
              <a:rPr lang="hu-HU" sz="2000" dirty="0" err="1" smtClean="0">
                <a:solidFill>
                  <a:schemeClr val="accent4"/>
                </a:solidFill>
              </a:rPr>
              <a:t>propofol</a:t>
            </a:r>
            <a:r>
              <a:rPr lang="hu-HU" sz="2000" dirty="0" smtClean="0">
                <a:solidFill>
                  <a:schemeClr val="accent4"/>
                </a:solidFill>
              </a:rPr>
              <a:t>, </a:t>
            </a:r>
            <a:r>
              <a:rPr lang="hu-HU" sz="2000" dirty="0" err="1" smtClean="0">
                <a:solidFill>
                  <a:schemeClr val="accent4"/>
                </a:solidFill>
              </a:rPr>
              <a:t>midazolam</a:t>
            </a:r>
            <a:r>
              <a:rPr lang="hu-HU" sz="2000" dirty="0" smtClean="0">
                <a:solidFill>
                  <a:schemeClr val="accent4"/>
                </a:solidFill>
              </a:rPr>
              <a:t>)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rövid vagy ultrarövid hatású </a:t>
            </a:r>
            <a:r>
              <a:rPr lang="hu-HU" sz="2000" dirty="0" err="1" smtClean="0">
                <a:solidFill>
                  <a:schemeClr val="accent4"/>
                </a:solidFill>
              </a:rPr>
              <a:t>opioid</a:t>
            </a:r>
            <a:r>
              <a:rPr lang="hu-HU" sz="2000" dirty="0" smtClean="0">
                <a:solidFill>
                  <a:schemeClr val="accent4"/>
                </a:solidFill>
              </a:rPr>
              <a:t> (</a:t>
            </a:r>
            <a:r>
              <a:rPr lang="hu-HU" sz="2000" dirty="0" err="1" smtClean="0">
                <a:solidFill>
                  <a:schemeClr val="accent4"/>
                </a:solidFill>
              </a:rPr>
              <a:t>fentanyl</a:t>
            </a:r>
            <a:r>
              <a:rPr lang="hu-HU" sz="2000" dirty="0" smtClean="0">
                <a:solidFill>
                  <a:schemeClr val="accent4"/>
                </a:solidFill>
              </a:rPr>
              <a:t>)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rövid hatású </a:t>
            </a:r>
            <a:r>
              <a:rPr lang="hu-HU" sz="2000" dirty="0" err="1" smtClean="0">
                <a:solidFill>
                  <a:schemeClr val="accent4"/>
                </a:solidFill>
              </a:rPr>
              <a:t>izomrelaxáns</a:t>
            </a:r>
            <a:r>
              <a:rPr lang="hu-HU" sz="2000" dirty="0" smtClean="0">
                <a:solidFill>
                  <a:schemeClr val="accent4"/>
                </a:solidFill>
              </a:rPr>
              <a:t> (</a:t>
            </a:r>
            <a:r>
              <a:rPr lang="hu-HU" sz="2000" dirty="0" err="1" smtClean="0">
                <a:solidFill>
                  <a:schemeClr val="accent4"/>
                </a:solidFill>
              </a:rPr>
              <a:t>vecuronium</a:t>
            </a:r>
            <a:r>
              <a:rPr lang="hu-HU" sz="2000" dirty="0" smtClean="0">
                <a:solidFill>
                  <a:schemeClr val="accent4"/>
                </a:solidFill>
              </a:rPr>
              <a:t>, </a:t>
            </a:r>
            <a:r>
              <a:rPr lang="hu-HU" sz="2000" dirty="0" err="1" smtClean="0">
                <a:solidFill>
                  <a:schemeClr val="accent4"/>
                </a:solidFill>
              </a:rPr>
              <a:t>atracurium</a:t>
            </a:r>
            <a:r>
              <a:rPr lang="hu-HU" sz="2000" dirty="0" smtClean="0">
                <a:solidFill>
                  <a:schemeClr val="accent4"/>
                </a:solidFill>
              </a:rPr>
              <a:t>)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szükség esetén a műtéti előkészítést hányáscsillapító (</a:t>
            </a:r>
            <a:r>
              <a:rPr lang="hu-HU" sz="2000" dirty="0" err="1" smtClean="0">
                <a:solidFill>
                  <a:schemeClr val="accent4"/>
                </a:solidFill>
              </a:rPr>
              <a:t>ondansetron</a:t>
            </a:r>
            <a:r>
              <a:rPr lang="hu-HU" sz="2000" dirty="0" smtClean="0">
                <a:solidFill>
                  <a:schemeClr val="accent4"/>
                </a:solidFill>
              </a:rPr>
              <a:t>), illetve nem szteroid </a:t>
            </a:r>
            <a:r>
              <a:rPr lang="hu-HU" sz="2000" dirty="0" err="1" smtClean="0">
                <a:solidFill>
                  <a:schemeClr val="accent4"/>
                </a:solidFill>
              </a:rPr>
              <a:t>gyulladásgátlók</a:t>
            </a:r>
            <a:r>
              <a:rPr lang="hu-HU" sz="2000" dirty="0" smtClean="0">
                <a:solidFill>
                  <a:schemeClr val="accent4"/>
                </a:solidFill>
              </a:rPr>
              <a:t> adása egészíti ki</a:t>
            </a:r>
          </a:p>
          <a:p>
            <a:pPr>
              <a:buNone/>
            </a:pPr>
            <a:endParaRPr lang="hu-HU" sz="2000" i="1" dirty="0" smtClean="0">
              <a:solidFill>
                <a:schemeClr val="accent4"/>
              </a:solidFill>
            </a:endParaRPr>
          </a:p>
          <a:p>
            <a:pPr>
              <a:buNone/>
            </a:pPr>
            <a:r>
              <a:rPr lang="hu-HU" sz="2000" i="1" dirty="0" smtClean="0">
                <a:solidFill>
                  <a:schemeClr val="accent4"/>
                </a:solidFill>
              </a:rPr>
              <a:t>Előny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az </a:t>
            </a:r>
            <a:r>
              <a:rPr lang="hu-HU" sz="2000" dirty="0" err="1" smtClean="0">
                <a:solidFill>
                  <a:schemeClr val="accent4"/>
                </a:solidFill>
              </a:rPr>
              <a:t>opioidok</a:t>
            </a:r>
            <a:r>
              <a:rPr lang="hu-HU" sz="2000" dirty="0" smtClean="0">
                <a:solidFill>
                  <a:schemeClr val="accent4"/>
                </a:solidFill>
              </a:rPr>
              <a:t>, a </a:t>
            </a:r>
            <a:r>
              <a:rPr lang="hu-HU" sz="2000" dirty="0" err="1" smtClean="0">
                <a:solidFill>
                  <a:schemeClr val="accent4"/>
                </a:solidFill>
              </a:rPr>
              <a:t>benzodiazepinek</a:t>
            </a:r>
            <a:r>
              <a:rPr lang="hu-HU" sz="2000" dirty="0" smtClean="0">
                <a:solidFill>
                  <a:schemeClr val="accent4"/>
                </a:solidFill>
              </a:rPr>
              <a:t>, az </a:t>
            </a:r>
            <a:r>
              <a:rPr lang="hu-HU" sz="2000" dirty="0" err="1" smtClean="0">
                <a:solidFill>
                  <a:schemeClr val="accent4"/>
                </a:solidFill>
              </a:rPr>
              <a:t>izomrelaxánsok</a:t>
            </a:r>
            <a:r>
              <a:rPr lang="hu-HU" sz="2000" dirty="0" smtClean="0">
                <a:solidFill>
                  <a:schemeClr val="accent4"/>
                </a:solidFill>
              </a:rPr>
              <a:t> hatása </a:t>
            </a:r>
            <a:r>
              <a:rPr lang="hu-HU" sz="2000" dirty="0" err="1" smtClean="0">
                <a:solidFill>
                  <a:schemeClr val="accent4"/>
                </a:solidFill>
              </a:rPr>
              <a:t>antagonizálható</a:t>
            </a:r>
            <a:endParaRPr lang="hu-HU" sz="2000" dirty="0" smtClean="0">
              <a:solidFill>
                <a:schemeClr val="accent4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az alkalmazott szerek általában </a:t>
            </a:r>
            <a:r>
              <a:rPr lang="hu-HU" sz="2000" dirty="0" err="1" smtClean="0">
                <a:solidFill>
                  <a:schemeClr val="accent4"/>
                </a:solidFill>
              </a:rPr>
              <a:t>antikonvulzívak</a:t>
            </a:r>
            <a:r>
              <a:rPr lang="hu-HU" sz="2000" dirty="0" smtClean="0">
                <a:solidFill>
                  <a:schemeClr val="accent4"/>
                </a:solidFill>
              </a:rPr>
              <a:t> (</a:t>
            </a:r>
            <a:r>
              <a:rPr lang="hu-HU" sz="2000" dirty="0" err="1" smtClean="0">
                <a:solidFill>
                  <a:schemeClr val="accent4"/>
                </a:solidFill>
              </a:rPr>
              <a:t>benzodiazepinek</a:t>
            </a:r>
            <a:r>
              <a:rPr lang="hu-HU" sz="2000" dirty="0" smtClean="0">
                <a:solidFill>
                  <a:schemeClr val="accent4"/>
                </a:solidFill>
              </a:rPr>
              <a:t>, </a:t>
            </a:r>
            <a:r>
              <a:rPr lang="hu-HU" sz="2000" dirty="0" err="1" smtClean="0">
                <a:solidFill>
                  <a:schemeClr val="accent4"/>
                </a:solidFill>
              </a:rPr>
              <a:t>propofol</a:t>
            </a:r>
            <a:r>
              <a:rPr lang="hu-HU" sz="2000" dirty="0" smtClean="0">
                <a:solidFill>
                  <a:schemeClr val="accent4"/>
                </a:solidFill>
              </a:rPr>
              <a:t>) ezért epilepszia, koponyatrauma esetén előnyösek, az agyi nyomást nem fokozzák</a:t>
            </a:r>
            <a:endParaRPr lang="hu-HU" sz="2000" dirty="0">
              <a:solidFill>
                <a:schemeClr val="accent4"/>
              </a:solidFill>
            </a:endParaRPr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752"/>
          </a:xfrm>
        </p:spPr>
        <p:txBody>
          <a:bodyPr>
            <a:normAutofit/>
          </a:bodyPr>
          <a:lstStyle/>
          <a:p>
            <a:r>
              <a:rPr lang="hu-HU" sz="2800" dirty="0" smtClean="0">
                <a:solidFill>
                  <a:srgbClr val="FF0000"/>
                </a:solidFill>
              </a:rPr>
              <a:t>Általános érzéstelenítők (</a:t>
            </a:r>
            <a:r>
              <a:rPr lang="hu-HU" sz="2800" dirty="0" err="1" smtClean="0">
                <a:solidFill>
                  <a:srgbClr val="FF0000"/>
                </a:solidFill>
              </a:rPr>
              <a:t>anaestheticumok</a:t>
            </a:r>
            <a:r>
              <a:rPr lang="hu-HU" sz="2800" dirty="0" smtClean="0">
                <a:solidFill>
                  <a:srgbClr val="FF0000"/>
                </a:solidFill>
              </a:rPr>
              <a:t>, </a:t>
            </a:r>
            <a:r>
              <a:rPr lang="hu-HU" sz="2800" dirty="0" err="1" smtClean="0">
                <a:solidFill>
                  <a:srgbClr val="FF0000"/>
                </a:solidFill>
              </a:rPr>
              <a:t>narcoticumok</a:t>
            </a:r>
            <a:r>
              <a:rPr lang="hu-HU" sz="2800" dirty="0" smtClean="0">
                <a:solidFill>
                  <a:srgbClr val="FF0000"/>
                </a:solidFill>
              </a:rPr>
              <a:t>)</a:t>
            </a:r>
            <a:endParaRPr lang="hu-HU" sz="2800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96544"/>
          </a:xfrm>
        </p:spPr>
        <p:txBody>
          <a:bodyPr>
            <a:normAutofit/>
          </a:bodyPr>
          <a:lstStyle/>
          <a:p>
            <a:pPr>
              <a:buNone/>
            </a:pPr>
            <a:endParaRPr lang="hu-HU" sz="2000" b="1" i="1" dirty="0" smtClean="0">
              <a:solidFill>
                <a:schemeClr val="accent4"/>
              </a:solidFill>
            </a:endParaRPr>
          </a:p>
          <a:p>
            <a:pPr>
              <a:buNone/>
            </a:pPr>
            <a:r>
              <a:rPr lang="hu-HU" sz="2000" b="1" i="1" dirty="0" err="1" smtClean="0">
                <a:solidFill>
                  <a:schemeClr val="accent4"/>
                </a:solidFill>
              </a:rPr>
              <a:t>Neurolept</a:t>
            </a:r>
            <a:r>
              <a:rPr lang="hu-HU" sz="2000" b="1" i="1" dirty="0" smtClean="0">
                <a:solidFill>
                  <a:schemeClr val="accent4"/>
                </a:solidFill>
              </a:rPr>
              <a:t> </a:t>
            </a:r>
            <a:r>
              <a:rPr lang="hu-HU" sz="2000" b="1" i="1" dirty="0" err="1" smtClean="0">
                <a:solidFill>
                  <a:schemeClr val="accent4"/>
                </a:solidFill>
              </a:rPr>
              <a:t>analgesia</a:t>
            </a:r>
            <a:r>
              <a:rPr lang="hu-HU" sz="2000" i="1" dirty="0" smtClean="0">
                <a:solidFill>
                  <a:schemeClr val="accent4"/>
                </a:solidFill>
              </a:rPr>
              <a:t>  </a:t>
            </a:r>
          </a:p>
          <a:p>
            <a:pPr>
              <a:buNone/>
            </a:pPr>
            <a:endParaRPr lang="hu-HU" sz="2000" i="1" dirty="0" smtClean="0">
              <a:solidFill>
                <a:schemeClr val="accent4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egy </a:t>
            </a:r>
            <a:r>
              <a:rPr lang="hu-HU" sz="2000" dirty="0" err="1" smtClean="0">
                <a:solidFill>
                  <a:schemeClr val="accent4"/>
                </a:solidFill>
              </a:rPr>
              <a:t>neurolepticum</a:t>
            </a:r>
            <a:r>
              <a:rPr lang="hu-HU" sz="2000" dirty="0" smtClean="0">
                <a:solidFill>
                  <a:schemeClr val="accent4"/>
                </a:solidFill>
              </a:rPr>
              <a:t> és egy </a:t>
            </a:r>
            <a:r>
              <a:rPr lang="hu-HU" sz="2000" dirty="0" err="1" smtClean="0">
                <a:solidFill>
                  <a:schemeClr val="accent4"/>
                </a:solidFill>
              </a:rPr>
              <a:t>analgeticum</a:t>
            </a:r>
            <a:r>
              <a:rPr lang="hu-HU" sz="2000" dirty="0" smtClean="0">
                <a:solidFill>
                  <a:schemeClr val="accent4"/>
                </a:solidFill>
              </a:rPr>
              <a:t> együttes alkalmazásával kialakított fájdalommentes állapot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célja a fájdalomérzés kikapcsolása a sebészi beavatkozás időtartamára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a beteg nincsen ébren, teljes nyugalomban van, de a külvilággal kapcsolatot tart fenn, kérdésekre válaszolni tud, a sebész utasításait végrehajtja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olyan sebészi beavatkozások esetén alkalmazzák, amikor a sebésznek kommunikálni kell a beteggel a műtét során (pl. idegsebészi beavatkozások)</a:t>
            </a:r>
          </a:p>
          <a:p>
            <a:pPr>
              <a:buNone/>
            </a:pPr>
            <a:endParaRPr lang="hu-HU" sz="2000" dirty="0" smtClean="0">
              <a:solidFill>
                <a:schemeClr val="accent4"/>
              </a:solidFill>
            </a:endParaRPr>
          </a:p>
          <a:p>
            <a:pPr>
              <a:buNone/>
            </a:pPr>
            <a:endParaRPr lang="hu-HU" sz="2900" dirty="0" smtClean="0">
              <a:latin typeface="Century" pitchFamily="18" charset="0"/>
            </a:endParaRPr>
          </a:p>
          <a:p>
            <a:pPr>
              <a:buNone/>
            </a:pPr>
            <a:endParaRPr lang="hu-HU" sz="2600" b="1" dirty="0">
              <a:latin typeface="Century" pitchFamily="18" charset="0"/>
            </a:endParaRPr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>
            <a:normAutofit/>
          </a:bodyPr>
          <a:lstStyle/>
          <a:p>
            <a:r>
              <a:rPr lang="hu-HU" sz="2800" dirty="0" smtClean="0">
                <a:solidFill>
                  <a:srgbClr val="FF0000"/>
                </a:solidFill>
              </a:rPr>
              <a:t>Általános érzéstelenítők (</a:t>
            </a:r>
            <a:r>
              <a:rPr lang="hu-HU" sz="2800" dirty="0" err="1" smtClean="0">
                <a:solidFill>
                  <a:srgbClr val="FF0000"/>
                </a:solidFill>
              </a:rPr>
              <a:t>anaestheticumok</a:t>
            </a:r>
            <a:r>
              <a:rPr lang="hu-HU" sz="2800" dirty="0" smtClean="0">
                <a:solidFill>
                  <a:srgbClr val="FF0000"/>
                </a:solidFill>
              </a:rPr>
              <a:t>, </a:t>
            </a:r>
            <a:r>
              <a:rPr lang="hu-HU" sz="2800" dirty="0" err="1" smtClean="0">
                <a:solidFill>
                  <a:srgbClr val="FF0000"/>
                </a:solidFill>
              </a:rPr>
              <a:t>narcoticumok</a:t>
            </a:r>
            <a:r>
              <a:rPr lang="hu-HU" sz="2800" dirty="0" smtClean="0">
                <a:solidFill>
                  <a:srgbClr val="FF0000"/>
                </a:solidFill>
              </a:rPr>
              <a:t>)</a:t>
            </a:r>
            <a:endParaRPr lang="hu-HU" sz="2800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hu-HU" sz="2000" b="1" i="1" dirty="0" smtClean="0">
              <a:latin typeface="Georgia" pitchFamily="18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endParaRPr lang="hu-HU" sz="2000" b="1" i="1" dirty="0" smtClean="0">
              <a:latin typeface="Georgia" pitchFamily="18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hu-HU" sz="4800" b="1" i="1" dirty="0" smtClean="0">
                <a:latin typeface="Georgia" pitchFamily="18" charset="0"/>
                <a:ea typeface="Tahoma" pitchFamily="34" charset="0"/>
                <a:cs typeface="Tahoma" pitchFamily="34" charset="0"/>
              </a:rPr>
              <a:t>Köszönöm a figyelmet!</a:t>
            </a:r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u-HU" sz="4400" u="sng" dirty="0" smtClean="0"/>
              <a:t/>
            </a:r>
            <a:br>
              <a:rPr lang="hu-HU" sz="4400" u="sng" dirty="0" smtClean="0"/>
            </a:b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738531"/>
          </a:xfrm>
        </p:spPr>
        <p:txBody>
          <a:bodyPr>
            <a:normAutofit fontScale="92500" lnSpcReduction="20000"/>
          </a:bodyPr>
          <a:lstStyle/>
          <a:p>
            <a:pPr marL="624078" indent="-514350">
              <a:buNone/>
            </a:pPr>
            <a:r>
              <a:rPr lang="hu-HU" sz="2200" b="1" dirty="0" smtClean="0">
                <a:solidFill>
                  <a:schemeClr val="accent4"/>
                </a:solidFill>
                <a:latin typeface="Century Schoolbook" pitchFamily="18" charset="0"/>
              </a:rPr>
              <a:t>Stádiumai</a:t>
            </a:r>
          </a:p>
          <a:p>
            <a:pPr marL="624078" indent="-514350">
              <a:buNone/>
            </a:pPr>
            <a:endParaRPr lang="hu-HU" sz="2200" b="1" i="1" dirty="0" smtClean="0">
              <a:solidFill>
                <a:schemeClr val="accent4"/>
              </a:solidFill>
              <a:latin typeface="Century Schoolbook" pitchFamily="18" charset="0"/>
            </a:endParaRPr>
          </a:p>
          <a:p>
            <a:pPr marL="624078" indent="-514350">
              <a:buNone/>
            </a:pPr>
            <a:r>
              <a:rPr lang="hu-HU" sz="2200" b="1" i="1" dirty="0" smtClean="0">
                <a:solidFill>
                  <a:schemeClr val="accent4"/>
                </a:solidFill>
                <a:latin typeface="Century Schoolbook" pitchFamily="18" charset="0"/>
              </a:rPr>
              <a:t>I. </a:t>
            </a:r>
            <a:r>
              <a:rPr lang="hu-HU" sz="2200" b="1" i="1" dirty="0" err="1" smtClean="0">
                <a:solidFill>
                  <a:schemeClr val="accent4"/>
                </a:solidFill>
                <a:latin typeface="Century Schoolbook" pitchFamily="18" charset="0"/>
              </a:rPr>
              <a:t>Stadium</a:t>
            </a:r>
            <a:r>
              <a:rPr lang="hu-HU" sz="2200" b="1" i="1" dirty="0" smtClean="0">
                <a:solidFill>
                  <a:schemeClr val="accent4"/>
                </a:solidFill>
                <a:latin typeface="Century Schoolbook" pitchFamily="18" charset="0"/>
              </a:rPr>
              <a:t> </a:t>
            </a:r>
            <a:r>
              <a:rPr lang="hu-HU" sz="2200" b="1" i="1" dirty="0" err="1" smtClean="0">
                <a:solidFill>
                  <a:schemeClr val="accent4"/>
                </a:solidFill>
                <a:latin typeface="Century Schoolbook" pitchFamily="18" charset="0"/>
              </a:rPr>
              <a:t>analgesiae</a:t>
            </a:r>
            <a:r>
              <a:rPr lang="hu-HU" sz="2200" b="1" i="1" dirty="0" smtClean="0">
                <a:solidFill>
                  <a:schemeClr val="accent4"/>
                </a:solidFill>
                <a:latin typeface="Century Schoolbook" pitchFamily="18" charset="0"/>
              </a:rPr>
              <a:t> </a:t>
            </a:r>
            <a:r>
              <a:rPr lang="hu-HU" sz="2200" i="1" dirty="0" smtClean="0">
                <a:solidFill>
                  <a:schemeClr val="accent4"/>
                </a:solidFill>
                <a:latin typeface="Century Schoolbook" pitchFamily="18" charset="0"/>
              </a:rPr>
              <a:t>(bódultság szaka)</a:t>
            </a:r>
          </a:p>
          <a:p>
            <a:pPr marL="624078" indent="-514350">
              <a:buFont typeface="Wingdings" pitchFamily="2" charset="2"/>
              <a:buChar char="§"/>
            </a:pPr>
            <a:r>
              <a:rPr lang="hu-HU" sz="2200" dirty="0" smtClean="0">
                <a:solidFill>
                  <a:schemeClr val="accent4"/>
                </a:solidFill>
                <a:latin typeface="Century Schoolbook" pitchFamily="18" charset="0"/>
              </a:rPr>
              <a:t>a narkózis megkezdésétől az öntudat elvesztéséig tart</a:t>
            </a:r>
          </a:p>
          <a:p>
            <a:pPr marL="624078" indent="-514350">
              <a:buFont typeface="Wingdings" pitchFamily="2" charset="2"/>
              <a:buChar char="§"/>
            </a:pPr>
            <a:r>
              <a:rPr lang="hu-HU" sz="2200" dirty="0" smtClean="0">
                <a:solidFill>
                  <a:schemeClr val="accent4"/>
                </a:solidFill>
                <a:latin typeface="Century Schoolbook" pitchFamily="18" charset="0"/>
              </a:rPr>
              <a:t>a fájdalomérzet megszűnik, kisebb sebészi műtétek elvégezhetők </a:t>
            </a:r>
          </a:p>
          <a:p>
            <a:pPr marL="624078" indent="-514350">
              <a:buNone/>
            </a:pPr>
            <a:endParaRPr lang="hu-HU" sz="2200" i="1" dirty="0" smtClean="0">
              <a:solidFill>
                <a:schemeClr val="accent4"/>
              </a:solidFill>
              <a:latin typeface="Century Schoolbook" pitchFamily="18" charset="0"/>
            </a:endParaRPr>
          </a:p>
          <a:p>
            <a:pPr marL="624078" indent="-514350">
              <a:buNone/>
            </a:pPr>
            <a:r>
              <a:rPr lang="hu-HU" sz="2200" b="1" i="1" dirty="0" smtClean="0">
                <a:solidFill>
                  <a:schemeClr val="accent4"/>
                </a:solidFill>
                <a:latin typeface="Century Schoolbook" pitchFamily="18" charset="0"/>
              </a:rPr>
              <a:t>II. </a:t>
            </a:r>
            <a:r>
              <a:rPr lang="hu-HU" sz="2200" b="1" i="1" dirty="0" err="1" smtClean="0">
                <a:solidFill>
                  <a:schemeClr val="accent4"/>
                </a:solidFill>
                <a:latin typeface="Century Schoolbook" pitchFamily="18" charset="0"/>
              </a:rPr>
              <a:t>Stadium</a:t>
            </a:r>
            <a:r>
              <a:rPr lang="hu-HU" sz="2200" b="1" i="1" dirty="0" smtClean="0">
                <a:solidFill>
                  <a:schemeClr val="accent4"/>
                </a:solidFill>
                <a:latin typeface="Century Schoolbook" pitchFamily="18" charset="0"/>
              </a:rPr>
              <a:t> </a:t>
            </a:r>
            <a:r>
              <a:rPr lang="hu-HU" sz="2200" b="1" i="1" dirty="0" err="1" smtClean="0">
                <a:solidFill>
                  <a:schemeClr val="accent4"/>
                </a:solidFill>
                <a:latin typeface="Century Schoolbook" pitchFamily="18" charset="0"/>
              </a:rPr>
              <a:t>excitationis</a:t>
            </a:r>
            <a:r>
              <a:rPr lang="hu-HU" sz="2200" b="1" i="1" dirty="0" smtClean="0">
                <a:solidFill>
                  <a:schemeClr val="accent4"/>
                </a:solidFill>
                <a:latin typeface="Century Schoolbook" pitchFamily="18" charset="0"/>
              </a:rPr>
              <a:t> </a:t>
            </a:r>
            <a:r>
              <a:rPr lang="hu-HU" sz="2200" i="1" dirty="0" smtClean="0">
                <a:solidFill>
                  <a:schemeClr val="accent4"/>
                </a:solidFill>
                <a:latin typeface="Century Schoolbook" pitchFamily="18" charset="0"/>
              </a:rPr>
              <a:t>(izgalmi szak)</a:t>
            </a:r>
          </a:p>
          <a:p>
            <a:pPr>
              <a:buFont typeface="Wingdings" pitchFamily="2" charset="2"/>
              <a:buChar char="§"/>
            </a:pPr>
            <a:r>
              <a:rPr lang="hu-HU" sz="2200" dirty="0" smtClean="0">
                <a:solidFill>
                  <a:schemeClr val="accent4"/>
                </a:solidFill>
                <a:latin typeface="Century Schoolbook" pitchFamily="18" charset="0"/>
              </a:rPr>
              <a:t>az öntudat elvesztésétől a nyugodt egyenletes légzés kialakulásáig </a:t>
            </a:r>
          </a:p>
          <a:p>
            <a:pPr>
              <a:buFont typeface="Wingdings" pitchFamily="2" charset="2"/>
              <a:buChar char="§"/>
            </a:pPr>
            <a:r>
              <a:rPr lang="hu-HU" sz="2200" dirty="0" smtClean="0">
                <a:solidFill>
                  <a:schemeClr val="accent4"/>
                </a:solidFill>
                <a:latin typeface="Century Schoolbook" pitchFamily="18" charset="0"/>
              </a:rPr>
              <a:t>fokozott izomtónus, akaratlan mozgások jellemzik</a:t>
            </a:r>
          </a:p>
          <a:p>
            <a:pPr>
              <a:buFont typeface="Wingdings" pitchFamily="2" charset="2"/>
              <a:buChar char="§"/>
            </a:pPr>
            <a:r>
              <a:rPr lang="hu-HU" sz="2200" dirty="0" smtClean="0">
                <a:solidFill>
                  <a:schemeClr val="accent4"/>
                </a:solidFill>
                <a:latin typeface="Century Schoolbook" pitchFamily="18" charset="0"/>
              </a:rPr>
              <a:t>ebben </a:t>
            </a:r>
            <a:r>
              <a:rPr lang="hu-HU" sz="2200" dirty="0" smtClean="0">
                <a:solidFill>
                  <a:schemeClr val="accent4"/>
                </a:solidFill>
                <a:latin typeface="Century Schoolbook" pitchFamily="18" charset="0"/>
              </a:rPr>
              <a:t>a stádiumban gyakori a hányás</a:t>
            </a:r>
          </a:p>
          <a:p>
            <a:pPr>
              <a:buFont typeface="Wingdings" pitchFamily="2" charset="2"/>
              <a:buChar char="§"/>
            </a:pPr>
            <a:r>
              <a:rPr lang="hu-HU" sz="2200" dirty="0" smtClean="0">
                <a:solidFill>
                  <a:schemeClr val="accent4"/>
                </a:solidFill>
                <a:latin typeface="Century Schoolbook" pitchFamily="18" charset="0"/>
              </a:rPr>
              <a:t>célszerű gyorsan túljutni rajta, amelyet az </a:t>
            </a:r>
            <a:r>
              <a:rPr lang="hu-HU" sz="2200" dirty="0" err="1" smtClean="0">
                <a:solidFill>
                  <a:schemeClr val="accent4"/>
                </a:solidFill>
                <a:latin typeface="Century Schoolbook" pitchFamily="18" charset="0"/>
              </a:rPr>
              <a:t>anaestheticum</a:t>
            </a:r>
            <a:r>
              <a:rPr lang="hu-HU" sz="2200" dirty="0" smtClean="0">
                <a:solidFill>
                  <a:schemeClr val="accent4"/>
                </a:solidFill>
                <a:latin typeface="Century Schoolbook" pitchFamily="18" charset="0"/>
              </a:rPr>
              <a:t> gyors további adagolásával és a narkózis szakszerű előkezelésével </a:t>
            </a:r>
          </a:p>
          <a:p>
            <a:pPr>
              <a:buNone/>
            </a:pPr>
            <a:r>
              <a:rPr lang="hu-HU" sz="2200" dirty="0" smtClean="0">
                <a:solidFill>
                  <a:schemeClr val="accent4"/>
                </a:solidFill>
                <a:latin typeface="Century Schoolbook" pitchFamily="18" charset="0"/>
              </a:rPr>
              <a:t>	(</a:t>
            </a:r>
            <a:r>
              <a:rPr lang="hu-HU" sz="2200" dirty="0" err="1" smtClean="0">
                <a:solidFill>
                  <a:schemeClr val="accent4"/>
                </a:solidFill>
                <a:latin typeface="Century Schoolbook" pitchFamily="18" charset="0"/>
              </a:rPr>
              <a:t>premedikáció</a:t>
            </a:r>
            <a:r>
              <a:rPr lang="hu-HU" sz="2200" dirty="0" smtClean="0">
                <a:solidFill>
                  <a:schemeClr val="accent4"/>
                </a:solidFill>
                <a:latin typeface="Century Schoolbook" pitchFamily="18" charset="0"/>
              </a:rPr>
              <a:t>) lehet megoldani</a:t>
            </a:r>
          </a:p>
          <a:p>
            <a:pPr>
              <a:buNone/>
            </a:pPr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68760"/>
          </a:xfrm>
        </p:spPr>
        <p:txBody>
          <a:bodyPr>
            <a:normAutofit/>
          </a:bodyPr>
          <a:lstStyle/>
          <a:p>
            <a:r>
              <a:rPr lang="hu-HU" sz="2800" dirty="0" smtClean="0">
                <a:solidFill>
                  <a:srgbClr val="FF0000"/>
                </a:solidFill>
              </a:rPr>
              <a:t>Általános érzéstelenítők (</a:t>
            </a:r>
            <a:r>
              <a:rPr lang="hu-HU" sz="2800" dirty="0" err="1" smtClean="0">
                <a:solidFill>
                  <a:srgbClr val="FF0000"/>
                </a:solidFill>
              </a:rPr>
              <a:t>anaestheticumok</a:t>
            </a:r>
            <a:r>
              <a:rPr lang="hu-HU" sz="2800" dirty="0" smtClean="0">
                <a:solidFill>
                  <a:srgbClr val="FF0000"/>
                </a:solidFill>
              </a:rPr>
              <a:t>, </a:t>
            </a:r>
            <a:r>
              <a:rPr lang="hu-HU" sz="2800" dirty="0" err="1" smtClean="0">
                <a:solidFill>
                  <a:srgbClr val="FF0000"/>
                </a:solidFill>
              </a:rPr>
              <a:t>narcoticumok</a:t>
            </a:r>
            <a:r>
              <a:rPr lang="hu-HU" sz="2800" dirty="0" smtClean="0">
                <a:solidFill>
                  <a:srgbClr val="FF0000"/>
                </a:solidFill>
              </a:rPr>
              <a:t>) </a:t>
            </a:r>
            <a:endParaRPr lang="hu-HU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8245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u-HU" sz="2000" b="1" i="1" dirty="0" smtClean="0">
                <a:solidFill>
                  <a:schemeClr val="accent4"/>
                </a:solidFill>
                <a:latin typeface="Century" pitchFamily="18" charset="0"/>
              </a:rPr>
              <a:t>III. </a:t>
            </a:r>
            <a:r>
              <a:rPr lang="hu-HU" sz="2000" b="1" i="1" dirty="0" err="1" smtClean="0">
                <a:solidFill>
                  <a:schemeClr val="accent4"/>
                </a:solidFill>
                <a:latin typeface="Century" pitchFamily="18" charset="0"/>
              </a:rPr>
              <a:t>Stadium</a:t>
            </a:r>
            <a:r>
              <a:rPr lang="hu-HU" sz="2000" b="1" i="1" dirty="0" smtClean="0">
                <a:solidFill>
                  <a:schemeClr val="accent4"/>
                </a:solidFill>
                <a:latin typeface="Century" pitchFamily="18" charset="0"/>
              </a:rPr>
              <a:t> </a:t>
            </a:r>
            <a:r>
              <a:rPr lang="hu-HU" sz="2000" b="1" i="1" dirty="0" err="1" smtClean="0">
                <a:solidFill>
                  <a:schemeClr val="accent4"/>
                </a:solidFill>
                <a:latin typeface="Century" pitchFamily="18" charset="0"/>
              </a:rPr>
              <a:t>tolerantiae</a:t>
            </a:r>
            <a:r>
              <a:rPr lang="hu-HU" sz="2000" i="1" dirty="0" smtClean="0">
                <a:solidFill>
                  <a:schemeClr val="accent4"/>
                </a:solidFill>
                <a:latin typeface="Century" pitchFamily="18" charset="0"/>
              </a:rPr>
              <a:t> (sebészi beavatkozás szaka)</a:t>
            </a:r>
          </a:p>
          <a:p>
            <a:pPr>
              <a:buNone/>
            </a:pPr>
            <a:endParaRPr lang="hu-HU" sz="2000" dirty="0" smtClean="0">
              <a:solidFill>
                <a:schemeClr val="accent4"/>
              </a:solidFill>
              <a:latin typeface="Century" pitchFamily="18" charset="0"/>
            </a:endParaRPr>
          </a:p>
          <a:p>
            <a:pPr>
              <a:buNone/>
            </a:pPr>
            <a:r>
              <a:rPr lang="hu-HU" sz="2000" dirty="0" smtClean="0">
                <a:solidFill>
                  <a:schemeClr val="accent4"/>
                </a:solidFill>
                <a:latin typeface="Century" pitchFamily="18" charset="0"/>
              </a:rPr>
              <a:t>III/1. 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  <a:latin typeface="Century" pitchFamily="18" charset="0"/>
              </a:rPr>
              <a:t>szabályos, egyenletes légzés 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  <a:latin typeface="Century" pitchFamily="18" charset="0"/>
              </a:rPr>
              <a:t>gyengül a nyelés, hányás és köhögés reflex</a:t>
            </a:r>
          </a:p>
          <a:p>
            <a:pPr>
              <a:buNone/>
            </a:pPr>
            <a:endParaRPr lang="hu-HU" sz="2000" dirty="0" smtClean="0">
              <a:solidFill>
                <a:schemeClr val="accent4"/>
              </a:solidFill>
              <a:latin typeface="Century" pitchFamily="18" charset="0"/>
            </a:endParaRPr>
          </a:p>
          <a:p>
            <a:pPr>
              <a:buNone/>
            </a:pPr>
            <a:r>
              <a:rPr lang="hu-HU" sz="2000" dirty="0" smtClean="0">
                <a:solidFill>
                  <a:schemeClr val="accent4"/>
                </a:solidFill>
                <a:latin typeface="Century" pitchFamily="18" charset="0"/>
              </a:rPr>
              <a:t>III/2. 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  <a:latin typeface="Century" pitchFamily="18" charset="0"/>
              </a:rPr>
              <a:t>az irreguláris szemmozgás megszűnik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  <a:latin typeface="Century" pitchFamily="18" charset="0"/>
              </a:rPr>
              <a:t>a mellkasi légzés is jelentősen csökken</a:t>
            </a:r>
          </a:p>
          <a:p>
            <a:pPr>
              <a:buFont typeface="Wingdings" pitchFamily="2" charset="2"/>
              <a:buChar char="§"/>
            </a:pPr>
            <a:r>
              <a:rPr lang="hu-HU" sz="2000" b="1" dirty="0" smtClean="0">
                <a:solidFill>
                  <a:schemeClr val="accent4"/>
                </a:solidFill>
                <a:latin typeface="Century" pitchFamily="18" charset="0"/>
              </a:rPr>
              <a:t>a legalkalmasabb a sebészi beavatkozásra</a:t>
            </a:r>
          </a:p>
          <a:p>
            <a:pPr>
              <a:buNone/>
            </a:pPr>
            <a:endParaRPr lang="hu-HU" sz="2000" dirty="0">
              <a:solidFill>
                <a:schemeClr val="accent4"/>
              </a:solidFill>
              <a:latin typeface="Century" pitchFamily="18" charset="0"/>
            </a:endParaRPr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hu-HU" sz="2800" dirty="0" smtClean="0">
                <a:solidFill>
                  <a:srgbClr val="FF0000"/>
                </a:solidFill>
              </a:rPr>
              <a:t>Általános érzéstelenítők (</a:t>
            </a:r>
            <a:r>
              <a:rPr lang="hu-HU" sz="2800" dirty="0" err="1" smtClean="0">
                <a:solidFill>
                  <a:srgbClr val="FF0000"/>
                </a:solidFill>
              </a:rPr>
              <a:t>anaestheticumok</a:t>
            </a:r>
            <a:r>
              <a:rPr lang="hu-HU" sz="2800" dirty="0" smtClean="0">
                <a:solidFill>
                  <a:srgbClr val="FF0000"/>
                </a:solidFill>
              </a:rPr>
              <a:t>, </a:t>
            </a:r>
            <a:r>
              <a:rPr lang="hu-HU" sz="2800" dirty="0" err="1" smtClean="0">
                <a:solidFill>
                  <a:srgbClr val="FF0000"/>
                </a:solidFill>
              </a:rPr>
              <a:t>narcoticumok</a:t>
            </a:r>
            <a:r>
              <a:rPr lang="hu-HU" sz="2800" dirty="0" smtClean="0">
                <a:solidFill>
                  <a:srgbClr val="FF0000"/>
                </a:solidFill>
              </a:rPr>
              <a:t>) </a:t>
            </a:r>
            <a:endParaRPr lang="hu-HU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378491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hu-HU" sz="2800" dirty="0" smtClean="0">
                <a:solidFill>
                  <a:schemeClr val="accent4"/>
                </a:solidFill>
                <a:latin typeface="Century Schoolbook" pitchFamily="18" charset="0"/>
              </a:rPr>
              <a:t>III.3.</a:t>
            </a:r>
          </a:p>
          <a:p>
            <a:pPr>
              <a:buFont typeface="Wingdings" pitchFamily="2" charset="2"/>
              <a:buChar char="§"/>
            </a:pPr>
            <a:r>
              <a:rPr lang="hu-HU" sz="2800" dirty="0" smtClean="0">
                <a:solidFill>
                  <a:schemeClr val="accent4"/>
                </a:solidFill>
                <a:latin typeface="Century Schoolbook" pitchFamily="18" charset="0"/>
              </a:rPr>
              <a:t>a mellkasi légzés megszűnik, s a rekeszi légzés veszi át </a:t>
            </a:r>
          </a:p>
          <a:p>
            <a:pPr>
              <a:buNone/>
            </a:pPr>
            <a:r>
              <a:rPr lang="hu-HU" sz="2800" dirty="0" smtClean="0">
                <a:solidFill>
                  <a:schemeClr val="accent4"/>
                </a:solidFill>
                <a:latin typeface="Century Schoolbook" pitchFamily="18" charset="0"/>
              </a:rPr>
              <a:t>	a szerepét</a:t>
            </a:r>
          </a:p>
          <a:p>
            <a:pPr>
              <a:buFont typeface="Wingdings" pitchFamily="2" charset="2"/>
              <a:buChar char="§"/>
            </a:pPr>
            <a:r>
              <a:rPr lang="hu-HU" sz="2800" dirty="0" smtClean="0">
                <a:solidFill>
                  <a:schemeClr val="accent4"/>
                </a:solidFill>
                <a:latin typeface="Century Schoolbook" pitchFamily="18" charset="0"/>
              </a:rPr>
              <a:t>kialakul a 3 fázisú légzés (belégzés - szünet - kilégzés)</a:t>
            </a:r>
          </a:p>
          <a:p>
            <a:pPr>
              <a:buNone/>
            </a:pPr>
            <a:r>
              <a:rPr lang="hu-HU" sz="2800" dirty="0" smtClean="0">
                <a:solidFill>
                  <a:schemeClr val="accent4"/>
                </a:solidFill>
                <a:latin typeface="Century Schoolbook" pitchFamily="18" charset="0"/>
              </a:rPr>
              <a:t>	az </a:t>
            </a:r>
            <a:r>
              <a:rPr lang="hu-HU" sz="2800" dirty="0" err="1" smtClean="0">
                <a:solidFill>
                  <a:schemeClr val="accent4"/>
                </a:solidFill>
                <a:latin typeface="Century Schoolbook" pitchFamily="18" charset="0"/>
              </a:rPr>
              <a:t>anaestheticum</a:t>
            </a:r>
            <a:r>
              <a:rPr lang="hu-HU" sz="2800" dirty="0" smtClean="0">
                <a:solidFill>
                  <a:schemeClr val="accent4"/>
                </a:solidFill>
                <a:latin typeface="Century Schoolbook" pitchFamily="18" charset="0"/>
              </a:rPr>
              <a:t> adagolását csökkenteni kell azért, hogy a mellkasi légzés is visszaálljon</a:t>
            </a:r>
          </a:p>
          <a:p>
            <a:pPr>
              <a:buNone/>
            </a:pPr>
            <a:endParaRPr lang="hu-HU" sz="2800" dirty="0" smtClean="0">
              <a:solidFill>
                <a:schemeClr val="accent4"/>
              </a:solidFill>
              <a:latin typeface="Century Schoolbook" pitchFamily="18" charset="0"/>
            </a:endParaRPr>
          </a:p>
          <a:p>
            <a:pPr>
              <a:buNone/>
            </a:pPr>
            <a:r>
              <a:rPr lang="hu-HU" sz="2800" dirty="0" smtClean="0">
                <a:solidFill>
                  <a:schemeClr val="accent4"/>
                </a:solidFill>
                <a:latin typeface="Century Schoolbook" pitchFamily="18" charset="0"/>
              </a:rPr>
              <a:t>III.4. </a:t>
            </a:r>
          </a:p>
          <a:p>
            <a:pPr>
              <a:buFont typeface="Wingdings" pitchFamily="2" charset="2"/>
              <a:buChar char="§"/>
            </a:pPr>
            <a:r>
              <a:rPr lang="hu-HU" sz="2800" dirty="0" smtClean="0">
                <a:solidFill>
                  <a:schemeClr val="accent4"/>
                </a:solidFill>
                <a:latin typeface="Century Schoolbook" pitchFamily="18" charset="0"/>
              </a:rPr>
              <a:t>a bordaközi izmok bénulásától a légzésmegállásig tart</a:t>
            </a:r>
          </a:p>
          <a:p>
            <a:pPr>
              <a:buFont typeface="Wingdings" pitchFamily="2" charset="2"/>
              <a:buChar char="§"/>
            </a:pPr>
            <a:r>
              <a:rPr lang="hu-HU" sz="2800" dirty="0" smtClean="0">
                <a:solidFill>
                  <a:schemeClr val="accent4"/>
                </a:solidFill>
                <a:latin typeface="Century Schoolbook" pitchFamily="18" charset="0"/>
              </a:rPr>
              <a:t>a bordaközi izmok működése teljesen leáll, csak a rekeszizom tart fenn egészen felületes légzést</a:t>
            </a:r>
          </a:p>
          <a:p>
            <a:pPr>
              <a:buFont typeface="Wingdings" pitchFamily="2" charset="2"/>
              <a:buChar char="§"/>
            </a:pPr>
            <a:r>
              <a:rPr lang="hu-HU" sz="2800" dirty="0" smtClean="0">
                <a:solidFill>
                  <a:schemeClr val="accent4"/>
                </a:solidFill>
                <a:latin typeface="Century Schoolbook" pitchFamily="18" charset="0"/>
              </a:rPr>
              <a:t>a vérnyomás süllyed, a beteg cianotikus, kialakul a keringés súlyos zavara</a:t>
            </a:r>
          </a:p>
          <a:p>
            <a:pPr>
              <a:buNone/>
            </a:pPr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2800" dirty="0" smtClean="0">
                <a:solidFill>
                  <a:srgbClr val="FF0000"/>
                </a:solidFill>
              </a:rPr>
              <a:t>Általános érzéstelenítők (</a:t>
            </a:r>
            <a:r>
              <a:rPr lang="hu-HU" sz="2800" dirty="0" err="1" smtClean="0">
                <a:solidFill>
                  <a:srgbClr val="FF0000"/>
                </a:solidFill>
              </a:rPr>
              <a:t>anaestheticumok</a:t>
            </a:r>
            <a:r>
              <a:rPr lang="hu-HU" sz="2800" dirty="0" smtClean="0">
                <a:solidFill>
                  <a:srgbClr val="FF0000"/>
                </a:solidFill>
              </a:rPr>
              <a:t>, </a:t>
            </a:r>
            <a:r>
              <a:rPr lang="hu-HU" sz="2800" dirty="0" err="1" smtClean="0">
                <a:solidFill>
                  <a:srgbClr val="FF0000"/>
                </a:solidFill>
              </a:rPr>
              <a:t>narcoticumok</a:t>
            </a:r>
            <a:r>
              <a:rPr lang="hu-HU" sz="2800" dirty="0" smtClean="0">
                <a:solidFill>
                  <a:srgbClr val="FF0000"/>
                </a:solidFill>
              </a:rPr>
              <a:t>) </a:t>
            </a:r>
            <a:endParaRPr lang="hu-HU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59451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u-HU" sz="2000" b="1" dirty="0" smtClean="0"/>
              <a:t> </a:t>
            </a:r>
            <a:r>
              <a:rPr lang="hu-HU" sz="2000" b="1" i="1" dirty="0" smtClean="0">
                <a:solidFill>
                  <a:schemeClr val="accent4"/>
                </a:solidFill>
              </a:rPr>
              <a:t>IV. </a:t>
            </a:r>
            <a:r>
              <a:rPr lang="hu-HU" sz="2000" b="1" i="1" dirty="0" err="1" smtClean="0">
                <a:solidFill>
                  <a:schemeClr val="accent4"/>
                </a:solidFill>
              </a:rPr>
              <a:t>Stadium</a:t>
            </a:r>
            <a:r>
              <a:rPr lang="hu-HU" sz="2000" b="1" i="1" dirty="0" smtClean="0">
                <a:solidFill>
                  <a:schemeClr val="accent4"/>
                </a:solidFill>
              </a:rPr>
              <a:t> </a:t>
            </a:r>
            <a:r>
              <a:rPr lang="hu-HU" sz="2000" b="1" i="1" dirty="0" err="1" smtClean="0">
                <a:solidFill>
                  <a:schemeClr val="accent4"/>
                </a:solidFill>
              </a:rPr>
              <a:t>paralyticum</a:t>
            </a:r>
            <a:r>
              <a:rPr lang="hu-HU" sz="2000" b="1" i="1" dirty="0" smtClean="0">
                <a:solidFill>
                  <a:schemeClr val="accent4"/>
                </a:solidFill>
              </a:rPr>
              <a:t> </a:t>
            </a:r>
            <a:r>
              <a:rPr lang="hu-HU" sz="2000" i="1" dirty="0" smtClean="0">
                <a:solidFill>
                  <a:schemeClr val="accent4"/>
                </a:solidFill>
              </a:rPr>
              <a:t>(túlaltatás vagy hűdéses szak) </a:t>
            </a:r>
          </a:p>
          <a:p>
            <a:pPr>
              <a:buNone/>
            </a:pPr>
            <a:endParaRPr lang="hu-HU" sz="2000" i="1" dirty="0" smtClean="0">
              <a:solidFill>
                <a:schemeClr val="accent4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még </a:t>
            </a:r>
            <a:r>
              <a:rPr lang="hu-HU" sz="2000" dirty="0" smtClean="0">
                <a:solidFill>
                  <a:schemeClr val="accent4"/>
                </a:solidFill>
              </a:rPr>
              <a:t>a legnagyobb elővigyázatosság esetén is előfordulhat az </a:t>
            </a:r>
            <a:r>
              <a:rPr lang="hu-HU" sz="2000" dirty="0" err="1" smtClean="0">
                <a:solidFill>
                  <a:schemeClr val="accent4"/>
                </a:solidFill>
              </a:rPr>
              <a:t>anaesthesia</a:t>
            </a:r>
            <a:r>
              <a:rPr lang="hu-HU" sz="2000" dirty="0" smtClean="0">
                <a:solidFill>
                  <a:schemeClr val="accent4"/>
                </a:solidFill>
              </a:rPr>
              <a:t> során gyors átcsapás ebbe a szakba (narkózis kockázat) 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teljes légzésbénulás majd szívmegállás következik be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az altatószer adagolást azonnal abba kell hagyni, 100%-os oxigén belélegeztetést kell alkalmazni</a:t>
            </a:r>
          </a:p>
          <a:p>
            <a:pPr>
              <a:buNone/>
            </a:pPr>
            <a:endParaRPr lang="hu-HU" sz="2000" dirty="0" smtClean="0">
              <a:solidFill>
                <a:schemeClr val="accent4"/>
              </a:solidFill>
            </a:endParaRPr>
          </a:p>
          <a:p>
            <a:pPr>
              <a:buNone/>
            </a:pPr>
            <a:r>
              <a:rPr lang="hu-HU" sz="2000" dirty="0" smtClean="0">
                <a:solidFill>
                  <a:schemeClr val="accent4"/>
                </a:solidFill>
              </a:rPr>
              <a:t>A fent említett stádiumok a klasszikus éter narkózis </a:t>
            </a:r>
          </a:p>
          <a:p>
            <a:pPr>
              <a:buNone/>
            </a:pPr>
            <a:r>
              <a:rPr lang="hu-HU" sz="2000" dirty="0" smtClean="0">
                <a:solidFill>
                  <a:schemeClr val="accent4"/>
                </a:solidFill>
              </a:rPr>
              <a:t>alkalmazásakor jól észlelhetők, de </a:t>
            </a:r>
            <a:r>
              <a:rPr lang="hu-HU" sz="2000" dirty="0" smtClean="0">
                <a:solidFill>
                  <a:schemeClr val="accent4"/>
                </a:solidFill>
              </a:rPr>
              <a:t>ma már csak részben </a:t>
            </a:r>
          </a:p>
          <a:p>
            <a:pPr>
              <a:buNone/>
            </a:pPr>
            <a:r>
              <a:rPr lang="hu-HU" sz="2000" dirty="0" smtClean="0">
                <a:solidFill>
                  <a:schemeClr val="accent4"/>
                </a:solidFill>
              </a:rPr>
              <a:t>figyelhetők </a:t>
            </a:r>
            <a:r>
              <a:rPr lang="hu-HU" sz="2000" dirty="0" smtClean="0">
                <a:solidFill>
                  <a:schemeClr val="accent4"/>
                </a:solidFill>
              </a:rPr>
              <a:t>meg, mert az egyes állapotok </a:t>
            </a:r>
            <a:r>
              <a:rPr lang="hu-HU" sz="2000" dirty="0" smtClean="0">
                <a:solidFill>
                  <a:schemeClr val="accent4"/>
                </a:solidFill>
              </a:rPr>
              <a:t>kimaradnak</a:t>
            </a:r>
            <a:r>
              <a:rPr lang="hu-HU" sz="2000" dirty="0" smtClean="0">
                <a:solidFill>
                  <a:schemeClr val="accent4"/>
                </a:solidFill>
              </a:rPr>
              <a:t>, </a:t>
            </a:r>
            <a:endParaRPr lang="hu-HU" sz="2000" dirty="0" smtClean="0">
              <a:solidFill>
                <a:schemeClr val="accent4"/>
              </a:solidFill>
            </a:endParaRPr>
          </a:p>
          <a:p>
            <a:pPr>
              <a:buNone/>
            </a:pPr>
            <a:r>
              <a:rPr lang="hu-HU" sz="2000" dirty="0" smtClean="0">
                <a:solidFill>
                  <a:schemeClr val="accent4"/>
                </a:solidFill>
              </a:rPr>
              <a:t>elmosódnak</a:t>
            </a:r>
            <a:r>
              <a:rPr lang="hu-HU" sz="2000" dirty="0" smtClean="0">
                <a:solidFill>
                  <a:schemeClr val="accent4"/>
                </a:solidFill>
              </a:rPr>
              <a:t>, vagy túlságosan rövid ideig tartanak.</a:t>
            </a:r>
          </a:p>
          <a:p>
            <a:pPr>
              <a:buNone/>
            </a:pPr>
            <a:endParaRPr lang="hu-HU" sz="2600" dirty="0">
              <a:solidFill>
                <a:schemeClr val="accent4"/>
              </a:solidFill>
              <a:latin typeface="Century Schoolbook" pitchFamily="18" charset="0"/>
            </a:endParaRPr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hu-HU" sz="2800" dirty="0" smtClean="0">
                <a:solidFill>
                  <a:srgbClr val="FF0000"/>
                </a:solidFill>
              </a:rPr>
              <a:t>Általános érzéstelenítők (</a:t>
            </a:r>
            <a:r>
              <a:rPr lang="hu-HU" sz="2800" dirty="0" err="1" smtClean="0">
                <a:solidFill>
                  <a:srgbClr val="FF0000"/>
                </a:solidFill>
              </a:rPr>
              <a:t>anaestheticumok</a:t>
            </a:r>
            <a:r>
              <a:rPr lang="hu-HU" sz="2800" dirty="0" smtClean="0">
                <a:solidFill>
                  <a:srgbClr val="FF0000"/>
                </a:solidFill>
              </a:rPr>
              <a:t>, </a:t>
            </a:r>
            <a:r>
              <a:rPr lang="hu-HU" sz="2800" dirty="0" err="1" smtClean="0">
                <a:solidFill>
                  <a:srgbClr val="FF0000"/>
                </a:solidFill>
              </a:rPr>
              <a:t>narcoticumok</a:t>
            </a:r>
            <a:r>
              <a:rPr lang="hu-HU" sz="2800" dirty="0" smtClean="0">
                <a:solidFill>
                  <a:srgbClr val="FF0000"/>
                </a:solidFill>
              </a:rPr>
              <a:t>) </a:t>
            </a:r>
            <a:endParaRPr lang="hu-HU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16246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u-HU" sz="2000" b="1" i="1" dirty="0" smtClean="0">
                <a:solidFill>
                  <a:schemeClr val="accent4"/>
                </a:solidFill>
              </a:rPr>
              <a:t>PREOPERATÍV </a:t>
            </a:r>
            <a:r>
              <a:rPr lang="hu-HU" sz="2000" b="1" i="1" dirty="0" err="1" smtClean="0">
                <a:solidFill>
                  <a:schemeClr val="accent4"/>
                </a:solidFill>
              </a:rPr>
              <a:t>medikáció</a:t>
            </a:r>
            <a:endParaRPr lang="hu-HU" sz="2000" b="1" i="1" dirty="0" smtClean="0">
              <a:solidFill>
                <a:schemeClr val="accent4"/>
              </a:solidFill>
            </a:endParaRPr>
          </a:p>
          <a:p>
            <a:pPr>
              <a:buNone/>
            </a:pPr>
            <a:endParaRPr lang="hu-HU" sz="2000" b="1" dirty="0" smtClean="0">
              <a:solidFill>
                <a:schemeClr val="accent4"/>
              </a:solidFill>
            </a:endParaRPr>
          </a:p>
          <a:p>
            <a:pPr>
              <a:buNone/>
            </a:pPr>
            <a:r>
              <a:rPr lang="hu-HU" sz="2000" b="1" dirty="0" err="1" smtClean="0">
                <a:solidFill>
                  <a:schemeClr val="accent4"/>
                </a:solidFill>
              </a:rPr>
              <a:t>Anxiolízis</a:t>
            </a:r>
            <a:endParaRPr lang="hu-HU" sz="2000" b="1" dirty="0" smtClean="0">
              <a:solidFill>
                <a:schemeClr val="accent4"/>
              </a:solidFill>
            </a:endParaRPr>
          </a:p>
          <a:p>
            <a:pPr>
              <a:buNone/>
            </a:pPr>
            <a:r>
              <a:rPr lang="hu-HU" sz="2000" b="1" dirty="0" smtClean="0">
                <a:solidFill>
                  <a:schemeClr val="accent4"/>
                </a:solidFill>
              </a:rPr>
              <a:t>Fájdalomcsillapítás</a:t>
            </a:r>
          </a:p>
          <a:p>
            <a:pPr>
              <a:buNone/>
            </a:pPr>
            <a:r>
              <a:rPr lang="hu-HU" sz="2000" b="1" dirty="0" smtClean="0">
                <a:solidFill>
                  <a:schemeClr val="accent4"/>
                </a:solidFill>
              </a:rPr>
              <a:t>Hányáscsillapítás</a:t>
            </a:r>
          </a:p>
          <a:p>
            <a:pPr>
              <a:buNone/>
            </a:pPr>
            <a:r>
              <a:rPr lang="hu-HU" sz="2000" b="1" dirty="0" smtClean="0">
                <a:solidFill>
                  <a:schemeClr val="accent4"/>
                </a:solidFill>
              </a:rPr>
              <a:t>Mellékhatás prevenció</a:t>
            </a:r>
          </a:p>
          <a:p>
            <a:pPr>
              <a:buNone/>
            </a:pPr>
            <a:endParaRPr lang="hu-HU" sz="2000" b="1" dirty="0" smtClean="0">
              <a:solidFill>
                <a:schemeClr val="accent4"/>
              </a:solidFill>
            </a:endParaRPr>
          </a:p>
          <a:p>
            <a:pPr>
              <a:buNone/>
            </a:pPr>
            <a:endParaRPr lang="hu-HU" sz="2000" b="1" dirty="0" smtClean="0">
              <a:solidFill>
                <a:schemeClr val="accent4"/>
              </a:solidFill>
            </a:endParaRPr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2800" dirty="0" smtClean="0">
                <a:solidFill>
                  <a:srgbClr val="FF0000"/>
                </a:solidFill>
              </a:rPr>
              <a:t>Általános érzéstelenítők (</a:t>
            </a:r>
            <a:r>
              <a:rPr lang="hu-HU" sz="2800" dirty="0" err="1" smtClean="0">
                <a:solidFill>
                  <a:srgbClr val="FF0000"/>
                </a:solidFill>
              </a:rPr>
              <a:t>anaestheticumok</a:t>
            </a:r>
            <a:r>
              <a:rPr lang="hu-HU" sz="2800" dirty="0" smtClean="0">
                <a:solidFill>
                  <a:srgbClr val="FF0000"/>
                </a:solidFill>
              </a:rPr>
              <a:t>, </a:t>
            </a:r>
            <a:r>
              <a:rPr lang="hu-HU" sz="2800" dirty="0" err="1" smtClean="0">
                <a:solidFill>
                  <a:srgbClr val="FF0000"/>
                </a:solidFill>
              </a:rPr>
              <a:t>narcoticumok</a:t>
            </a:r>
            <a:r>
              <a:rPr lang="hu-HU" sz="2800" dirty="0" smtClean="0">
                <a:solidFill>
                  <a:srgbClr val="FF0000"/>
                </a:solidFill>
              </a:rPr>
              <a:t>)</a:t>
            </a:r>
            <a:endParaRPr lang="hu-HU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37849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u-HU" sz="2000" b="1" dirty="0" err="1" smtClean="0">
                <a:solidFill>
                  <a:schemeClr val="accent4"/>
                </a:solidFill>
              </a:rPr>
              <a:t>Anxiolízis</a:t>
            </a:r>
            <a:r>
              <a:rPr lang="hu-HU" sz="2000" dirty="0" smtClean="0">
                <a:solidFill>
                  <a:schemeClr val="accent4"/>
                </a:solidFill>
              </a:rPr>
              <a:t> </a:t>
            </a:r>
          </a:p>
          <a:p>
            <a:pPr>
              <a:buNone/>
            </a:pPr>
            <a:endParaRPr lang="hu-HU" sz="2000" dirty="0" smtClean="0">
              <a:solidFill>
                <a:schemeClr val="accent4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a </a:t>
            </a:r>
            <a:r>
              <a:rPr lang="hu-HU" sz="2000" dirty="0" err="1" smtClean="0">
                <a:solidFill>
                  <a:schemeClr val="accent4"/>
                </a:solidFill>
              </a:rPr>
              <a:t>premedikáció</a:t>
            </a:r>
            <a:r>
              <a:rPr lang="hu-HU" sz="2000" dirty="0" smtClean="0">
                <a:solidFill>
                  <a:schemeClr val="accent4"/>
                </a:solidFill>
              </a:rPr>
              <a:t> központjában a szorongás oldása áll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 a legalkalmasabb szerek azok, amelyek egyúttal </a:t>
            </a:r>
            <a:r>
              <a:rPr lang="hu-HU" sz="2000" dirty="0" err="1" smtClean="0">
                <a:solidFill>
                  <a:schemeClr val="accent4"/>
                </a:solidFill>
              </a:rPr>
              <a:t>amnesiát</a:t>
            </a:r>
            <a:r>
              <a:rPr lang="hu-HU" sz="2000" dirty="0" smtClean="0">
                <a:solidFill>
                  <a:schemeClr val="accent4"/>
                </a:solidFill>
              </a:rPr>
              <a:t> is okoznak</a:t>
            </a:r>
          </a:p>
          <a:p>
            <a:pPr>
              <a:buNone/>
            </a:pPr>
            <a:endParaRPr lang="hu-HU" sz="2000" dirty="0" smtClean="0">
              <a:solidFill>
                <a:schemeClr val="accent4"/>
              </a:solidFill>
            </a:endParaRPr>
          </a:p>
          <a:p>
            <a:pPr>
              <a:buNone/>
            </a:pPr>
            <a:r>
              <a:rPr lang="hu-HU" sz="2000" b="1" i="1" dirty="0" err="1" smtClean="0">
                <a:solidFill>
                  <a:schemeClr val="accent4"/>
                </a:solidFill>
              </a:rPr>
              <a:t>benzodiazepinek</a:t>
            </a:r>
            <a:r>
              <a:rPr lang="hu-HU" sz="2000" dirty="0" smtClean="0">
                <a:solidFill>
                  <a:schemeClr val="accent4"/>
                </a:solidFill>
              </a:rPr>
              <a:t> (BDZ) (</a:t>
            </a:r>
            <a:r>
              <a:rPr lang="hu-HU" sz="2000" b="1" dirty="0" err="1" smtClean="0">
                <a:solidFill>
                  <a:schemeClr val="accent4"/>
                </a:solidFill>
              </a:rPr>
              <a:t>midazolam</a:t>
            </a:r>
            <a:r>
              <a:rPr lang="hu-HU" sz="2000" b="1" dirty="0" smtClean="0">
                <a:solidFill>
                  <a:schemeClr val="accent4"/>
                </a:solidFill>
              </a:rPr>
              <a:t>, </a:t>
            </a:r>
            <a:r>
              <a:rPr lang="hu-HU" sz="2000" dirty="0" err="1" smtClean="0">
                <a:solidFill>
                  <a:schemeClr val="accent4"/>
                </a:solidFill>
              </a:rPr>
              <a:t>diazepam</a:t>
            </a:r>
            <a:r>
              <a:rPr lang="hu-HU" sz="2000" dirty="0" smtClean="0">
                <a:solidFill>
                  <a:schemeClr val="accent4"/>
                </a:solidFill>
              </a:rPr>
              <a:t>) </a:t>
            </a:r>
          </a:p>
          <a:p>
            <a:pPr>
              <a:buNone/>
            </a:pPr>
            <a:r>
              <a:rPr lang="hu-HU" sz="2000" dirty="0" smtClean="0">
                <a:solidFill>
                  <a:schemeClr val="accent4"/>
                </a:solidFill>
              </a:rPr>
              <a:t>a betegek megnyugtatása mellett 60%-ban </a:t>
            </a:r>
            <a:r>
              <a:rPr lang="hu-HU" sz="2000" dirty="0" err="1" smtClean="0">
                <a:solidFill>
                  <a:schemeClr val="accent4"/>
                </a:solidFill>
              </a:rPr>
              <a:t>amnesiát</a:t>
            </a:r>
            <a:r>
              <a:rPr lang="hu-HU" sz="2000" dirty="0" smtClean="0">
                <a:solidFill>
                  <a:schemeClr val="accent4"/>
                </a:solidFill>
              </a:rPr>
              <a:t> is okoznak,</a:t>
            </a:r>
          </a:p>
          <a:p>
            <a:pPr>
              <a:buNone/>
            </a:pPr>
            <a:r>
              <a:rPr lang="hu-HU" sz="2000" dirty="0" smtClean="0">
                <a:solidFill>
                  <a:schemeClr val="accent4"/>
                </a:solidFill>
              </a:rPr>
              <a:t>alkalmasak az altatás közben fellépő </a:t>
            </a:r>
            <a:r>
              <a:rPr lang="hu-HU" sz="2000" dirty="0" err="1" smtClean="0">
                <a:solidFill>
                  <a:schemeClr val="accent4"/>
                </a:solidFill>
              </a:rPr>
              <a:t>agitatio</a:t>
            </a:r>
            <a:r>
              <a:rPr lang="hu-HU" sz="2000" dirty="0" smtClean="0">
                <a:solidFill>
                  <a:schemeClr val="accent4"/>
                </a:solidFill>
              </a:rPr>
              <a:t> kezelésére is </a:t>
            </a:r>
          </a:p>
          <a:p>
            <a:pPr>
              <a:buNone/>
            </a:pPr>
            <a:endParaRPr lang="hu-HU" sz="3200" i="1" dirty="0" smtClean="0"/>
          </a:p>
          <a:p>
            <a:pPr>
              <a:buNone/>
            </a:pPr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hu-HU" sz="2800" dirty="0" smtClean="0">
                <a:solidFill>
                  <a:srgbClr val="FF0000"/>
                </a:solidFill>
              </a:rPr>
              <a:t>Általános érzéstelenítők (</a:t>
            </a:r>
            <a:r>
              <a:rPr lang="hu-HU" sz="2800" dirty="0" err="1" smtClean="0">
                <a:solidFill>
                  <a:srgbClr val="FF0000"/>
                </a:solidFill>
              </a:rPr>
              <a:t>anaestheticumok</a:t>
            </a:r>
            <a:r>
              <a:rPr lang="hu-HU" sz="2800" dirty="0" smtClean="0">
                <a:solidFill>
                  <a:srgbClr val="FF0000"/>
                </a:solidFill>
              </a:rPr>
              <a:t>, </a:t>
            </a:r>
            <a:r>
              <a:rPr lang="hu-HU" sz="2800" dirty="0" err="1" smtClean="0">
                <a:solidFill>
                  <a:srgbClr val="FF0000"/>
                </a:solidFill>
              </a:rPr>
              <a:t>narcoticumok</a:t>
            </a:r>
            <a:r>
              <a:rPr lang="hu-HU" sz="2800" dirty="0" smtClean="0">
                <a:solidFill>
                  <a:srgbClr val="FF0000"/>
                </a:solidFill>
              </a:rPr>
              <a:t>)</a:t>
            </a:r>
            <a:endParaRPr lang="hu-HU" sz="2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étatér">
  <a:themeElements>
    <a:clrScheme name="Sétatér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Loggi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Sétatér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15935</TotalTime>
  <Words>1956</Words>
  <Application>Microsoft Office PowerPoint</Application>
  <PresentationFormat>Diavetítés a képernyőre (4:3 oldalarány)</PresentationFormat>
  <Paragraphs>364</Paragraphs>
  <Slides>38</Slides>
  <Notes>1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38</vt:i4>
      </vt:variant>
    </vt:vector>
  </HeadingPairs>
  <TitlesOfParts>
    <vt:vector size="39" baseType="lpstr">
      <vt:lpstr>Sétatér</vt:lpstr>
      <vt:lpstr>Gyógyszertan</vt:lpstr>
      <vt:lpstr>Általános érzéstelenítők (anaestheticumok, narcoticumok) </vt:lpstr>
      <vt:lpstr>Általános érzéstelenítők (anaestheticumok, narcoticumok) </vt:lpstr>
      <vt:lpstr>Általános érzéstelenítők (anaestheticumok, narcoticumok) </vt:lpstr>
      <vt:lpstr>Általános érzéstelenítők (anaestheticumok, narcoticumok) </vt:lpstr>
      <vt:lpstr>Általános érzéstelenítők (anaestheticumok, narcoticumok) </vt:lpstr>
      <vt:lpstr>Általános érzéstelenítők (anaestheticumok, narcoticumok) </vt:lpstr>
      <vt:lpstr>Általános érzéstelenítők (anaestheticumok, narcoticumok)</vt:lpstr>
      <vt:lpstr>Általános érzéstelenítők (anaestheticumok, narcoticumok)</vt:lpstr>
      <vt:lpstr>Általános érzéstelenítők (anaestheticumok, narcoticumok)</vt:lpstr>
      <vt:lpstr>Általános érzéstelenítők (anaestheticumok, narcoticumok)</vt:lpstr>
      <vt:lpstr>Általános érzéstelenítők (anaestheticumok, narcoticumok)</vt:lpstr>
      <vt:lpstr>Általános érzéstelenítők (anaestheticumok, narcoticumok)</vt:lpstr>
      <vt:lpstr>Általános érzéstelenítők (anaestheticumok, narcoticumok)</vt:lpstr>
      <vt:lpstr>Általános érzéstelenítők (anaestheticumok, narcoticumok) </vt:lpstr>
      <vt:lpstr>Általános érzéstelenítők (anaestheticumok, narcoticumok) </vt:lpstr>
      <vt:lpstr>    Általános érzéstelenítők (anaestheticumok, narcoticumok)      </vt:lpstr>
      <vt:lpstr>Általános érzéstelenítők (anaestheticumok, narcoticumok)</vt:lpstr>
      <vt:lpstr>Általános érzéstelenítők (anaestheticumok, narcoticumok)</vt:lpstr>
      <vt:lpstr>Általános érzéstelenítők (anaestheticumok, narcoticumok)</vt:lpstr>
      <vt:lpstr>Általános érzéstelenítők (anaestheticumok, narcoticumok)</vt:lpstr>
      <vt:lpstr>Általános érzéstelenítők (anaestheticumok, narcoticumok)</vt:lpstr>
      <vt:lpstr>Általános érzéstelenítők (anaestheticumok, narcoticumok)</vt:lpstr>
      <vt:lpstr>Általános érzéstelenítők (anaestheticumok, narcoticumok)</vt:lpstr>
      <vt:lpstr>Általános érzéstelenítők (anaestheticumok, narcoticumok)</vt:lpstr>
      <vt:lpstr>Általános érzéstelenítők (anaestheticumok, narcoticumok)</vt:lpstr>
      <vt:lpstr>Általános érzéstelenítők (anaestheticumok, narcoticumok)</vt:lpstr>
      <vt:lpstr>Általános érzéstelenítők (anaestheticumok, narcoticumok)</vt:lpstr>
      <vt:lpstr>Általános érzéstelenítők (anaestheticumok, narcoticumok)</vt:lpstr>
      <vt:lpstr>Általános érzéstelenítők (anaestheticumok, narcoticumok)</vt:lpstr>
      <vt:lpstr>Általános érzéstelenítők (anaestheticumok, narcoticumok)</vt:lpstr>
      <vt:lpstr>Általános érzéstelenítők (anaestheticumok, narcoticumok)</vt:lpstr>
      <vt:lpstr>Általános érzéstelenítők (anaestheticumok, narcoticumok)</vt:lpstr>
      <vt:lpstr>Általános érzéstelenítők (anaestheticumok, narcoticumok)</vt:lpstr>
      <vt:lpstr>Általános érzéstelenítők (anaestheticumok, narcoticumok)</vt:lpstr>
      <vt:lpstr>Általános érzéstelenítők (anaestheticumok, narcoticumok)</vt:lpstr>
      <vt:lpstr>Általános érzéstelenítők (anaestheticumok, narcoticumok)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user</dc:creator>
  <cp:lastModifiedBy>Dr. Zimmerman Katalin</cp:lastModifiedBy>
  <cp:revision>735</cp:revision>
  <dcterms:created xsi:type="dcterms:W3CDTF">2013-02-19T13:49:44Z</dcterms:created>
  <dcterms:modified xsi:type="dcterms:W3CDTF">2019-11-13T08:13:05Z</dcterms:modified>
</cp:coreProperties>
</file>