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0"/>
  </p:notesMasterIdLst>
  <p:sldIdLst>
    <p:sldId id="262" r:id="rId2"/>
    <p:sldId id="486" r:id="rId3"/>
    <p:sldId id="622" r:id="rId4"/>
    <p:sldId id="584" r:id="rId5"/>
    <p:sldId id="609" r:id="rId6"/>
    <p:sldId id="637" r:id="rId7"/>
    <p:sldId id="605" r:id="rId8"/>
    <p:sldId id="610" r:id="rId9"/>
    <p:sldId id="612" r:id="rId10"/>
    <p:sldId id="646" r:id="rId11"/>
    <p:sldId id="623" r:id="rId12"/>
    <p:sldId id="631" r:id="rId13"/>
    <p:sldId id="638" r:id="rId14"/>
    <p:sldId id="639" r:id="rId15"/>
    <p:sldId id="618" r:id="rId16"/>
    <p:sldId id="640" r:id="rId17"/>
    <p:sldId id="428" r:id="rId18"/>
    <p:sldId id="641" r:id="rId19"/>
    <p:sldId id="492" r:id="rId20"/>
    <p:sldId id="647" r:id="rId21"/>
    <p:sldId id="625" r:id="rId22"/>
    <p:sldId id="626" r:id="rId23"/>
    <p:sldId id="645" r:id="rId24"/>
    <p:sldId id="493" r:id="rId25"/>
    <p:sldId id="643" r:id="rId26"/>
    <p:sldId id="494" r:id="rId27"/>
    <p:sldId id="627" r:id="rId28"/>
    <p:sldId id="628" r:id="rId29"/>
    <p:sldId id="495" r:id="rId30"/>
    <p:sldId id="644" r:id="rId31"/>
    <p:sldId id="630" r:id="rId32"/>
    <p:sldId id="629" r:id="rId33"/>
    <p:sldId id="496" r:id="rId34"/>
    <p:sldId id="648" r:id="rId35"/>
    <p:sldId id="555" r:id="rId36"/>
    <p:sldId id="448" r:id="rId37"/>
    <p:sldId id="608" r:id="rId38"/>
    <p:sldId id="282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317-7D3F-4BA6-89F8-975B7E1BA660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AA24A-7F14-4A6D-B34F-6A9A4013B8A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dirty="0" smtClean="0"/>
              <a:t>A köhögéscsillapítók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AA24A-7F14-4A6D-B34F-6A9A4013B8A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5703E-CE6B-4036-AC18-3A3DC7082570}" type="slidenum">
              <a:rPr lang="hu-HU"/>
              <a:pPr/>
              <a:t>36</a:t>
            </a:fld>
            <a:endParaRPr lang="hu-HU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E8BB9B-00BC-4D87-A372-B39F05CB12C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2019.10.02.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ILLoMDdAhVLKlAKHeL0BsoQjRx6BAgBEAU&amp;url=https://www.adc.sk/databazy/produkty/detail/betaloc-1-mg-1-ml-421276.html&amp;psig=AOvVaw1FCVTJe3EM7caKDwUYRyXd&amp;ust=153721239992563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jDoJeYosDdAhXMJ1AKHdQ4AEkQjRx6BAgBEAU&amp;url=http://www.bilquis-ye.com/en/agencies/5&amp;psig=AOvVaw0MUT905OJ8zr3NTLULTQJG&amp;ust=153721283112074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dirty="0" smtClean="0">
                <a:solidFill>
                  <a:schemeClr val="accent4"/>
                </a:solidFill>
              </a:rPr>
              <a:t>Gyógyszertan</a:t>
            </a:r>
            <a:endParaRPr lang="hu-HU" sz="7200" dirty="0">
              <a:solidFill>
                <a:schemeClr val="accent4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Georgia" pitchFamily="18" charset="0"/>
              </a:rPr>
              <a:t>Dr. </a:t>
            </a:r>
            <a:r>
              <a:rPr lang="hu-HU" sz="2400" dirty="0" err="1" smtClean="0">
                <a:latin typeface="Georgia" pitchFamily="18" charset="0"/>
              </a:rPr>
              <a:t>Zimmerman</a:t>
            </a:r>
            <a:r>
              <a:rPr lang="hu-HU" sz="2400" dirty="0" smtClean="0">
                <a:latin typeface="Georgia" pitchFamily="18" charset="0"/>
              </a:rPr>
              <a:t> Katalin</a:t>
            </a:r>
          </a:p>
          <a:p>
            <a:r>
              <a:rPr lang="hu-HU" sz="2400" dirty="0" smtClean="0">
                <a:latin typeface="Georgia" pitchFamily="18" charset="0"/>
              </a:rPr>
              <a:t>2018/2019.  </a:t>
            </a:r>
            <a:endParaRPr lang="hu-HU" sz="2400" dirty="0">
              <a:latin typeface="Georgia" pitchFamily="18" charset="0"/>
            </a:endParaRPr>
          </a:p>
        </p:txBody>
      </p:sp>
      <p:pic>
        <p:nvPicPr>
          <p:cNvPr id="4" name="Kép 3" descr="MC900335934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279614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Terápiás javallatok</a:t>
            </a:r>
          </a:p>
          <a:p>
            <a:pPr lvl="0"/>
            <a:endParaRPr lang="hu-HU" sz="2000" dirty="0" smtClean="0">
              <a:solidFill>
                <a:schemeClr val="accent4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Collapsus</a:t>
            </a:r>
            <a:r>
              <a:rPr lang="hu-HU" sz="2000" dirty="0" smtClean="0">
                <a:solidFill>
                  <a:schemeClr val="accent4"/>
                </a:solidFill>
              </a:rPr>
              <a:t>, perifériás keringési gyengeség</a:t>
            </a:r>
          </a:p>
          <a:p>
            <a:pPr lvl="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Perifériás keringési bénulás</a:t>
            </a:r>
          </a:p>
          <a:p>
            <a:pPr lvl="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Szívbénulás, szívgyengeség</a:t>
            </a:r>
          </a:p>
          <a:p>
            <a:pPr lvl="0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Vagotoniás</a:t>
            </a:r>
            <a:r>
              <a:rPr lang="hu-HU" sz="2000" dirty="0" smtClean="0">
                <a:solidFill>
                  <a:schemeClr val="accent4"/>
                </a:solidFill>
              </a:rPr>
              <a:t> és allergiás, </a:t>
            </a:r>
            <a:r>
              <a:rPr lang="hu-HU" sz="2000" dirty="0" err="1" smtClean="0">
                <a:solidFill>
                  <a:schemeClr val="accent4"/>
                </a:solidFill>
              </a:rPr>
              <a:t>anafilaxiás</a:t>
            </a:r>
            <a:r>
              <a:rPr lang="hu-HU" sz="2000" dirty="0" smtClean="0">
                <a:solidFill>
                  <a:schemeClr val="accent4"/>
                </a:solidFill>
              </a:rPr>
              <a:t> kórképek</a:t>
            </a:r>
          </a:p>
          <a:p>
            <a:pPr lvl="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Műtéti terület </a:t>
            </a:r>
            <a:r>
              <a:rPr lang="hu-HU" sz="2000" dirty="0" err="1" smtClean="0">
                <a:solidFill>
                  <a:schemeClr val="accent4"/>
                </a:solidFill>
              </a:rPr>
              <a:t>vértelenítése</a:t>
            </a:r>
            <a:endParaRPr lang="hu-HU" sz="2000" dirty="0" smtClean="0">
              <a:solidFill>
                <a:schemeClr val="accent4"/>
              </a:solidFill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1256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Indikáció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Reanimatio</a:t>
            </a:r>
            <a:r>
              <a:rPr lang="hu-HU" sz="2000" i="1" dirty="0" smtClean="0">
                <a:solidFill>
                  <a:schemeClr val="accent4"/>
                </a:solidFill>
              </a:rPr>
              <a:t>: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bólusban</a:t>
            </a:r>
            <a:r>
              <a:rPr lang="hu-HU" sz="2000" dirty="0" smtClean="0">
                <a:solidFill>
                  <a:schemeClr val="accent4"/>
                </a:solidFill>
              </a:rPr>
              <a:t> 1 mg majd 4-5 perc múlva ismételni ha szükséges!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Anaphylaxia</a:t>
            </a:r>
            <a:r>
              <a:rPr lang="hu-HU" sz="2000" i="1" dirty="0" smtClean="0">
                <a:solidFill>
                  <a:schemeClr val="accent4"/>
                </a:solidFill>
              </a:rPr>
              <a:t>: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kivédi a nyálkahártya ödéma okozta felső légúti obstrukciót és a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sokkal kapcsolatos </a:t>
            </a:r>
            <a:r>
              <a:rPr lang="hu-HU" sz="2000" dirty="0" err="1" smtClean="0">
                <a:solidFill>
                  <a:schemeClr val="accent4"/>
                </a:solidFill>
              </a:rPr>
              <a:t>hipotenziót</a:t>
            </a:r>
            <a:r>
              <a:rPr lang="hu-HU" sz="2000" dirty="0" smtClean="0">
                <a:solidFill>
                  <a:schemeClr val="accent4"/>
                </a:solidFill>
              </a:rPr>
              <a:t> is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infusioban</a:t>
            </a:r>
            <a:r>
              <a:rPr lang="hu-HU" sz="2000" dirty="0" smtClean="0">
                <a:solidFill>
                  <a:schemeClr val="accent4"/>
                </a:solidFill>
              </a:rPr>
              <a:t>, vagy </a:t>
            </a:r>
            <a:r>
              <a:rPr lang="hu-HU" sz="2000" dirty="0" err="1" smtClean="0">
                <a:solidFill>
                  <a:schemeClr val="accent4"/>
                </a:solidFill>
              </a:rPr>
              <a:t>perfusorban</a:t>
            </a:r>
            <a:r>
              <a:rPr lang="hu-HU" sz="2000" dirty="0" smtClean="0">
                <a:solidFill>
                  <a:schemeClr val="accent4"/>
                </a:solidFill>
              </a:rPr>
              <a:t>, helyszínen hígítva frakcionáltan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(gégeödémánál életmentés)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Collapsus</a:t>
            </a:r>
            <a:r>
              <a:rPr lang="hu-HU" sz="2000" i="1" dirty="0" smtClean="0">
                <a:solidFill>
                  <a:schemeClr val="accent4"/>
                </a:solidFill>
              </a:rPr>
              <a:t>: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perifériás keringési gyengeség, </a:t>
            </a:r>
            <a:r>
              <a:rPr lang="hu-HU" sz="2000" dirty="0" err="1" smtClean="0">
                <a:solidFill>
                  <a:schemeClr val="accent4"/>
                </a:solidFill>
              </a:rPr>
              <a:t>bradycardia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Helyi érzéstelenítőkkel adva </a:t>
            </a:r>
            <a:r>
              <a:rPr lang="hu-HU" sz="2000" dirty="0" smtClean="0">
                <a:solidFill>
                  <a:schemeClr val="accent4"/>
                </a:solidFill>
              </a:rPr>
              <a:t>csökkenti azok felszívódását (fogászat)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hu-HU" sz="2000" u="sng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Ellenjavallat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Tüdővérzés, </a:t>
            </a:r>
            <a:r>
              <a:rPr lang="hu-HU" sz="2000" dirty="0" err="1" smtClean="0">
                <a:solidFill>
                  <a:schemeClr val="accent4"/>
                </a:solidFill>
              </a:rPr>
              <a:t>hypertonia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tachycardia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Adagolás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szokásos egyszeri adag: 0,3‑0,5 mg </a:t>
            </a:r>
            <a:r>
              <a:rPr lang="hu-HU" sz="2000" dirty="0" err="1" smtClean="0">
                <a:solidFill>
                  <a:schemeClr val="accent4"/>
                </a:solidFill>
              </a:rPr>
              <a:t>sc</a:t>
            </a:r>
            <a:r>
              <a:rPr lang="hu-HU" sz="2000" dirty="0" smtClean="0">
                <a:solidFill>
                  <a:schemeClr val="accent4"/>
                </a:solidFill>
              </a:rPr>
              <a:t>. vagy </a:t>
            </a:r>
            <a:r>
              <a:rPr lang="hu-HU" sz="2000" dirty="0" err="1" smtClean="0">
                <a:solidFill>
                  <a:schemeClr val="accent4"/>
                </a:solidFill>
              </a:rPr>
              <a:t>im</a:t>
            </a:r>
            <a:r>
              <a:rPr lang="hu-HU" sz="2000" dirty="0" smtClean="0">
                <a:solidFill>
                  <a:schemeClr val="accent4"/>
                </a:solidFill>
              </a:rPr>
              <a:t>.,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			   0,05‑0,1 mg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			   végszükség esetén </a:t>
            </a:r>
            <a:r>
              <a:rPr lang="hu-HU" sz="2000" dirty="0" err="1" smtClean="0">
                <a:solidFill>
                  <a:schemeClr val="accent4"/>
                </a:solidFill>
              </a:rPr>
              <a:t>intracardialisan</a:t>
            </a:r>
            <a:r>
              <a:rPr lang="hu-HU" sz="2000" dirty="0" smtClean="0">
                <a:solidFill>
                  <a:schemeClr val="accent4"/>
                </a:solidFill>
              </a:rPr>
              <a:t>.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adagok növelhetők </a:t>
            </a:r>
            <a:r>
              <a:rPr lang="hu-HU" sz="2000" dirty="0" err="1" smtClean="0">
                <a:solidFill>
                  <a:schemeClr val="accent4"/>
                </a:solidFill>
              </a:rPr>
              <a:t>max</a:t>
            </a:r>
            <a:r>
              <a:rPr lang="hu-HU" sz="2000" dirty="0" smtClean="0">
                <a:solidFill>
                  <a:schemeClr val="accent4"/>
                </a:solidFill>
              </a:rPr>
              <a:t>. 1 mg-ig </a:t>
            </a:r>
            <a:r>
              <a:rPr lang="hu-HU" sz="2000" dirty="0" err="1" smtClean="0">
                <a:solidFill>
                  <a:schemeClr val="accent4"/>
                </a:solidFill>
              </a:rPr>
              <a:t>sc</a:t>
            </a:r>
            <a:r>
              <a:rPr lang="hu-HU" sz="2000" dirty="0" smtClean="0">
                <a:solidFill>
                  <a:schemeClr val="accent4"/>
                </a:solidFill>
              </a:rPr>
              <a:t>. vagy </a:t>
            </a:r>
            <a:r>
              <a:rPr lang="hu-HU" sz="2000" dirty="0" err="1" smtClean="0">
                <a:solidFill>
                  <a:schemeClr val="accent4"/>
                </a:solidFill>
              </a:rPr>
              <a:t>im</a:t>
            </a:r>
            <a:r>
              <a:rPr lang="hu-HU" sz="2000" dirty="0" smtClean="0">
                <a:solidFill>
                  <a:schemeClr val="accent4"/>
                </a:solidFill>
              </a:rPr>
              <a:t>.,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	                               0,2 mg-ig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szükség szerint ismételhetők naponta 2-5 alkalommal 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szokásos napi adag felső határa: 5 mg </a:t>
            </a:r>
            <a:r>
              <a:rPr lang="hu-HU" sz="2000" dirty="0" err="1" smtClean="0">
                <a:solidFill>
                  <a:schemeClr val="accent4"/>
                </a:solidFill>
              </a:rPr>
              <a:t>sc</a:t>
            </a:r>
            <a:r>
              <a:rPr lang="hu-HU" sz="2000" dirty="0" smtClean="0">
                <a:solidFill>
                  <a:schemeClr val="accent4"/>
                </a:solidFill>
              </a:rPr>
              <a:t>. vagy </a:t>
            </a:r>
            <a:r>
              <a:rPr lang="hu-HU" sz="2000" dirty="0" err="1" smtClean="0">
                <a:solidFill>
                  <a:schemeClr val="accent4"/>
                </a:solidFill>
              </a:rPr>
              <a:t>im</a:t>
            </a:r>
            <a:r>
              <a:rPr lang="hu-HU" sz="2000" dirty="0" smtClean="0">
                <a:solidFill>
                  <a:schemeClr val="accent4"/>
                </a:solidFill>
              </a:rPr>
              <a:t>.,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				    1 mg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adáskor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anaphylaxia</a:t>
            </a:r>
            <a:r>
              <a:rPr lang="hu-HU" sz="2000" i="1" dirty="0" smtClean="0">
                <a:solidFill>
                  <a:schemeClr val="accent4"/>
                </a:solidFill>
              </a:rPr>
              <a:t> kezdeti kezelésekor az </a:t>
            </a:r>
            <a:r>
              <a:rPr lang="hu-HU" sz="2000" i="1" dirty="0" err="1" smtClean="0">
                <a:solidFill>
                  <a:schemeClr val="accent4"/>
                </a:solidFill>
              </a:rPr>
              <a:t>im</a:t>
            </a:r>
            <a:r>
              <a:rPr lang="hu-HU" sz="2000" i="1" dirty="0" smtClean="0">
                <a:solidFill>
                  <a:schemeClr val="accent4"/>
                </a:solidFill>
              </a:rPr>
              <a:t>. beadási mód részesítendő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előnyben, az </a:t>
            </a:r>
            <a:r>
              <a:rPr lang="hu-HU" sz="2000" i="1" dirty="0" err="1" smtClean="0">
                <a:solidFill>
                  <a:schemeClr val="accent4"/>
                </a:solidFill>
              </a:rPr>
              <a:t>iv</a:t>
            </a:r>
            <a:r>
              <a:rPr lang="hu-HU" sz="2000" i="1" dirty="0" smtClean="0">
                <a:solidFill>
                  <a:schemeClr val="accent4"/>
                </a:solidFill>
              </a:rPr>
              <a:t> alkalmazás inkább intenzív osztályon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hu-HU" sz="2200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hu-HU" sz="22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Túladagoláskor (ha az intravénás </a:t>
            </a:r>
            <a:r>
              <a:rPr lang="hu-HU" sz="2000" dirty="0" err="1" smtClean="0">
                <a:solidFill>
                  <a:schemeClr val="accent4"/>
                </a:solidFill>
              </a:rPr>
              <a:t>bólus</a:t>
            </a:r>
            <a:r>
              <a:rPr lang="hu-HU" sz="2000" dirty="0" smtClean="0">
                <a:solidFill>
                  <a:schemeClr val="accent4"/>
                </a:solidFill>
              </a:rPr>
              <a:t> dózis túl nagy volt, vagy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higítatlanul</a:t>
            </a:r>
            <a:r>
              <a:rPr lang="hu-HU" sz="2000" dirty="0" smtClean="0">
                <a:solidFill>
                  <a:schemeClr val="accent4"/>
                </a:solidFill>
              </a:rPr>
              <a:t> adták az 1 mg/ml-es adrenalin injekciót vénásan)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vérnyomás-emelkedés, </a:t>
            </a:r>
            <a:r>
              <a:rPr lang="hu-HU" sz="2000" dirty="0" err="1" smtClean="0">
                <a:solidFill>
                  <a:schemeClr val="accent4"/>
                </a:solidFill>
              </a:rPr>
              <a:t>pulmonális</a:t>
            </a:r>
            <a:r>
              <a:rPr lang="hu-HU" sz="2000" dirty="0" smtClean="0">
                <a:solidFill>
                  <a:schemeClr val="accent4"/>
                </a:solidFill>
              </a:rPr>
              <a:t> ödéma, akut </a:t>
            </a:r>
            <a:r>
              <a:rPr lang="hu-HU" sz="2000" dirty="0" err="1" smtClean="0">
                <a:solidFill>
                  <a:schemeClr val="accent4"/>
                </a:solidFill>
              </a:rPr>
              <a:t>koronária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szindróma (angina, </a:t>
            </a:r>
            <a:r>
              <a:rPr lang="hu-HU" sz="2000" dirty="0" err="1" smtClean="0">
                <a:solidFill>
                  <a:schemeClr val="accent4"/>
                </a:solidFill>
              </a:rPr>
              <a:t>miokardiális</a:t>
            </a:r>
            <a:r>
              <a:rPr lang="hu-HU" sz="2000" dirty="0" smtClean="0">
                <a:solidFill>
                  <a:schemeClr val="accent4"/>
                </a:solidFill>
              </a:rPr>
              <a:t> infarktus, ventrikuláris </a:t>
            </a:r>
            <a:r>
              <a:rPr lang="hu-HU" sz="2000" dirty="0" err="1" smtClean="0">
                <a:solidFill>
                  <a:schemeClr val="accent4"/>
                </a:solidFill>
              </a:rPr>
              <a:t>arrythmia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léphet fel!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hu-HU" sz="2000" u="sng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hu-HU" sz="2000" u="sng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Szédülés, fejfájás, izgatottság, </a:t>
            </a:r>
            <a:r>
              <a:rPr lang="hu-HU" sz="2000" dirty="0" err="1" smtClean="0">
                <a:solidFill>
                  <a:schemeClr val="accent4"/>
                </a:solidFill>
              </a:rPr>
              <a:t>tachycardia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kamrafibrillatio</a:t>
            </a:r>
            <a:r>
              <a:rPr lang="hu-HU" sz="2000" dirty="0" smtClean="0">
                <a:solidFill>
                  <a:schemeClr val="accent4"/>
                </a:solidFill>
              </a:rPr>
              <a:t>, AMI,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ISZB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 az </a:t>
            </a:r>
            <a:r>
              <a:rPr lang="hu-HU" sz="2000" dirty="0" err="1" smtClean="0">
                <a:solidFill>
                  <a:schemeClr val="accent4"/>
                </a:solidFill>
              </a:rPr>
              <a:t>anaphylaxia</a:t>
            </a:r>
            <a:r>
              <a:rPr lang="hu-HU" sz="2000" dirty="0" smtClean="0">
                <a:solidFill>
                  <a:schemeClr val="accent4"/>
                </a:solidFill>
              </a:rPr>
              <a:t> klinikai képét a </a:t>
            </a:r>
            <a:r>
              <a:rPr lang="hu-HU" sz="2000" dirty="0" err="1" smtClean="0">
                <a:solidFill>
                  <a:schemeClr val="accent4"/>
                </a:solidFill>
              </a:rPr>
              <a:t>hypotenzió</a:t>
            </a:r>
            <a:r>
              <a:rPr lang="hu-HU" sz="2000" dirty="0" smtClean="0">
                <a:solidFill>
                  <a:schemeClr val="accent4"/>
                </a:solidFill>
              </a:rPr>
              <a:t> uralja, vagy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intravaszkuláris</a:t>
            </a:r>
            <a:r>
              <a:rPr lang="hu-HU" sz="2000" dirty="0" smtClean="0">
                <a:solidFill>
                  <a:schemeClr val="accent4"/>
                </a:solidFill>
              </a:rPr>
              <a:t> koagulációra utaló tünetek vannak, akkor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betegeknél hirtelen halál következhet be, ha a beteg felül még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mielőtt teljesen elmúlnának a tünetek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kardiovaszkuláris rendszer stabilizációjáig, a teljes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tünetmentességig háton fekve kell tartani a betegeket, és oxigénnel kell ellátni őket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hypotenzióban</a:t>
            </a:r>
            <a:r>
              <a:rPr lang="hu-HU" sz="2000" dirty="0" smtClean="0">
                <a:solidFill>
                  <a:schemeClr val="accent4"/>
                </a:solidFill>
              </a:rPr>
              <a:t>, ha az intravénás adrenalinra nem reagál a beteg,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dopamin, </a:t>
            </a:r>
            <a:r>
              <a:rPr lang="hu-HU" sz="2000" dirty="0" err="1" smtClean="0">
                <a:solidFill>
                  <a:schemeClr val="accent4"/>
                </a:solidFill>
              </a:rPr>
              <a:t>noradrenalin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metaraminol</a:t>
            </a:r>
            <a:r>
              <a:rPr lang="hu-HU" sz="2000" dirty="0" smtClean="0">
                <a:solidFill>
                  <a:schemeClr val="accent4"/>
                </a:solidFill>
              </a:rPr>
              <a:t> vagy </a:t>
            </a:r>
            <a:r>
              <a:rPr lang="hu-HU" sz="2000" dirty="0" err="1" smtClean="0">
                <a:solidFill>
                  <a:schemeClr val="accent4"/>
                </a:solidFill>
              </a:rPr>
              <a:t>vazopresszin</a:t>
            </a:r>
            <a:r>
              <a:rPr lang="hu-HU" sz="2000" dirty="0" smtClean="0">
                <a:solidFill>
                  <a:schemeClr val="accent4"/>
                </a:solidFill>
              </a:rPr>
              <a:t> adására is sor kerül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noradrenalin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norepinephrin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  <a:r>
              <a:rPr lang="hu-HU" sz="2000" dirty="0" err="1" smtClean="0">
                <a:solidFill>
                  <a:schemeClr val="accent4"/>
                </a:solidFill>
              </a:rPr>
              <a:t>Arterenol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endParaRPr lang="hu-HU" sz="2000" u="sng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</a:t>
            </a:r>
          </a:p>
          <a:p>
            <a:pPr>
              <a:buClr>
                <a:schemeClr val="tx1"/>
              </a:buCl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Elsősorban az </a:t>
            </a:r>
            <a:r>
              <a:rPr lang="el-GR" sz="2000" b="1" dirty="0" smtClean="0">
                <a:solidFill>
                  <a:schemeClr val="accent4"/>
                </a:solidFill>
              </a:rPr>
              <a:t>α</a:t>
            </a:r>
            <a:r>
              <a:rPr lang="hu-HU" sz="2000" b="1" dirty="0" smtClean="0">
                <a:solidFill>
                  <a:schemeClr val="accent4"/>
                </a:solidFill>
              </a:rPr>
              <a:t>1, </a:t>
            </a:r>
            <a:r>
              <a:rPr lang="el-GR" sz="2000" b="1" dirty="0" smtClean="0">
                <a:solidFill>
                  <a:schemeClr val="accent4"/>
                </a:solidFill>
              </a:rPr>
              <a:t>α</a:t>
            </a:r>
            <a:r>
              <a:rPr lang="hu-HU" sz="2000" b="1" dirty="0" smtClean="0">
                <a:solidFill>
                  <a:schemeClr val="accent4"/>
                </a:solidFill>
              </a:rPr>
              <a:t>2 és a ß1 </a:t>
            </a:r>
            <a:r>
              <a:rPr lang="hu-HU" sz="2000" dirty="0" smtClean="0">
                <a:solidFill>
                  <a:schemeClr val="accent4"/>
                </a:solidFill>
              </a:rPr>
              <a:t>receptorokat izgatja, </a:t>
            </a:r>
            <a:r>
              <a:rPr lang="hu-HU" sz="2000" b="1" dirty="0" smtClean="0">
                <a:solidFill>
                  <a:srgbClr val="FF0000"/>
                </a:solidFill>
              </a:rPr>
              <a:t>erős </a:t>
            </a:r>
          </a:p>
          <a:p>
            <a:pPr>
              <a:buClr>
                <a:schemeClr val="tx1"/>
              </a:buClr>
              <a:buNone/>
            </a:pPr>
            <a:r>
              <a:rPr lang="hu-HU" sz="2000" b="1" dirty="0" smtClean="0">
                <a:solidFill>
                  <a:srgbClr val="FF0000"/>
                </a:solidFill>
              </a:rPr>
              <a:t>érösszehúzó hatás</a:t>
            </a:r>
            <a:r>
              <a:rPr lang="hu-HU" sz="2000" dirty="0" smtClean="0">
                <a:solidFill>
                  <a:schemeClr val="accent4"/>
                </a:solidFill>
              </a:rPr>
              <a:t>a van, </a:t>
            </a:r>
          </a:p>
          <a:p>
            <a:pPr>
              <a:buClr>
                <a:schemeClr val="tx1"/>
              </a:buCl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adrenalinnál sokkal erősebben szűkíti az ereket,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közvetlenül emeli a szívfrekvenciát,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glükózt szabadít fel az energiaraktárakból,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növeli az izomtónust,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emeli a szisztolés és diasztolés vérnyomást,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reflex </a:t>
            </a:r>
            <a:r>
              <a:rPr lang="hu-HU" sz="2000" dirty="0" err="1" smtClean="0">
                <a:solidFill>
                  <a:schemeClr val="accent4"/>
                </a:solidFill>
              </a:rPr>
              <a:t>bradycardiát</a:t>
            </a:r>
            <a:r>
              <a:rPr lang="hu-HU" sz="2000" dirty="0" smtClean="0">
                <a:solidFill>
                  <a:schemeClr val="accent4"/>
                </a:solidFill>
              </a:rPr>
              <a:t> okoz.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hu-HU" sz="2200" b="1" i="1" dirty="0" smtClean="0">
                <a:solidFill>
                  <a:schemeClr val="accent4"/>
                </a:solidFill>
              </a:rPr>
              <a:t>Indikáció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200" dirty="0" err="1" smtClean="0">
                <a:solidFill>
                  <a:schemeClr val="accent4"/>
                </a:solidFill>
              </a:rPr>
              <a:t>vasodilatatiós</a:t>
            </a:r>
            <a:r>
              <a:rPr lang="hu-HU" sz="2200" dirty="0" smtClean="0">
                <a:solidFill>
                  <a:schemeClr val="accent4"/>
                </a:solidFill>
              </a:rPr>
              <a:t> </a:t>
            </a:r>
            <a:r>
              <a:rPr lang="hu-HU" sz="2200" dirty="0" err="1" smtClean="0">
                <a:solidFill>
                  <a:schemeClr val="accent4"/>
                </a:solidFill>
              </a:rPr>
              <a:t>shockban</a:t>
            </a:r>
            <a:r>
              <a:rPr lang="hu-HU" sz="2200" dirty="0" smtClean="0">
                <a:solidFill>
                  <a:schemeClr val="accent4"/>
                </a:solidFill>
              </a:rPr>
              <a:t> adandó (perifériás keringési elégtelenség) erős érszűkítő hatása miatt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akut </a:t>
            </a:r>
            <a:r>
              <a:rPr lang="hu-HU" sz="2200" dirty="0" err="1" smtClean="0">
                <a:solidFill>
                  <a:schemeClr val="accent4"/>
                </a:solidFill>
              </a:rPr>
              <a:t>hypotonia</a:t>
            </a:r>
            <a:r>
              <a:rPr lang="hu-HU" sz="2200" dirty="0" smtClean="0">
                <a:solidFill>
                  <a:schemeClr val="accent4"/>
                </a:solidFill>
              </a:rPr>
              <a:t> esetén sürgősségi beavatkozásként a vérnyomás helyreállítására javallt.</a:t>
            </a:r>
          </a:p>
          <a:p>
            <a:pPr>
              <a:buClr>
                <a:schemeClr val="tx1"/>
              </a:buClr>
              <a:buNone/>
            </a:pPr>
            <a:endParaRPr lang="hu-HU" sz="2200" dirty="0" smtClean="0">
              <a:solidFill>
                <a:schemeClr val="accent4"/>
              </a:solidFill>
            </a:endParaRPr>
          </a:p>
          <a:p>
            <a:pPr>
              <a:buClr>
                <a:schemeClr val="tx1"/>
              </a:buClr>
              <a:buNone/>
            </a:pPr>
            <a:r>
              <a:rPr lang="hu-HU" sz="2200" b="1" i="1" dirty="0" smtClean="0">
                <a:solidFill>
                  <a:schemeClr val="accent4"/>
                </a:solidFill>
              </a:rPr>
              <a:t>Mellékhatás</a:t>
            </a:r>
          </a:p>
          <a:p>
            <a:pPr>
              <a:buClr>
                <a:schemeClr val="tx1"/>
              </a:buClr>
              <a:buNone/>
            </a:pPr>
            <a:r>
              <a:rPr lang="hu-HU" sz="2200" dirty="0" err="1" smtClean="0">
                <a:solidFill>
                  <a:schemeClr val="accent4"/>
                </a:solidFill>
              </a:rPr>
              <a:t>arrhythmia</a:t>
            </a:r>
            <a:r>
              <a:rPr lang="hu-HU" sz="2200" dirty="0" smtClean="0">
                <a:solidFill>
                  <a:schemeClr val="accent4"/>
                </a:solidFill>
              </a:rPr>
              <a:t>, gangréna, </a:t>
            </a:r>
            <a:r>
              <a:rPr lang="hu-HU" sz="2200" dirty="0" err="1" smtClean="0">
                <a:solidFill>
                  <a:schemeClr val="accent4"/>
                </a:solidFill>
              </a:rPr>
              <a:t>Ach</a:t>
            </a:r>
            <a:r>
              <a:rPr lang="hu-HU" sz="2200" dirty="0" smtClean="0">
                <a:solidFill>
                  <a:schemeClr val="accent4"/>
                </a:solidFill>
              </a:rPr>
              <a:t> felszabadulást gátolja</a:t>
            </a:r>
          </a:p>
          <a:p>
            <a:pPr>
              <a:buFont typeface="Wingdings" pitchFamily="2" charset="2"/>
              <a:buNone/>
            </a:pPr>
            <a:endParaRPr lang="hu-HU" sz="22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u-HU" sz="2200" b="1" i="1" dirty="0" smtClean="0">
                <a:solidFill>
                  <a:schemeClr val="accent4"/>
                </a:solidFill>
              </a:rPr>
              <a:t>Adagolás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</a:rPr>
              <a:t>IV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</a:rPr>
              <a:t>Hígított oldat formájában centrális vénás </a:t>
            </a:r>
            <a:r>
              <a:rPr lang="hu-HU" sz="2200" dirty="0" err="1" smtClean="0">
                <a:solidFill>
                  <a:schemeClr val="accent4"/>
                </a:solidFill>
              </a:rPr>
              <a:t>kanülön</a:t>
            </a:r>
            <a:r>
              <a:rPr lang="hu-HU" sz="2200" dirty="0" smtClean="0">
                <a:solidFill>
                  <a:schemeClr val="accent4"/>
                </a:solidFill>
              </a:rPr>
              <a:t> keresztül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</a:rPr>
              <a:t>alkalmazandó.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</a:rPr>
              <a:t>Az infúziót fecskendős pumpa, infúziós pumpa vagy cseppszámláló segítségével szabályozott sebességgel kell beadni.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dopamin </a:t>
            </a:r>
            <a:r>
              <a:rPr lang="hu-HU" sz="2000" dirty="0" smtClean="0">
                <a:solidFill>
                  <a:schemeClr val="accent4"/>
                </a:solidFill>
              </a:rPr>
              <a:t>Dopamin </a:t>
            </a:r>
            <a:r>
              <a:rPr lang="hu-HU" sz="2000" dirty="0" err="1" smtClean="0">
                <a:solidFill>
                  <a:schemeClr val="accent4"/>
                </a:solidFill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</a:rPr>
              <a:t>. 50mg/5ml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noradrenalin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előanyaga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dózisfüggő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2,5-5 </a:t>
            </a:r>
            <a:r>
              <a:rPr lang="en-US" sz="2000" dirty="0" smtClean="0">
                <a:solidFill>
                  <a:schemeClr val="accent4"/>
                </a:solidFill>
                <a:latin typeface="Arial"/>
              </a:rPr>
              <a:t>µ</a:t>
            </a:r>
            <a:r>
              <a:rPr lang="hu-HU" sz="2000" dirty="0" smtClean="0">
                <a:solidFill>
                  <a:schemeClr val="accent4"/>
                </a:solidFill>
              </a:rPr>
              <a:t>g/kg/min a vesedózis (tágítja a </a:t>
            </a:r>
            <a:r>
              <a:rPr lang="hu-HU" sz="2000" dirty="0" err="1" smtClean="0">
                <a:solidFill>
                  <a:schemeClr val="accent4"/>
                </a:solidFill>
              </a:rPr>
              <a:t>veseereket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5-10 </a:t>
            </a:r>
            <a:r>
              <a:rPr lang="en-US" sz="2000" dirty="0" smtClean="0">
                <a:solidFill>
                  <a:schemeClr val="accent4"/>
                </a:solidFill>
                <a:latin typeface="Arial"/>
              </a:rPr>
              <a:t>µ</a:t>
            </a:r>
            <a:r>
              <a:rPr lang="hu-HU" sz="2000" dirty="0" smtClean="0">
                <a:solidFill>
                  <a:schemeClr val="accent4"/>
                </a:solidFill>
              </a:rPr>
              <a:t>g/kg/min dózisban főleg pozitív </a:t>
            </a:r>
            <a:r>
              <a:rPr lang="hu-HU" sz="2000" dirty="0" err="1" smtClean="0">
                <a:solidFill>
                  <a:schemeClr val="accent4"/>
                </a:solidFill>
              </a:rPr>
              <a:t>kronotróp</a:t>
            </a:r>
            <a:r>
              <a:rPr lang="hu-HU" sz="2000" dirty="0" smtClean="0">
                <a:solidFill>
                  <a:schemeClr val="accent4"/>
                </a:solidFill>
              </a:rPr>
              <a:t> (szívelégtelenségben)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10 </a:t>
            </a:r>
            <a:r>
              <a:rPr lang="en-US" sz="2000" dirty="0" smtClean="0">
                <a:solidFill>
                  <a:schemeClr val="accent4"/>
                </a:solidFill>
                <a:latin typeface="Arial"/>
              </a:rPr>
              <a:t>µ</a:t>
            </a:r>
            <a:r>
              <a:rPr lang="hu-HU" sz="2000" dirty="0" smtClean="0">
                <a:solidFill>
                  <a:schemeClr val="accent4"/>
                </a:solidFill>
              </a:rPr>
              <a:t>g/kg/min dózis felett </a:t>
            </a:r>
            <a:r>
              <a:rPr lang="hu-HU" sz="2000" dirty="0" err="1" smtClean="0">
                <a:solidFill>
                  <a:schemeClr val="accent4"/>
                </a:solidFill>
              </a:rPr>
              <a:t>vazokonstriktor</a:t>
            </a:r>
            <a:r>
              <a:rPr lang="hu-HU" sz="2000" dirty="0" smtClean="0">
                <a:solidFill>
                  <a:schemeClr val="accent4"/>
                </a:solidFill>
              </a:rPr>
              <a:t> (akut keringési elégtelenség)</a:t>
            </a:r>
          </a:p>
          <a:p>
            <a:pPr>
              <a:buFont typeface="Wingdings" pitchFamily="2" charset="2"/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dopamin erősen hat a központi idegrendszerre, ezek a hatások nem </a:t>
            </a:r>
          </a:p>
          <a:p>
            <a:pPr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érvényesülnek, ha gyógyszerként adagolják, mivel nem jut át a vér–</a:t>
            </a:r>
          </a:p>
          <a:p>
            <a:pPr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agy gáton</a:t>
            </a:r>
            <a:endParaRPr lang="hu-HU" sz="2000" b="1" i="1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Indikáció</a:t>
            </a:r>
          </a:p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chemeClr val="accent4"/>
                </a:solidFill>
              </a:rPr>
              <a:t>A </a:t>
            </a:r>
            <a:r>
              <a:rPr lang="hu-HU" sz="2000" u="sng" dirty="0" err="1" smtClean="0">
                <a:solidFill>
                  <a:schemeClr val="accent4"/>
                </a:solidFill>
              </a:rPr>
              <a:t>hemodinamikai</a:t>
            </a:r>
            <a:r>
              <a:rPr lang="hu-HU" sz="2000" u="sng" dirty="0" smtClean="0">
                <a:solidFill>
                  <a:schemeClr val="accent4"/>
                </a:solidFill>
              </a:rPr>
              <a:t> perfúzió javítása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cardiogen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shock</a:t>
            </a:r>
            <a:r>
              <a:rPr lang="hu-HU" sz="2000" dirty="0" smtClean="0">
                <a:solidFill>
                  <a:schemeClr val="accent4"/>
                </a:solidFill>
              </a:rPr>
              <a:t> (AMI okozta szívelégtelenség),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hypovolaemiás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shock</a:t>
            </a:r>
            <a:r>
              <a:rPr lang="hu-HU" sz="2000" dirty="0" smtClean="0">
                <a:solidFill>
                  <a:schemeClr val="accent4"/>
                </a:solidFill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szívsebészeti és egyéb sebészeti beavatkozások (</a:t>
            </a:r>
            <a:r>
              <a:rPr lang="hu-HU" sz="2000" dirty="0" err="1" smtClean="0">
                <a:solidFill>
                  <a:schemeClr val="accent4"/>
                </a:solidFill>
              </a:rPr>
              <a:t>postoperativ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shock</a:t>
            </a:r>
            <a:r>
              <a:rPr lang="hu-HU" sz="2000" dirty="0" smtClean="0">
                <a:solidFill>
                  <a:schemeClr val="accent4"/>
                </a:solidFill>
              </a:rPr>
              <a:t>),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septikus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shock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anafilaxiás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shock</a:t>
            </a:r>
            <a:r>
              <a:rPr lang="hu-HU" sz="2000" dirty="0" smtClean="0">
                <a:solidFill>
                  <a:schemeClr val="accent4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súlyos </a:t>
            </a:r>
            <a:r>
              <a:rPr lang="hu-HU" sz="2000" dirty="0" err="1" smtClean="0">
                <a:solidFill>
                  <a:schemeClr val="accent4"/>
                </a:solidFill>
              </a:rPr>
              <a:t>hypotensio</a:t>
            </a:r>
            <a:r>
              <a:rPr lang="hu-HU" sz="2000" dirty="0" smtClean="0">
                <a:solidFill>
                  <a:schemeClr val="accent4"/>
                </a:solidFill>
              </a:rPr>
              <a:t>, fenyegető veseelégtelenség. </a:t>
            </a:r>
          </a:p>
          <a:p>
            <a:pPr>
              <a:buFont typeface="Wingdings" pitchFamily="2" charset="2"/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Adagolás</a:t>
            </a:r>
          </a:p>
          <a:p>
            <a:pPr>
              <a:buFont typeface="Wingdings" pitchFamily="2" charset="2"/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Perfúzorral</a:t>
            </a:r>
            <a:r>
              <a:rPr lang="hu-HU" sz="2000" dirty="0" smtClean="0">
                <a:solidFill>
                  <a:schemeClr val="accent4"/>
                </a:solidFill>
              </a:rPr>
              <a:t> adagoljuk, csak hígítva.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dobutamin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DOBUTAMIN </a:t>
            </a:r>
            <a:r>
              <a:rPr lang="hu-HU" sz="2000" dirty="0" err="1" smtClean="0">
                <a:solidFill>
                  <a:schemeClr val="accent4"/>
                </a:solidFill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</a:rPr>
              <a:t>. 250mg</a:t>
            </a:r>
          </a:p>
          <a:p>
            <a:pPr>
              <a:buFont typeface="Wingdings" pitchFamily="2" charset="2"/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Szintetikus </a:t>
            </a:r>
            <a:r>
              <a:rPr lang="hu-HU" sz="2000" dirty="0" err="1" smtClean="0">
                <a:solidFill>
                  <a:schemeClr val="accent4"/>
                </a:solidFill>
              </a:rPr>
              <a:t>katecholamin</a:t>
            </a:r>
            <a:r>
              <a:rPr lang="hu-HU" sz="2000" b="1" dirty="0" smtClean="0">
                <a:solidFill>
                  <a:schemeClr val="accent4"/>
                </a:solidFill>
              </a:rPr>
              <a:t>, </a:t>
            </a:r>
            <a:r>
              <a:rPr lang="hu-HU" sz="2000" dirty="0" smtClean="0">
                <a:solidFill>
                  <a:schemeClr val="accent4"/>
                </a:solidFill>
              </a:rPr>
              <a:t>szelektívebben hat a </a:t>
            </a:r>
            <a:r>
              <a:rPr lang="el-GR" sz="2000" b="1" dirty="0" smtClean="0">
                <a:solidFill>
                  <a:schemeClr val="accent4"/>
                </a:solidFill>
              </a:rPr>
              <a:t>β</a:t>
            </a:r>
            <a:r>
              <a:rPr lang="el-GR" sz="2000" b="1" baseline="-25000" dirty="0" smtClean="0">
                <a:solidFill>
                  <a:schemeClr val="accent4"/>
                </a:solidFill>
              </a:rPr>
              <a:t>1</a:t>
            </a:r>
            <a:r>
              <a:rPr lang="el-GR" sz="2000" dirty="0" smtClean="0">
                <a:solidFill>
                  <a:schemeClr val="accent4"/>
                </a:solidFill>
              </a:rPr>
              <a:t>-</a:t>
            </a:r>
            <a:r>
              <a:rPr lang="hu-HU" sz="2000" dirty="0" smtClean="0">
                <a:solidFill>
                  <a:schemeClr val="accent4"/>
                </a:solidFill>
              </a:rPr>
              <a:t>receptorokra, </a:t>
            </a:r>
          </a:p>
          <a:p>
            <a:pPr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így elsősorban szívhatásai érvényesülnek. </a:t>
            </a:r>
          </a:p>
          <a:p>
            <a:pPr>
              <a:buFont typeface="Wingdings" pitchFamily="2" charset="2"/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Szelektív ß1 receptor hatás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Pozitív </a:t>
            </a:r>
            <a:r>
              <a:rPr lang="hu-HU" sz="2000" dirty="0" err="1" smtClean="0">
                <a:solidFill>
                  <a:schemeClr val="accent4"/>
                </a:solidFill>
              </a:rPr>
              <a:t>inotróp</a:t>
            </a:r>
            <a:r>
              <a:rPr lang="hu-HU" sz="2000" dirty="0" smtClean="0">
                <a:solidFill>
                  <a:schemeClr val="accent4"/>
                </a:solidFill>
              </a:rPr>
              <a:t> szer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Perifériás </a:t>
            </a:r>
            <a:r>
              <a:rPr lang="hu-HU" sz="2000" dirty="0" err="1" smtClean="0">
                <a:solidFill>
                  <a:schemeClr val="accent4"/>
                </a:solidFill>
              </a:rPr>
              <a:t>érszükítő</a:t>
            </a:r>
            <a:r>
              <a:rPr lang="hu-HU" sz="2000" dirty="0" smtClean="0">
                <a:solidFill>
                  <a:schemeClr val="accent4"/>
                </a:solidFill>
              </a:rPr>
              <a:t> hatása nincs</a:t>
            </a:r>
          </a:p>
          <a:p>
            <a:pPr>
              <a:buFont typeface="Wingdings" pitchFamily="2" charset="2"/>
              <a:buNone/>
            </a:pPr>
            <a:endParaRPr lang="hu-HU" sz="22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None/>
            </a:pPr>
            <a:endParaRPr lang="hu-HU" sz="22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SZIMPATIKUS IDEGRENDSZER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Praeganglionális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rostjai a gerincagyból, 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thoracalis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és 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lumbális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szakasz oldalsó szarvából erednek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 szervezetet alkalmassá teszi a fokozottabb erőkifejtésre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Szimpatikus hatások: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szívfrekvencia, vérnyomás nő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pupilla kitágul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vázizomzat vérellátása fokozódik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bronchusdilatáció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vércukorszint emelkedik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Ingerületátvivő anyag: 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noradrenalin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Receptorok: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adrenerg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adrenoceptor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,</a:t>
            </a:r>
            <a:r>
              <a:rPr lang="el-GR" sz="2000" dirty="0" smtClean="0">
                <a:solidFill>
                  <a:schemeClr val="accent4"/>
                </a:solidFill>
                <a:latin typeface="Century" pitchFamily="18" charset="0"/>
              </a:rPr>
              <a:t> α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1, </a:t>
            </a:r>
            <a:r>
              <a:rPr lang="el-GR" sz="2000" dirty="0" smtClean="0">
                <a:solidFill>
                  <a:schemeClr val="accent4"/>
                </a:solidFill>
                <a:latin typeface="Century" pitchFamily="18" charset="0"/>
              </a:rPr>
              <a:t>α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2, ß1, ß2 receptorok)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Terápiás javallatok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Akut szívelégtelenség, krónikus szívelégtelenség akut dekompenzációja, amennyiben pozitív </a:t>
            </a:r>
            <a:r>
              <a:rPr lang="hu-HU" sz="2000" dirty="0" err="1" smtClean="0">
                <a:solidFill>
                  <a:schemeClr val="accent4"/>
                </a:solidFill>
              </a:rPr>
              <a:t>inotrop</a:t>
            </a:r>
            <a:r>
              <a:rPr lang="hu-HU" sz="2000" dirty="0" smtClean="0">
                <a:solidFill>
                  <a:schemeClr val="accent4"/>
                </a:solidFill>
              </a:rPr>
              <a:t> kezelés szükséges.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elsődlegesen választandó gyógyszer </a:t>
            </a:r>
            <a:r>
              <a:rPr lang="hu-HU" sz="2000" dirty="0" err="1" smtClean="0">
                <a:solidFill>
                  <a:schemeClr val="accent4"/>
                </a:solidFill>
              </a:rPr>
              <a:t>myocardialis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infarctus</a:t>
            </a:r>
            <a:r>
              <a:rPr lang="hu-HU" sz="2000" dirty="0" smtClean="0">
                <a:solidFill>
                  <a:schemeClr val="accent4"/>
                </a:solidFill>
              </a:rPr>
              <a:t>, súlyos </a:t>
            </a:r>
            <a:r>
              <a:rPr lang="hu-HU" sz="2000" dirty="0" err="1" smtClean="0">
                <a:solidFill>
                  <a:schemeClr val="accent4"/>
                </a:solidFill>
              </a:rPr>
              <a:t>hypotonia</a:t>
            </a:r>
            <a:r>
              <a:rPr lang="hu-HU" sz="2000" dirty="0" smtClean="0">
                <a:solidFill>
                  <a:schemeClr val="accent4"/>
                </a:solidFill>
              </a:rPr>
              <a:t>, ill. </a:t>
            </a:r>
            <a:r>
              <a:rPr lang="hu-HU" sz="2000" dirty="0" err="1" smtClean="0">
                <a:solidFill>
                  <a:schemeClr val="accent4"/>
                </a:solidFill>
              </a:rPr>
              <a:t>septicus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shock</a:t>
            </a:r>
            <a:r>
              <a:rPr lang="hu-HU" sz="2000" dirty="0" smtClean="0">
                <a:solidFill>
                  <a:schemeClr val="accent4"/>
                </a:solidFill>
              </a:rPr>
              <a:t> esetén fellépő </a:t>
            </a:r>
            <a:r>
              <a:rPr lang="hu-HU" sz="2000" dirty="0" err="1" smtClean="0">
                <a:solidFill>
                  <a:schemeClr val="accent4"/>
                </a:solidFill>
              </a:rPr>
              <a:t>cardiogen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shock</a:t>
            </a:r>
            <a:r>
              <a:rPr lang="hu-HU" sz="2000" dirty="0" smtClean="0">
                <a:solidFill>
                  <a:schemeClr val="accent4"/>
                </a:solidFill>
              </a:rPr>
              <a:t> kezelésére. 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kamrai funkciók károsodása, a kamrai töltőnyomás emelkedése és a perifériás </a:t>
            </a:r>
            <a:r>
              <a:rPr lang="hu-HU" sz="2000" dirty="0" err="1" smtClean="0">
                <a:solidFill>
                  <a:schemeClr val="accent4"/>
                </a:solidFill>
              </a:rPr>
              <a:t>vascularis</a:t>
            </a:r>
            <a:r>
              <a:rPr lang="hu-HU" sz="2000" dirty="0" smtClean="0">
                <a:solidFill>
                  <a:schemeClr val="accent4"/>
                </a:solidFill>
              </a:rPr>
              <a:t> rezisztencia növekedése esetén indokolt lehet a dopaminnal kezelt betegnek </a:t>
            </a:r>
            <a:r>
              <a:rPr lang="hu-HU" sz="2000" dirty="0" err="1" smtClean="0">
                <a:solidFill>
                  <a:schemeClr val="accent4"/>
                </a:solidFill>
              </a:rPr>
              <a:t>dobutamin</a:t>
            </a:r>
            <a:r>
              <a:rPr lang="hu-HU" sz="2000" dirty="0" smtClean="0">
                <a:solidFill>
                  <a:schemeClr val="accent4"/>
                </a:solidFill>
              </a:rPr>
              <a:t> adása.   </a:t>
            </a:r>
          </a:p>
          <a:p>
            <a:pPr>
              <a:buFont typeface="Wingdings" pitchFamily="2" charset="2"/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Adagolás </a:t>
            </a:r>
          </a:p>
          <a:p>
            <a:pPr>
              <a:buFont typeface="Wingdings" pitchFamily="2" charset="2"/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perfúzorral</a:t>
            </a:r>
            <a:r>
              <a:rPr lang="hu-HU" sz="2000" dirty="0" smtClean="0">
                <a:solidFill>
                  <a:schemeClr val="accent4"/>
                </a:solidFill>
              </a:rPr>
              <a:t> :3-15 </a:t>
            </a:r>
            <a:r>
              <a:rPr lang="en-US" sz="2000" dirty="0" smtClean="0">
                <a:solidFill>
                  <a:schemeClr val="accent4"/>
                </a:solidFill>
                <a:latin typeface="Arial"/>
              </a:rPr>
              <a:t>µ</a:t>
            </a:r>
            <a:r>
              <a:rPr lang="hu-HU" sz="2000" dirty="0" smtClean="0">
                <a:solidFill>
                  <a:schemeClr val="accent4"/>
                </a:solidFill>
              </a:rPr>
              <a:t>g/kg/min, infúzióban</a:t>
            </a:r>
          </a:p>
          <a:p>
            <a:endParaRPr lang="hu-HU" sz="22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2. Szelektív ß2 izgatók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úgy tágítják a hörgőket, hogy ß1 szívhatásaik minimálisak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fő indikációs területük az </a:t>
            </a:r>
            <a:r>
              <a:rPr lang="hu-HU" sz="2000" dirty="0" err="1" smtClean="0">
                <a:solidFill>
                  <a:srgbClr val="FF0000"/>
                </a:solidFill>
              </a:rPr>
              <a:t>asthma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bronchiale</a:t>
            </a:r>
            <a:endParaRPr lang="hu-HU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err="1" smtClean="0">
                <a:solidFill>
                  <a:srgbClr val="FF0000"/>
                </a:solidFill>
              </a:rPr>
              <a:t>salbutamol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roham oldására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méhelernyesztésre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sűrű alkalmazásnál ß1 izgatás: szívdobogás érzés, remegés, görcs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fejfájás, allergia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Ellenjavallt: </a:t>
            </a:r>
            <a:r>
              <a:rPr lang="hu-HU" sz="2000" dirty="0" smtClean="0">
                <a:solidFill>
                  <a:schemeClr val="accent4"/>
                </a:solidFill>
              </a:rPr>
              <a:t>pajzsmirigy túlműködésben, </a:t>
            </a:r>
            <a:r>
              <a:rPr lang="hu-HU" sz="2000" dirty="0" err="1" smtClean="0">
                <a:solidFill>
                  <a:schemeClr val="accent4"/>
                </a:solidFill>
              </a:rPr>
              <a:t>tachycardia</a:t>
            </a:r>
            <a:r>
              <a:rPr lang="hu-HU" sz="2000" dirty="0" smtClean="0">
                <a:solidFill>
                  <a:schemeClr val="accent4"/>
                </a:solidFill>
              </a:rPr>
              <a:t>, súlyos 		szívelégtelenségben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2200" b="1" i="1" dirty="0" smtClean="0">
                <a:solidFill>
                  <a:schemeClr val="accent4"/>
                </a:solidFill>
              </a:rPr>
              <a:t>3. </a:t>
            </a:r>
            <a:r>
              <a:rPr lang="el-GR" sz="2200" b="1" i="1" dirty="0" smtClean="0">
                <a:solidFill>
                  <a:schemeClr val="accent4"/>
                </a:solidFill>
              </a:rPr>
              <a:t>α</a:t>
            </a:r>
            <a:r>
              <a:rPr lang="hu-HU" sz="2200" b="1" i="1" dirty="0" smtClean="0">
                <a:solidFill>
                  <a:schemeClr val="accent4"/>
                </a:solidFill>
              </a:rPr>
              <a:t>1 receptor </a:t>
            </a:r>
            <a:r>
              <a:rPr lang="hu-HU" sz="2200" b="1" i="1" dirty="0" err="1" smtClean="0">
                <a:solidFill>
                  <a:schemeClr val="accent4"/>
                </a:solidFill>
              </a:rPr>
              <a:t>agonisták</a:t>
            </a:r>
            <a:endParaRPr lang="hu-HU" sz="22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200" i="1" dirty="0" err="1" smtClean="0">
                <a:solidFill>
                  <a:schemeClr val="accent4"/>
                </a:solidFill>
              </a:rPr>
              <a:t>phenylephryn</a:t>
            </a:r>
            <a:endParaRPr lang="hu-HU" sz="22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200" i="1" dirty="0" err="1" smtClean="0">
                <a:solidFill>
                  <a:schemeClr val="accent4"/>
                </a:solidFill>
              </a:rPr>
              <a:t>tramazolin</a:t>
            </a:r>
            <a:r>
              <a:rPr lang="hu-HU" sz="2200" i="1" dirty="0" smtClean="0">
                <a:solidFill>
                  <a:schemeClr val="accent4"/>
                </a:solidFill>
              </a:rPr>
              <a:t> (</a:t>
            </a:r>
            <a:r>
              <a:rPr lang="hu-HU" sz="2200" i="1" dirty="0" err="1" smtClean="0">
                <a:solidFill>
                  <a:schemeClr val="accent4"/>
                </a:solidFill>
              </a:rPr>
              <a:t>Rhinospray</a:t>
            </a:r>
            <a:r>
              <a:rPr lang="hu-HU" sz="2200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r>
              <a:rPr lang="hu-HU" sz="2200" i="1" dirty="0" err="1" smtClean="0">
                <a:solidFill>
                  <a:schemeClr val="accent4"/>
                </a:solidFill>
              </a:rPr>
              <a:t>oxymetazolin</a:t>
            </a:r>
            <a:r>
              <a:rPr lang="hu-HU" sz="2200" i="1" dirty="0" smtClean="0">
                <a:solidFill>
                  <a:schemeClr val="accent4"/>
                </a:solidFill>
              </a:rPr>
              <a:t> (</a:t>
            </a:r>
            <a:r>
              <a:rPr lang="hu-HU" sz="2200" i="1" dirty="0" err="1" smtClean="0">
                <a:solidFill>
                  <a:schemeClr val="accent4"/>
                </a:solidFill>
              </a:rPr>
              <a:t>Nasivin</a:t>
            </a:r>
            <a:r>
              <a:rPr lang="hu-HU" sz="2200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r>
              <a:rPr lang="hu-HU" sz="2200" i="1" dirty="0" err="1" smtClean="0">
                <a:solidFill>
                  <a:schemeClr val="accent4"/>
                </a:solidFill>
              </a:rPr>
              <a:t>xylometazolin</a:t>
            </a:r>
            <a:r>
              <a:rPr lang="hu-HU" sz="2200" i="1" dirty="0" smtClean="0">
                <a:solidFill>
                  <a:schemeClr val="accent4"/>
                </a:solidFill>
              </a:rPr>
              <a:t> (</a:t>
            </a:r>
            <a:r>
              <a:rPr lang="hu-HU" sz="2200" i="1" dirty="0" err="1" smtClean="0">
                <a:solidFill>
                  <a:schemeClr val="accent4"/>
                </a:solidFill>
              </a:rPr>
              <a:t>Otrivin</a:t>
            </a:r>
            <a:r>
              <a:rPr lang="hu-HU" sz="2200" i="1" dirty="0" smtClean="0">
                <a:solidFill>
                  <a:schemeClr val="accent4"/>
                </a:solidFill>
              </a:rPr>
              <a:t>, </a:t>
            </a:r>
            <a:r>
              <a:rPr lang="hu-HU" sz="2200" i="1" dirty="0" err="1" smtClean="0">
                <a:solidFill>
                  <a:schemeClr val="accent4"/>
                </a:solidFill>
              </a:rPr>
              <a:t>Rhinathiol</a:t>
            </a:r>
            <a:r>
              <a:rPr lang="hu-HU" sz="2200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r>
              <a:rPr lang="hu-HU" sz="2200" i="1" dirty="0" err="1" smtClean="0">
                <a:solidFill>
                  <a:schemeClr val="accent4"/>
                </a:solidFill>
              </a:rPr>
              <a:t>tetryzolin</a:t>
            </a:r>
            <a:r>
              <a:rPr lang="hu-HU" sz="2200" i="1" dirty="0" smtClean="0">
                <a:solidFill>
                  <a:schemeClr val="accent4"/>
                </a:solidFill>
              </a:rPr>
              <a:t> (</a:t>
            </a:r>
            <a:r>
              <a:rPr lang="hu-HU" sz="2200" i="1" dirty="0" err="1" smtClean="0">
                <a:solidFill>
                  <a:schemeClr val="accent4"/>
                </a:solidFill>
              </a:rPr>
              <a:t>Visine</a:t>
            </a:r>
            <a:r>
              <a:rPr lang="hu-HU" sz="2200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r>
              <a:rPr lang="hu-HU" sz="2200" i="1" dirty="0" err="1" smtClean="0">
                <a:solidFill>
                  <a:schemeClr val="accent4"/>
                </a:solidFill>
              </a:rPr>
              <a:t>naphazolin</a:t>
            </a:r>
            <a:r>
              <a:rPr lang="hu-HU" sz="2200" i="1" dirty="0" smtClean="0">
                <a:solidFill>
                  <a:schemeClr val="accent4"/>
                </a:solidFill>
              </a:rPr>
              <a:t>(</a:t>
            </a:r>
            <a:r>
              <a:rPr lang="hu-HU" sz="2200" i="1" dirty="0" err="1" smtClean="0">
                <a:solidFill>
                  <a:schemeClr val="accent4"/>
                </a:solidFill>
              </a:rPr>
              <a:t>Iridina</a:t>
            </a:r>
            <a:r>
              <a:rPr lang="hu-HU" sz="2200" i="1" dirty="0" smtClean="0">
                <a:solidFill>
                  <a:schemeClr val="accent4"/>
                </a:solidFill>
              </a:rPr>
              <a:t> </a:t>
            </a:r>
            <a:r>
              <a:rPr lang="hu-HU" sz="2200" i="1" dirty="0" err="1" smtClean="0">
                <a:solidFill>
                  <a:schemeClr val="accent4"/>
                </a:solidFill>
              </a:rPr>
              <a:t>Due</a:t>
            </a:r>
            <a:r>
              <a:rPr lang="hu-HU" sz="2200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2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200" dirty="0" smtClean="0">
                <a:solidFill>
                  <a:schemeClr val="accent4"/>
                </a:solidFill>
              </a:rPr>
              <a:t>érszűkítő orrcseppek, szemcseppek</a:t>
            </a:r>
          </a:p>
          <a:p>
            <a:pPr>
              <a:buFont typeface="Wingdings" pitchFamily="2" charset="2"/>
              <a:buChar char="Ø"/>
            </a:pPr>
            <a:r>
              <a:rPr lang="hu-HU" sz="2200" dirty="0" smtClean="0">
                <a:solidFill>
                  <a:schemeClr val="accent4"/>
                </a:solidFill>
              </a:rPr>
              <a:t>mérsékli a gyulladt nyálkahártya duzzanatot-nátha kezelésére (</a:t>
            </a:r>
            <a:r>
              <a:rPr lang="hu-HU" sz="2200" dirty="0" err="1" smtClean="0">
                <a:solidFill>
                  <a:schemeClr val="accent4"/>
                </a:solidFill>
              </a:rPr>
              <a:t>Coldrex</a:t>
            </a:r>
            <a:r>
              <a:rPr lang="hu-HU" sz="2200" dirty="0" smtClean="0">
                <a:solidFill>
                  <a:schemeClr val="accent4"/>
                </a:solidFill>
              </a:rPr>
              <a:t>, </a:t>
            </a:r>
            <a:r>
              <a:rPr lang="hu-HU" sz="2200" dirty="0" err="1" smtClean="0">
                <a:solidFill>
                  <a:schemeClr val="accent4"/>
                </a:solidFill>
              </a:rPr>
              <a:t>Neocitran</a:t>
            </a:r>
            <a:r>
              <a:rPr lang="hu-HU" sz="2200" dirty="0" smtClean="0">
                <a:solidFill>
                  <a:schemeClr val="accent4"/>
                </a:solidFill>
              </a:rPr>
              <a:t>, </a:t>
            </a:r>
            <a:r>
              <a:rPr lang="hu-HU" sz="2200" dirty="0" err="1" smtClean="0">
                <a:solidFill>
                  <a:schemeClr val="accent4"/>
                </a:solidFill>
              </a:rPr>
              <a:t>Wick</a:t>
            </a:r>
            <a:r>
              <a:rPr lang="hu-HU" sz="2200" dirty="0" smtClean="0">
                <a:solidFill>
                  <a:schemeClr val="accent4"/>
                </a:solidFill>
              </a:rPr>
              <a:t>, </a:t>
            </a:r>
            <a:r>
              <a:rPr lang="hu-HU" sz="2200" dirty="0" err="1" smtClean="0">
                <a:solidFill>
                  <a:schemeClr val="accent4"/>
                </a:solidFill>
              </a:rPr>
              <a:t>stb</a:t>
            </a:r>
            <a:r>
              <a:rPr lang="hu-HU" sz="22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2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200" b="1" i="1" dirty="0" smtClean="0">
                <a:solidFill>
                  <a:schemeClr val="accent4"/>
                </a:solidFill>
              </a:rPr>
              <a:t>Mellékhatás</a:t>
            </a:r>
          </a:p>
          <a:p>
            <a:pPr>
              <a:buFont typeface="Wingdings" pitchFamily="2" charset="2"/>
              <a:buChar char="Ø"/>
            </a:pPr>
            <a:r>
              <a:rPr lang="hu-HU" sz="2200" dirty="0" smtClean="0">
                <a:solidFill>
                  <a:schemeClr val="accent4"/>
                </a:solidFill>
              </a:rPr>
              <a:t>tartós alkalmazáskor károsítja a nyálkahártyát, 3 napon túl </a:t>
            </a:r>
            <a:r>
              <a:rPr lang="hu-HU" sz="2200" dirty="0" err="1" smtClean="0">
                <a:solidFill>
                  <a:schemeClr val="accent4"/>
                </a:solidFill>
              </a:rPr>
              <a:t>rebound</a:t>
            </a:r>
            <a:r>
              <a:rPr lang="hu-HU" sz="2200" dirty="0" smtClean="0">
                <a:solidFill>
                  <a:schemeClr val="accent4"/>
                </a:solidFill>
              </a:rPr>
              <a:t> orrdugulás</a:t>
            </a:r>
          </a:p>
          <a:p>
            <a:pPr>
              <a:buFont typeface="Wingdings" pitchFamily="2" charset="2"/>
              <a:buChar char="Ø"/>
            </a:pPr>
            <a:r>
              <a:rPr lang="hu-HU" sz="2200" dirty="0" smtClean="0">
                <a:solidFill>
                  <a:schemeClr val="accent4"/>
                </a:solidFill>
              </a:rPr>
              <a:t>szimpatikus tünetek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SZIMPATOLITIKUMOK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szimpatikus végkészülékeken a NA hatását gyengítik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meggátolják az ingerületáttevődést a szimpatikus </a:t>
            </a:r>
            <a:r>
              <a:rPr lang="hu-HU" sz="2000" dirty="0" err="1" smtClean="0">
                <a:solidFill>
                  <a:schemeClr val="accent4"/>
                </a:solidFill>
              </a:rPr>
              <a:t>postganglionáris</a:t>
            </a:r>
            <a:r>
              <a:rPr lang="hu-HU" sz="2000" dirty="0" smtClean="0">
                <a:solidFill>
                  <a:schemeClr val="accent4"/>
                </a:solidFill>
              </a:rPr>
              <a:t> neuronról az </a:t>
            </a:r>
            <a:r>
              <a:rPr lang="hu-HU" sz="2000" dirty="0" err="1" smtClean="0">
                <a:solidFill>
                  <a:schemeClr val="accent4"/>
                </a:solidFill>
              </a:rPr>
              <a:t>effektor</a:t>
            </a:r>
            <a:r>
              <a:rPr lang="hu-HU" sz="2000" dirty="0" smtClean="0">
                <a:solidFill>
                  <a:schemeClr val="accent4"/>
                </a:solidFill>
              </a:rPr>
              <a:t> sejtre</a:t>
            </a: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  <p:sp>
        <p:nvSpPr>
          <p:cNvPr id="4" name="Ellipszis 3"/>
          <p:cNvSpPr/>
          <p:nvPr/>
        </p:nvSpPr>
        <p:spPr>
          <a:xfrm>
            <a:off x="827584" y="3284984"/>
            <a:ext cx="2592288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4427984" y="3212976"/>
            <a:ext cx="3168352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5364088" y="5085184"/>
            <a:ext cx="259228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827584" y="4869160"/>
            <a:ext cx="259228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115616" y="3429000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>
                <a:latin typeface="Symbol" pitchFamily="18" charset="2"/>
              </a:rPr>
              <a:t> </a:t>
            </a:r>
            <a:r>
              <a:rPr lang="hu-HU" b="1" dirty="0" smtClean="0">
                <a:solidFill>
                  <a:schemeClr val="accent4"/>
                </a:solidFill>
                <a:latin typeface="Symbol" pitchFamily="18" charset="2"/>
              </a:rPr>
              <a:t>a</a:t>
            </a:r>
            <a:r>
              <a:rPr lang="hu-HU" b="1" baseline="-25000" dirty="0" smtClean="0">
                <a:solidFill>
                  <a:schemeClr val="accent4"/>
                </a:solidFill>
              </a:rPr>
              <a:t>1 </a:t>
            </a:r>
            <a:r>
              <a:rPr lang="hu-HU" b="1" dirty="0" smtClean="0">
                <a:solidFill>
                  <a:schemeClr val="accent4"/>
                </a:solidFill>
              </a:rPr>
              <a:t>receptor </a:t>
            </a:r>
            <a:r>
              <a:rPr lang="hu-HU" b="1" dirty="0" err="1" smtClean="0">
                <a:solidFill>
                  <a:schemeClr val="accent4"/>
                </a:solidFill>
              </a:rPr>
              <a:t>antagonisták</a:t>
            </a:r>
            <a:endParaRPr lang="hu-HU" b="1" dirty="0" smtClean="0">
              <a:solidFill>
                <a:schemeClr val="accent4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788024" y="3356992"/>
            <a:ext cx="38164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err="1" smtClean="0">
                <a:solidFill>
                  <a:schemeClr val="accent4"/>
                </a:solidFill>
                <a:latin typeface="Symbol" pitchFamily="18" charset="2"/>
              </a:rPr>
              <a:t>b-</a:t>
            </a:r>
            <a:r>
              <a:rPr lang="hu-HU" b="1" dirty="0" err="1" smtClean="0">
                <a:solidFill>
                  <a:schemeClr val="accent4"/>
                </a:solidFill>
              </a:rPr>
              <a:t>receptor</a:t>
            </a:r>
            <a:r>
              <a:rPr lang="hu-HU" b="1" dirty="0" smtClean="0">
                <a:solidFill>
                  <a:schemeClr val="accent4"/>
                </a:solidFill>
              </a:rPr>
              <a:t> blokkolók</a:t>
            </a:r>
          </a:p>
          <a:p>
            <a:pPr>
              <a:spcBef>
                <a:spcPct val="50000"/>
              </a:spcBef>
            </a:pPr>
            <a:endParaRPr lang="hu-HU" dirty="0" smtClean="0">
              <a:solidFill>
                <a:schemeClr val="accent4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899592" y="5229200"/>
            <a:ext cx="247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accent4"/>
                </a:solidFill>
              </a:rPr>
              <a:t>NA szintézis gátlók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5652120" y="5301208"/>
            <a:ext cx="2633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accent4"/>
                </a:solidFill>
              </a:rPr>
              <a:t>NA felszabadulás gátlók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SZIMPATOLITIKUMOK   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1. </a:t>
            </a:r>
            <a:r>
              <a:rPr lang="el-GR" sz="2000" b="1" i="1" dirty="0" smtClean="0">
                <a:solidFill>
                  <a:schemeClr val="accent4"/>
                </a:solidFill>
              </a:rPr>
              <a:t>α</a:t>
            </a:r>
            <a:r>
              <a:rPr lang="hu-HU" sz="2000" b="1" i="1" dirty="0" smtClean="0">
                <a:solidFill>
                  <a:schemeClr val="accent4"/>
                </a:solidFill>
              </a:rPr>
              <a:t> receptor blokkolók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noradrenalin</a:t>
            </a:r>
            <a:r>
              <a:rPr lang="hu-HU" sz="2000" dirty="0" smtClean="0">
                <a:solidFill>
                  <a:schemeClr val="accent4"/>
                </a:solidFill>
              </a:rPr>
              <a:t>, adrenalin </a:t>
            </a:r>
            <a:r>
              <a:rPr lang="el-GR" sz="2000" dirty="0" smtClean="0">
                <a:solidFill>
                  <a:schemeClr val="accent4"/>
                </a:solidFill>
              </a:rPr>
              <a:t>α-</a:t>
            </a:r>
            <a:r>
              <a:rPr lang="hu-HU" sz="2000" dirty="0" smtClean="0">
                <a:solidFill>
                  <a:schemeClr val="accent4"/>
                </a:solidFill>
              </a:rPr>
              <a:t>receptor-kötődését gátolják az </a:t>
            </a:r>
            <a:r>
              <a:rPr lang="hu-HU" sz="2000" dirty="0" err="1" smtClean="0">
                <a:solidFill>
                  <a:schemeClr val="accent4"/>
                </a:solidFill>
              </a:rPr>
              <a:t>effektorsejten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vasoconstrictiót</a:t>
            </a:r>
            <a:r>
              <a:rPr lang="hu-HU" sz="2000" dirty="0" smtClean="0">
                <a:solidFill>
                  <a:schemeClr val="accent4"/>
                </a:solidFill>
              </a:rPr>
              <a:t> gátolják: vérnyomáscsökkenés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perifériás </a:t>
            </a:r>
            <a:r>
              <a:rPr lang="hu-HU" sz="2000" dirty="0" err="1" smtClean="0">
                <a:solidFill>
                  <a:schemeClr val="accent4"/>
                </a:solidFill>
              </a:rPr>
              <a:t>vascularis</a:t>
            </a:r>
            <a:r>
              <a:rPr lang="hu-HU" sz="2000" dirty="0" smtClean="0">
                <a:solidFill>
                  <a:schemeClr val="accent4"/>
                </a:solidFill>
              </a:rPr>
              <a:t> rezisztenciát csökkentik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Alkalmazás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Vérnyomáscsökkentés-főleg enyhe </a:t>
            </a:r>
            <a:r>
              <a:rPr lang="hu-HU" sz="2000" dirty="0" err="1" smtClean="0">
                <a:solidFill>
                  <a:schemeClr val="accent4"/>
                </a:solidFill>
              </a:rPr>
              <a:t>hypertonia</a:t>
            </a:r>
            <a:r>
              <a:rPr lang="hu-HU" sz="2000" dirty="0" smtClean="0">
                <a:solidFill>
                  <a:schemeClr val="accent4"/>
                </a:solidFill>
              </a:rPr>
              <a:t> kezelésére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Benignus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prostata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hyperplasia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tamsulosin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600" b="1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buNone/>
            </a:pPr>
            <a:endParaRPr lang="hu-HU" dirty="0" smtClean="0"/>
          </a:p>
          <a:p>
            <a:pPr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szelektív </a:t>
            </a:r>
            <a:r>
              <a:rPr lang="el-GR" sz="2000" b="1" i="1" dirty="0" smtClean="0">
                <a:solidFill>
                  <a:schemeClr val="accent4"/>
                </a:solidFill>
              </a:rPr>
              <a:t>α</a:t>
            </a:r>
            <a:r>
              <a:rPr lang="hu-HU" sz="2000" b="1" i="1" dirty="0" smtClean="0">
                <a:solidFill>
                  <a:schemeClr val="accent4"/>
                </a:solidFill>
              </a:rPr>
              <a:t> 1 receptor blokkolók</a:t>
            </a:r>
          </a:p>
          <a:p>
            <a:pPr>
              <a:buFont typeface="Wingdings" pitchFamily="2" charset="2"/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prazosin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Minipress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</a:p>
          <a:p>
            <a:pPr>
              <a:buFont typeface="Wingdings" pitchFamily="2" charset="2"/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tamsulosin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alfuzosin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urapidil</a:t>
            </a: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  <a:endParaRPr lang="hu-HU" sz="2000" b="1" i="1" dirty="0" smtClean="0"/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jellegzetes, az első dózis hatására fellépő nagyfokú </a:t>
            </a:r>
            <a:r>
              <a:rPr lang="hu-HU" sz="2000" dirty="0" err="1" smtClean="0">
                <a:solidFill>
                  <a:schemeClr val="accent4"/>
                </a:solidFill>
              </a:rPr>
              <a:t>hypotensio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esetleg ájulás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gyakori mellékhatás az </a:t>
            </a:r>
            <a:r>
              <a:rPr lang="hu-HU" sz="2000" dirty="0" err="1" smtClean="0">
                <a:solidFill>
                  <a:schemeClr val="accent4"/>
                </a:solidFill>
              </a:rPr>
              <a:t>orthostaticus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hypotensio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urapidil</a:t>
            </a:r>
            <a:r>
              <a:rPr lang="hu-HU" sz="2000" dirty="0" smtClean="0">
                <a:solidFill>
                  <a:schemeClr val="accent4"/>
                </a:solidFill>
              </a:rPr>
              <a:t> EBRANTIL </a:t>
            </a:r>
            <a:r>
              <a:rPr lang="hu-HU" sz="2000" dirty="0" err="1" smtClean="0">
                <a:solidFill>
                  <a:schemeClr val="accent4"/>
                </a:solidFill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hu-HU" sz="2000" u="sng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l-GR" sz="2000" dirty="0" smtClean="0">
                <a:solidFill>
                  <a:schemeClr val="accent4"/>
                </a:solidFill>
              </a:rPr>
              <a:t>α</a:t>
            </a:r>
            <a:r>
              <a:rPr lang="hu-HU" sz="2000" dirty="0" smtClean="0">
                <a:solidFill>
                  <a:schemeClr val="accent4"/>
                </a:solidFill>
              </a:rPr>
              <a:t>1 receptor gátlásán keresztül erős vérnyomáscsökkentés</a:t>
            </a:r>
          </a:p>
          <a:p>
            <a:pPr>
              <a:lnSpc>
                <a:spcPct val="80000"/>
              </a:lnSpc>
            </a:pPr>
            <a:endParaRPr lang="hu-HU" sz="2000" u="sng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Indikáció</a:t>
            </a:r>
          </a:p>
          <a:p>
            <a:pPr>
              <a:lnSpc>
                <a:spcPct val="80000"/>
              </a:lnSpc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Hypertóniás</a:t>
            </a:r>
            <a:r>
              <a:rPr lang="hu-HU" sz="2000" dirty="0" smtClean="0">
                <a:solidFill>
                  <a:schemeClr val="accent4"/>
                </a:solidFill>
              </a:rPr>
              <a:t> sürgősségi állapotok  (</a:t>
            </a:r>
            <a:r>
              <a:rPr lang="hu-HU" sz="2000" dirty="0" err="1" smtClean="0">
                <a:solidFill>
                  <a:schemeClr val="accent4"/>
                </a:solidFill>
              </a:rPr>
              <a:t>hypertóniás</a:t>
            </a:r>
            <a:r>
              <a:rPr lang="hu-HU" sz="2000" dirty="0" smtClean="0">
                <a:solidFill>
                  <a:schemeClr val="accent4"/>
                </a:solidFill>
              </a:rPr>
              <a:t> krízis)</a:t>
            </a: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Kontraindikáció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arteriovenosus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shunt</a:t>
            </a:r>
            <a:r>
              <a:rPr lang="hu-HU" sz="2000" dirty="0" smtClean="0">
                <a:solidFill>
                  <a:schemeClr val="accent4"/>
                </a:solidFill>
              </a:rPr>
              <a:t> (artériákból közvetlenül vénákba áramló </a:t>
            </a:r>
          </a:p>
          <a:p>
            <a:pPr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keringés, a kapilláris erek kihagyásával)</a:t>
            </a: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hányinger szédülés, fejfájás, </a:t>
            </a:r>
            <a:r>
              <a:rPr lang="hu-HU" sz="2000" dirty="0" err="1" smtClean="0">
                <a:solidFill>
                  <a:schemeClr val="accent4"/>
                </a:solidFill>
              </a:rPr>
              <a:t>palpitatio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Adagolás</a:t>
            </a:r>
            <a:r>
              <a:rPr lang="hu-HU" sz="2000" dirty="0" smtClean="0">
                <a:solidFill>
                  <a:schemeClr val="accent4"/>
                </a:solidFill>
              </a:rPr>
              <a:t>: 10-50 mg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lassan, ha kell ismételhető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	     </a:t>
            </a:r>
            <a:r>
              <a:rPr lang="hu-HU" sz="2000" dirty="0" err="1" smtClean="0">
                <a:solidFill>
                  <a:schemeClr val="accent4"/>
                </a:solidFill>
              </a:rPr>
              <a:t>perfuzorban</a:t>
            </a:r>
            <a:r>
              <a:rPr lang="hu-HU" sz="2000" dirty="0" smtClean="0">
                <a:solidFill>
                  <a:schemeClr val="accent4"/>
                </a:solidFill>
              </a:rPr>
              <a:t>: 2mg/min. majd 9mg/h</a:t>
            </a:r>
          </a:p>
          <a:p>
            <a:pPr>
              <a:buNone/>
            </a:pPr>
            <a:endParaRPr lang="hu-HU" sz="20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vegetatív idegrendszer</a:t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2800" dirty="0" smtClean="0">
                <a:solidFill>
                  <a:srgbClr val="FF0000"/>
                </a:solidFill>
              </a:rPr>
              <a:t/>
            </a:r>
            <a:br>
              <a:rPr lang="hu-HU" sz="28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chemeClr val="accent4"/>
                </a:solidFill>
              </a:rPr>
              <a:t>anyarozs (</a:t>
            </a:r>
            <a:r>
              <a:rPr lang="hu-HU" sz="2000" dirty="0" err="1" smtClean="0">
                <a:solidFill>
                  <a:schemeClr val="accent4"/>
                </a:solidFill>
              </a:rPr>
              <a:t>Claviceps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purpurae</a:t>
            </a:r>
            <a:r>
              <a:rPr lang="hu-HU" sz="2000" dirty="0" smtClean="0">
                <a:solidFill>
                  <a:schemeClr val="accent4"/>
                </a:solidFill>
              </a:rPr>
              <a:t>), tömlősgomba, rozson termelt telepcsomó, </a:t>
            </a:r>
            <a:r>
              <a:rPr lang="hu-HU" sz="2000" dirty="0" err="1" smtClean="0">
                <a:solidFill>
                  <a:schemeClr val="accent4"/>
                </a:solidFill>
              </a:rPr>
              <a:t>ergotalkaloidot</a:t>
            </a:r>
            <a:r>
              <a:rPr lang="hu-HU" sz="2000" dirty="0" smtClean="0">
                <a:solidFill>
                  <a:schemeClr val="accent4"/>
                </a:solidFill>
              </a:rPr>
              <a:t> tartalmaz</a:t>
            </a:r>
            <a:r>
              <a:rPr lang="hu-HU" sz="2800" dirty="0" smtClean="0">
                <a:solidFill>
                  <a:srgbClr val="FF0000"/>
                </a:solidFill>
              </a:rPr>
              <a:t/>
            </a:r>
            <a:br>
              <a:rPr lang="hu-HU" sz="2800" dirty="0" smtClean="0">
                <a:solidFill>
                  <a:srgbClr val="FF0000"/>
                </a:solidFill>
              </a:rPr>
            </a:br>
            <a:endParaRPr lang="hu-HU" sz="28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00808"/>
            <a:ext cx="448818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ERGOTALKALOIDOK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ergotamin</a:t>
            </a:r>
            <a:r>
              <a:rPr lang="hu-HU" sz="2000" dirty="0" smtClean="0">
                <a:solidFill>
                  <a:schemeClr val="accent4"/>
                </a:solidFill>
              </a:rPr>
              <a:t> ERGAM CSEPP, KEFALGIN DRG.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Hatás: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tartós </a:t>
            </a:r>
            <a:r>
              <a:rPr lang="hu-HU" sz="2000" dirty="0" err="1" smtClean="0">
                <a:solidFill>
                  <a:schemeClr val="accent4"/>
                </a:solidFill>
              </a:rPr>
              <a:t>méhkontrakció</a:t>
            </a:r>
            <a:r>
              <a:rPr lang="hu-HU" sz="2000" dirty="0" smtClean="0">
                <a:solidFill>
                  <a:schemeClr val="accent4"/>
                </a:solidFill>
              </a:rPr>
              <a:t>: szülés utáni, </a:t>
            </a:r>
            <a:r>
              <a:rPr lang="hu-HU" sz="2000" dirty="0" err="1" smtClean="0">
                <a:solidFill>
                  <a:schemeClr val="accent4"/>
                </a:solidFill>
              </a:rPr>
              <a:t>ill</a:t>
            </a:r>
            <a:r>
              <a:rPr lang="hu-HU" sz="2000" dirty="0" smtClean="0">
                <a:solidFill>
                  <a:schemeClr val="accent4"/>
                </a:solidFill>
              </a:rPr>
              <a:t> az erős menstruációs vérzést csökkenti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szűkíti az ereket- vérnyomásemelés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csökkenti az artéria pulzusát, így migrénes rohamban nagyon jó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Ergot</a:t>
            </a:r>
            <a:r>
              <a:rPr lang="hu-HU" sz="2000" dirty="0" smtClean="0">
                <a:solidFill>
                  <a:schemeClr val="accent4"/>
                </a:solidFill>
              </a:rPr>
              <a:t> alkaloid a </a:t>
            </a:r>
            <a:r>
              <a:rPr lang="hu-HU" sz="2000" dirty="0" err="1" smtClean="0">
                <a:solidFill>
                  <a:schemeClr val="accent4"/>
                </a:solidFill>
              </a:rPr>
              <a:t>lizergsavas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diethyalmin</a:t>
            </a:r>
            <a:r>
              <a:rPr lang="hu-HU" sz="2000" dirty="0" smtClean="0">
                <a:solidFill>
                  <a:schemeClr val="accent4"/>
                </a:solidFill>
              </a:rPr>
              <a:t> (LSD), mely hallucinogén hatásáról ismert 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bromocriptin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prolaktin</a:t>
            </a:r>
            <a:r>
              <a:rPr lang="hu-HU" sz="2000" dirty="0" smtClean="0">
                <a:solidFill>
                  <a:schemeClr val="accent4"/>
                </a:solidFill>
              </a:rPr>
              <a:t> szekréció gátló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antiparkinson</a:t>
            </a:r>
            <a:r>
              <a:rPr lang="hu-HU" sz="2000" dirty="0" smtClean="0">
                <a:solidFill>
                  <a:schemeClr val="accent4"/>
                </a:solidFill>
              </a:rPr>
              <a:t> szer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  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2. ß receptor blokkolók</a:t>
            </a:r>
          </a:p>
          <a:p>
            <a:pPr>
              <a:buNone/>
            </a:pPr>
            <a:endParaRPr lang="hu-HU" sz="2000" b="1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ß1 receptorok főleg a szívben helyezkednek el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ß2 receptorok a </a:t>
            </a:r>
            <a:r>
              <a:rPr lang="hu-HU" sz="2000" dirty="0" err="1" smtClean="0">
                <a:solidFill>
                  <a:schemeClr val="accent4"/>
                </a:solidFill>
              </a:rPr>
              <a:t>bronchus</a:t>
            </a:r>
            <a:r>
              <a:rPr lang="hu-HU" sz="2000" dirty="0" smtClean="0">
                <a:solidFill>
                  <a:schemeClr val="accent4"/>
                </a:solidFill>
              </a:rPr>
              <a:t>, ér- és </a:t>
            </a:r>
            <a:r>
              <a:rPr lang="hu-HU" sz="2000" dirty="0" err="1" smtClean="0">
                <a:solidFill>
                  <a:schemeClr val="accent4"/>
                </a:solidFill>
              </a:rPr>
              <a:t>uterus</a:t>
            </a:r>
            <a:r>
              <a:rPr lang="hu-HU" sz="2000" dirty="0" smtClean="0">
                <a:solidFill>
                  <a:schemeClr val="accent4"/>
                </a:solidFill>
              </a:rPr>
              <a:t> simaizmok felszínén</a:t>
            </a:r>
          </a:p>
          <a:p>
            <a:pPr>
              <a:lnSpc>
                <a:spcPct val="80000"/>
              </a:lnSpc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gátolják az endogén </a:t>
            </a:r>
            <a:r>
              <a:rPr lang="hu-HU" sz="2000" dirty="0" err="1" smtClean="0">
                <a:solidFill>
                  <a:schemeClr val="accent4"/>
                </a:solidFill>
              </a:rPr>
              <a:t>ligand</a:t>
            </a:r>
            <a:r>
              <a:rPr lang="hu-HU" sz="2000" dirty="0" smtClean="0">
                <a:solidFill>
                  <a:schemeClr val="accent4"/>
                </a:solidFill>
              </a:rPr>
              <a:t> (adrenalin, </a:t>
            </a:r>
            <a:r>
              <a:rPr lang="hu-HU" sz="2000" dirty="0" err="1" smtClean="0">
                <a:solidFill>
                  <a:schemeClr val="accent4"/>
                </a:solidFill>
              </a:rPr>
              <a:t>noradrenalin</a:t>
            </a:r>
            <a:r>
              <a:rPr lang="hu-HU" sz="2000" dirty="0" smtClean="0">
                <a:solidFill>
                  <a:schemeClr val="accent4"/>
                </a:solidFill>
              </a:rPr>
              <a:t>) kötődését a </a:t>
            </a:r>
          </a:p>
          <a:p>
            <a:pPr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el-GR" sz="2000" dirty="0" smtClean="0">
                <a:solidFill>
                  <a:schemeClr val="accent4"/>
                </a:solidFill>
              </a:rPr>
              <a:t>β</a:t>
            </a:r>
            <a:r>
              <a:rPr lang="el-GR" sz="2000" baseline="-25000" dirty="0" smtClean="0">
                <a:solidFill>
                  <a:schemeClr val="accent4"/>
                </a:solidFill>
              </a:rPr>
              <a:t>1</a:t>
            </a:r>
            <a:r>
              <a:rPr lang="el-GR" sz="2000" dirty="0" smtClean="0">
                <a:solidFill>
                  <a:schemeClr val="accent4"/>
                </a:solidFill>
              </a:rPr>
              <a:t>- </a:t>
            </a:r>
            <a:r>
              <a:rPr lang="hu-HU" sz="2000" dirty="0" smtClean="0">
                <a:solidFill>
                  <a:schemeClr val="accent4"/>
                </a:solidFill>
              </a:rPr>
              <a:t>és </a:t>
            </a:r>
            <a:r>
              <a:rPr lang="el-GR" sz="2000" dirty="0" smtClean="0">
                <a:solidFill>
                  <a:schemeClr val="accent4"/>
                </a:solidFill>
              </a:rPr>
              <a:t>β</a:t>
            </a:r>
            <a:r>
              <a:rPr lang="el-GR" sz="2000" baseline="-25000" dirty="0" smtClean="0">
                <a:solidFill>
                  <a:schemeClr val="accent4"/>
                </a:solidFill>
              </a:rPr>
              <a:t>2</a:t>
            </a:r>
            <a:r>
              <a:rPr lang="el-GR" sz="2000" dirty="0" smtClean="0">
                <a:solidFill>
                  <a:schemeClr val="accent4"/>
                </a:solidFill>
              </a:rPr>
              <a:t>-</a:t>
            </a:r>
            <a:r>
              <a:rPr lang="hu-HU" sz="2000" dirty="0" smtClean="0">
                <a:solidFill>
                  <a:schemeClr val="accent4"/>
                </a:solidFill>
              </a:rPr>
              <a:t>receptorokhoz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csökkentik a </a:t>
            </a:r>
            <a:r>
              <a:rPr lang="hu-HU" sz="2000" dirty="0" err="1" smtClean="0">
                <a:solidFill>
                  <a:schemeClr val="accent4"/>
                </a:solidFill>
              </a:rPr>
              <a:t>katekolaminok</a:t>
            </a:r>
            <a:r>
              <a:rPr lang="hu-HU" sz="2000" dirty="0" smtClean="0">
                <a:solidFill>
                  <a:schemeClr val="accent4"/>
                </a:solidFill>
              </a:rPr>
              <a:t> toxicitását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csökkentik az </a:t>
            </a:r>
            <a:r>
              <a:rPr lang="hu-HU" sz="2000" dirty="0" err="1" smtClean="0">
                <a:solidFill>
                  <a:schemeClr val="accent4"/>
                </a:solidFill>
              </a:rPr>
              <a:t>ischaemiát</a:t>
            </a:r>
            <a:r>
              <a:rPr lang="hu-HU" sz="2000" dirty="0" smtClean="0">
                <a:solidFill>
                  <a:schemeClr val="accent4"/>
                </a:solidFill>
              </a:rPr>
              <a:t>, az oxigénigényt és a spontán szívfrekvenciát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csökkentik az </a:t>
            </a:r>
            <a:r>
              <a:rPr lang="hu-HU" sz="2000" dirty="0" err="1" smtClean="0">
                <a:solidFill>
                  <a:schemeClr val="accent4"/>
                </a:solidFill>
              </a:rPr>
              <a:t>arrhythmia</a:t>
            </a:r>
            <a:r>
              <a:rPr lang="hu-HU" sz="2000" dirty="0" smtClean="0">
                <a:solidFill>
                  <a:schemeClr val="accent4"/>
                </a:solidFill>
              </a:rPr>
              <a:t> készséget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hu-HU" sz="2000" dirty="0" smtClean="0"/>
          </a:p>
          <a:p>
            <a:pPr>
              <a:lnSpc>
                <a:spcPct val="80000"/>
              </a:lnSpc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E0D6-AC04-4C2A-8584-D1DBF94B1971}" type="slidenum">
              <a:rPr lang="hu-HU"/>
              <a:pPr/>
              <a:t>3</a:t>
            </a:fld>
            <a:endParaRPr lang="hu-HU"/>
          </a:p>
        </p:txBody>
      </p:sp>
      <p:graphicFrame>
        <p:nvGraphicFramePr>
          <p:cNvPr id="48181" name="Group 53"/>
          <p:cNvGraphicFramePr>
            <a:graphicFrameLocks noGrp="1"/>
          </p:cNvGraphicFramePr>
          <p:nvPr>
            <p:ph type="tbl" idx="1"/>
          </p:nvPr>
        </p:nvGraphicFramePr>
        <p:xfrm>
          <a:off x="0" y="0"/>
          <a:ext cx="9144000" cy="6866892"/>
        </p:xfrm>
        <a:graphic>
          <a:graphicData uri="http://schemas.openxmlformats.org/drawingml/2006/table">
            <a:tbl>
              <a:tblPr/>
              <a:tblGrid>
                <a:gridCol w="2978150"/>
                <a:gridCol w="2976563"/>
                <a:gridCol w="3189287"/>
              </a:tblGrid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Szervi válasz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Szimpatikus izgalom hatása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Paraszimpatikus izgalom hatása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Pupillaválasz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Tágul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Szűkül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Szembelnyomás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Fokozódik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Csökken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Szívműködés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Gyorsul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Lassul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Szűkül, vérnyomás nő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Tágul, vérnyomás csökken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Hörgők izomzata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Elernyed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Összehúzódik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Mirigyek működése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Csökken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Fokozódik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Bélmozgás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Csökken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Fokozódik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Húgyhólyag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Tónus csökken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Tónus fokozódik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Alkalmazás</a:t>
            </a:r>
          </a:p>
          <a:p>
            <a:pPr>
              <a:lnSpc>
                <a:spcPct val="80000"/>
              </a:lnSpc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i="1" dirty="0" err="1" smtClean="0">
                <a:solidFill>
                  <a:schemeClr val="accent4"/>
                </a:solidFill>
              </a:rPr>
              <a:t>Antiarrhytmiás</a:t>
            </a:r>
            <a:r>
              <a:rPr lang="hu-HU" sz="2000" i="1" dirty="0" smtClean="0">
                <a:solidFill>
                  <a:schemeClr val="accent4"/>
                </a:solidFill>
              </a:rPr>
              <a:t> szerként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accent4"/>
                </a:solidFill>
              </a:rPr>
              <a:t>Angina </a:t>
            </a:r>
            <a:r>
              <a:rPr lang="hu-HU" sz="2000" i="1" dirty="0" err="1" smtClean="0">
                <a:solidFill>
                  <a:schemeClr val="accent4"/>
                </a:solidFill>
              </a:rPr>
              <a:t>pectoris</a:t>
            </a:r>
            <a:r>
              <a:rPr lang="hu-HU" sz="2000" dirty="0" smtClean="0">
                <a:solidFill>
                  <a:schemeClr val="accent4"/>
                </a:solidFill>
              </a:rPr>
              <a:t>:  enyhítik a </a:t>
            </a:r>
            <a:r>
              <a:rPr lang="hu-HU" sz="2000" dirty="0" err="1" smtClean="0">
                <a:solidFill>
                  <a:schemeClr val="accent4"/>
                </a:solidFill>
              </a:rPr>
              <a:t>myocardialis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ischaemia</a:t>
            </a:r>
            <a:r>
              <a:rPr lang="hu-HU" sz="2000" dirty="0" smtClean="0">
                <a:solidFill>
                  <a:schemeClr val="accent4"/>
                </a:solidFill>
              </a:rPr>
              <a:t> következtében keletkező anginás panaszokat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accent4"/>
                </a:solidFill>
              </a:rPr>
              <a:t>Középsúlyos </a:t>
            </a:r>
            <a:r>
              <a:rPr lang="hu-HU" sz="2000" i="1" dirty="0" err="1" smtClean="0">
                <a:solidFill>
                  <a:schemeClr val="accent4"/>
                </a:solidFill>
              </a:rPr>
              <a:t>hypertónia</a:t>
            </a:r>
            <a:r>
              <a:rPr lang="hu-HU" sz="2000" dirty="0" smtClean="0">
                <a:solidFill>
                  <a:schemeClr val="accent4"/>
                </a:solidFill>
              </a:rPr>
              <a:t>: a perctérfogat csökkentésével mérséklik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accent4"/>
                </a:solidFill>
              </a:rPr>
              <a:t>Krónikus szívelégtelenség:  </a:t>
            </a:r>
            <a:r>
              <a:rPr lang="hu-HU" sz="2000" dirty="0" smtClean="0">
                <a:solidFill>
                  <a:schemeClr val="accent4"/>
                </a:solidFill>
              </a:rPr>
              <a:t>javítja a balkamra-funkciót, a klinikai tüneteket és a betegek túlélését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</a:p>
          <a:p>
            <a:pPr>
              <a:lnSpc>
                <a:spcPct val="80000"/>
              </a:lnSpc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bronchus</a:t>
            </a:r>
            <a:r>
              <a:rPr lang="hu-HU" sz="2000" dirty="0" smtClean="0">
                <a:solidFill>
                  <a:schemeClr val="accent4"/>
                </a:solidFill>
              </a:rPr>
              <a:t> szűkület, </a:t>
            </a:r>
            <a:r>
              <a:rPr lang="hu-HU" sz="2000" dirty="0" err="1" smtClean="0">
                <a:solidFill>
                  <a:schemeClr val="accent4"/>
                </a:solidFill>
              </a:rPr>
              <a:t>asthmás</a:t>
            </a:r>
            <a:r>
              <a:rPr lang="hu-HU" sz="2000" dirty="0" smtClean="0">
                <a:solidFill>
                  <a:schemeClr val="accent4"/>
                </a:solidFill>
              </a:rPr>
              <a:t> roham</a:t>
            </a:r>
          </a:p>
          <a:p>
            <a:pPr>
              <a:lnSpc>
                <a:spcPct val="80000"/>
              </a:lnSpc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bradycardia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hideg végtag</a:t>
            </a:r>
          </a:p>
          <a:p>
            <a:pPr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fáradtság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KONTRAINDIKÁCIÓ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Súlyos </a:t>
            </a:r>
            <a:r>
              <a:rPr lang="hu-HU" sz="2000" dirty="0" err="1" smtClean="0">
                <a:solidFill>
                  <a:schemeClr val="accent4"/>
                </a:solidFill>
              </a:rPr>
              <a:t>cardiális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decompenzáció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Nagyfokú </a:t>
            </a:r>
            <a:r>
              <a:rPr lang="hu-HU" sz="2000" dirty="0" err="1" smtClean="0">
                <a:solidFill>
                  <a:schemeClr val="accent4"/>
                </a:solidFill>
              </a:rPr>
              <a:t>bradycardia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Atrioventriculáris</a:t>
            </a:r>
            <a:r>
              <a:rPr lang="hu-HU" sz="2000" dirty="0" smtClean="0">
                <a:solidFill>
                  <a:schemeClr val="accent4"/>
                </a:solidFill>
              </a:rPr>
              <a:t> blokk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Hypotonia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Asthma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bronchiale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Labilis diabetes</a:t>
            </a:r>
          </a:p>
          <a:p>
            <a:pPr>
              <a:buFont typeface="Wingdings" pitchFamily="2" charset="2"/>
              <a:buChar char="Ø"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Nem szelektív ß receptor gátlók</a:t>
            </a:r>
          </a:p>
          <a:p>
            <a:pPr>
              <a:lnSpc>
                <a:spcPct val="80000"/>
              </a:lnSpc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oxprenolol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propranolol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pindolol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sotalol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Szelektív </a:t>
            </a:r>
            <a:r>
              <a:rPr lang="en-US" sz="2000" b="1" i="1" dirty="0" smtClean="0">
                <a:solidFill>
                  <a:schemeClr val="accent4"/>
                </a:solidFill>
                <a:latin typeface="Arial"/>
              </a:rPr>
              <a:t>ß</a:t>
            </a:r>
            <a:r>
              <a:rPr lang="hu-HU" sz="2000" b="1" i="1" baseline="-25000" dirty="0" smtClean="0">
                <a:solidFill>
                  <a:schemeClr val="accent4"/>
                </a:solidFill>
              </a:rPr>
              <a:t>1 </a:t>
            </a:r>
            <a:r>
              <a:rPr lang="hu-HU" sz="2000" b="1" i="1" dirty="0" smtClean="0">
                <a:solidFill>
                  <a:schemeClr val="accent4"/>
                </a:solidFill>
              </a:rPr>
              <a:t>–receptor gátlók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metoprolol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nebivolol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atenolol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betaxolol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bisoprolol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supraventricularis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tachycardia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hypertónia</a:t>
            </a:r>
            <a:r>
              <a:rPr lang="hu-HU" sz="2000" dirty="0" smtClean="0">
                <a:solidFill>
                  <a:schemeClr val="accent4"/>
                </a:solidFill>
              </a:rPr>
              <a:t> kezelése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AMI konzervatív terápiája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ISZB-s</a:t>
            </a:r>
            <a:r>
              <a:rPr lang="hu-HU" sz="2000" dirty="0" smtClean="0">
                <a:solidFill>
                  <a:schemeClr val="accent4"/>
                </a:solidFill>
              </a:rPr>
              <a:t> betegeknél csökkenti a szívizom oxigén igényét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metoprolol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Betaloc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</a:rPr>
              <a:t>. 5mg/5ml</a:t>
            </a:r>
          </a:p>
          <a:p>
            <a:pPr>
              <a:lnSpc>
                <a:spcPct val="90000"/>
              </a:lnSpc>
            </a:pPr>
            <a:endParaRPr lang="hu-HU" sz="2000" u="sng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Indikáció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Szívritmuszavarok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supraventricularis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tachycardia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Adagolás:</a:t>
            </a:r>
            <a:r>
              <a:rPr lang="hu-HU" sz="2000" dirty="0" smtClean="0">
                <a:solidFill>
                  <a:schemeClr val="accent4"/>
                </a:solidFill>
              </a:rPr>
              <a:t> 1-2mg/min,  5 percenként </a:t>
            </a:r>
            <a:r>
              <a:rPr lang="hu-HU" sz="2000" dirty="0" err="1" smtClean="0">
                <a:solidFill>
                  <a:schemeClr val="accent4"/>
                </a:solidFill>
              </a:rPr>
              <a:t>ism</a:t>
            </a:r>
            <a:r>
              <a:rPr lang="hu-HU" sz="2000" dirty="0" smtClean="0">
                <a:solidFill>
                  <a:schemeClr val="accent4"/>
                </a:solidFill>
              </a:rPr>
              <a:t>., </a:t>
            </a:r>
            <a:r>
              <a:rPr lang="hu-HU" sz="2000" dirty="0" err="1" smtClean="0">
                <a:solidFill>
                  <a:schemeClr val="accent4"/>
                </a:solidFill>
              </a:rPr>
              <a:t>max</a:t>
            </a:r>
            <a:r>
              <a:rPr lang="hu-HU" sz="2000" dirty="0" smtClean="0">
                <a:solidFill>
                  <a:schemeClr val="accent4"/>
                </a:solidFill>
              </a:rPr>
              <a:t>. 15mg-ig</a:t>
            </a:r>
          </a:p>
          <a:p>
            <a:pPr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bradycardia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hpotónia</a:t>
            </a:r>
            <a:r>
              <a:rPr lang="hu-HU" sz="2000" dirty="0" smtClean="0">
                <a:solidFill>
                  <a:schemeClr val="accent4"/>
                </a:solidFill>
              </a:rPr>
              <a:t>, fejfájás, fáradékonyság</a:t>
            </a:r>
          </a:p>
          <a:p>
            <a:pPr>
              <a:lnSpc>
                <a:spcPct val="90000"/>
              </a:lnSpc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		</a:t>
            </a:r>
          </a:p>
          <a:p>
            <a:pPr>
              <a:lnSpc>
                <a:spcPct val="90000"/>
              </a:lnSpc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dirty="0" smtClean="0">
                <a:solidFill>
                  <a:srgbClr val="FF0000"/>
                </a:solidFill>
              </a:rPr>
              <a:t>TILOS: </a:t>
            </a:r>
            <a:r>
              <a:rPr lang="hu-HU" sz="2000" dirty="0" err="1" smtClean="0">
                <a:solidFill>
                  <a:srgbClr val="FF0000"/>
                </a:solidFill>
              </a:rPr>
              <a:t>verapamil</a:t>
            </a:r>
            <a:r>
              <a:rPr lang="hu-HU" sz="2000" dirty="0" smtClean="0">
                <a:solidFill>
                  <a:srgbClr val="FF0000"/>
                </a:solidFill>
              </a:rPr>
              <a:t> típusú  </a:t>
            </a:r>
            <a:r>
              <a:rPr lang="hu-HU" sz="2000" dirty="0" err="1" smtClean="0">
                <a:solidFill>
                  <a:srgbClr val="FF0000"/>
                </a:solidFill>
              </a:rPr>
              <a:t>Ca-antagonistával</a:t>
            </a:r>
            <a:r>
              <a:rPr lang="hu-HU" sz="2000" dirty="0" smtClean="0">
                <a:solidFill>
                  <a:srgbClr val="FF0000"/>
                </a:solidFill>
              </a:rPr>
              <a:t> !!!</a:t>
            </a:r>
          </a:p>
          <a:p>
            <a:pPr>
              <a:buNone/>
            </a:pPr>
            <a:endParaRPr lang="hu-HU" sz="2400" b="1" dirty="0" smtClean="0">
              <a:solidFill>
                <a:schemeClr val="accent4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  <p:pic>
        <p:nvPicPr>
          <p:cNvPr id="45058" name="Picture 2" descr="Képtalálat a következőre: „betaloc injection”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2990850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Kombinált </a:t>
            </a:r>
            <a:r>
              <a:rPr lang="el-GR" sz="2000" b="1" i="1" dirty="0" smtClean="0">
                <a:solidFill>
                  <a:schemeClr val="accent4"/>
                </a:solidFill>
              </a:rPr>
              <a:t>α</a:t>
            </a:r>
            <a:r>
              <a:rPr lang="hu-HU" sz="2000" b="1" i="1" dirty="0" smtClean="0">
                <a:solidFill>
                  <a:schemeClr val="accent4"/>
                </a:solidFill>
              </a:rPr>
              <a:t> és </a:t>
            </a:r>
            <a:r>
              <a:rPr lang="en-US" sz="2000" b="1" i="1" dirty="0" smtClean="0">
                <a:solidFill>
                  <a:schemeClr val="accent4"/>
                </a:solidFill>
                <a:latin typeface="Arial"/>
              </a:rPr>
              <a:t>ß</a:t>
            </a:r>
            <a:r>
              <a:rPr lang="hu-HU" sz="2000" b="1" i="1" dirty="0" smtClean="0">
                <a:solidFill>
                  <a:schemeClr val="accent4"/>
                </a:solidFill>
                <a:latin typeface="Arial"/>
              </a:rPr>
              <a:t> </a:t>
            </a:r>
            <a:r>
              <a:rPr lang="hu-HU" sz="2000" b="1" i="1" dirty="0" smtClean="0">
                <a:solidFill>
                  <a:schemeClr val="accent4"/>
                </a:solidFill>
              </a:rPr>
              <a:t>receptor gátlók   </a:t>
            </a:r>
            <a:r>
              <a:rPr lang="hu-HU" sz="2000" i="1" dirty="0" err="1" smtClean="0">
                <a:solidFill>
                  <a:schemeClr val="accent4"/>
                </a:solidFill>
              </a:rPr>
              <a:t>carvedilol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2000" dirty="0" smtClean="0">
                <a:solidFill>
                  <a:schemeClr val="accent4"/>
                </a:solidFill>
              </a:rPr>
              <a:t>α</a:t>
            </a:r>
            <a:r>
              <a:rPr lang="hu-HU" sz="2000" dirty="0" smtClean="0">
                <a:solidFill>
                  <a:schemeClr val="accent4"/>
                </a:solidFill>
              </a:rPr>
              <a:t> blokkoló hatása mellet direkt értágító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Esszenciális </a:t>
            </a:r>
            <a:r>
              <a:rPr lang="hu-HU" sz="2000" dirty="0" err="1" smtClean="0">
                <a:solidFill>
                  <a:schemeClr val="accent4"/>
                </a:solidFill>
              </a:rPr>
              <a:t>hypertensio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Krónikus szívelégtelenség (NYHA II‑IV. stádium)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Krónikus stabil angina </a:t>
            </a:r>
            <a:r>
              <a:rPr lang="hu-HU" sz="2000" i="1" dirty="0" err="1" smtClean="0">
                <a:solidFill>
                  <a:schemeClr val="accent4"/>
                </a:solidFill>
              </a:rPr>
              <a:t>pectoris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Akut </a:t>
            </a:r>
            <a:r>
              <a:rPr lang="hu-HU" sz="2000" i="1" dirty="0" err="1" smtClean="0">
                <a:solidFill>
                  <a:schemeClr val="accent4"/>
                </a:solidFill>
              </a:rPr>
              <a:t>myocardialis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infarctust</a:t>
            </a:r>
            <a:r>
              <a:rPr lang="hu-HU" sz="2000" i="1" dirty="0" smtClean="0">
                <a:solidFill>
                  <a:schemeClr val="accent4"/>
                </a:solidFill>
              </a:rPr>
              <a:t> követő balkamra‑diszfunkció</a:t>
            </a:r>
            <a:r>
              <a:rPr lang="hu-HU" sz="2000" dirty="0" smtClean="0">
                <a:solidFill>
                  <a:schemeClr val="accent4"/>
                </a:solidFill>
              </a:rPr>
              <a:t> 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Képtalálat a következőre: „talliton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3812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3. NA SZINTÉZIS GÁTLÓK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methyldopa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DOPEGYT </a:t>
            </a:r>
            <a:r>
              <a:rPr lang="hu-HU" sz="2000" dirty="0" err="1" smtClean="0">
                <a:solidFill>
                  <a:schemeClr val="accent4"/>
                </a:solidFill>
              </a:rPr>
              <a:t>tbl</a:t>
            </a:r>
            <a:r>
              <a:rPr lang="hu-HU" sz="2000" dirty="0" smtClean="0">
                <a:solidFill>
                  <a:schemeClr val="accent4"/>
                </a:solidFill>
              </a:rPr>
              <a:t>.</a:t>
            </a:r>
          </a:p>
          <a:p>
            <a:pPr>
              <a:buNone/>
            </a:pPr>
            <a:endParaRPr lang="hu-HU" sz="2000" dirty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Hatás: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Enyhe és középsúlyos </a:t>
            </a:r>
            <a:r>
              <a:rPr lang="hu-HU" sz="2000" dirty="0" err="1" smtClean="0">
                <a:solidFill>
                  <a:schemeClr val="accent4"/>
                </a:solidFill>
              </a:rPr>
              <a:t>magasvérnyomásban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Csak terhességi </a:t>
            </a:r>
            <a:r>
              <a:rPr lang="hu-HU" sz="2000" dirty="0" err="1" smtClean="0">
                <a:solidFill>
                  <a:schemeClr val="accent4"/>
                </a:solidFill>
              </a:rPr>
              <a:t>hypertóniában</a:t>
            </a:r>
            <a:r>
              <a:rPr lang="hu-HU" sz="2000" dirty="0" smtClean="0">
                <a:solidFill>
                  <a:schemeClr val="accent4"/>
                </a:solidFill>
              </a:rPr>
              <a:t> használják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Vizeletet sötétre színezheti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Mellékhatásként </a:t>
            </a:r>
            <a:r>
              <a:rPr lang="hu-HU" sz="2000" dirty="0" err="1" smtClean="0">
                <a:solidFill>
                  <a:schemeClr val="accent4"/>
                </a:solidFill>
              </a:rPr>
              <a:t>hemolitikus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anaemia</a:t>
            </a:r>
            <a:r>
              <a:rPr lang="hu-HU" sz="2000" dirty="0" smtClean="0">
                <a:solidFill>
                  <a:schemeClr val="accent4"/>
                </a:solidFill>
              </a:rPr>
              <a:t> kialakulhat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712968" cy="98072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776"/>
            <a:ext cx="76962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4. NA felszabadulást gátlók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guanfacin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ESTULIC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tbl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.</a:t>
            </a: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moxonidin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CYNT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tbl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.</a:t>
            </a: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  <a:latin typeface="Century Schoolbook" pitchFamily="18" charset="0"/>
              </a:rPr>
              <a:t>rilmenidin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TENAXUM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Hatás: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Vérnyomáscsökkentés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rilmenidin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mind centrálisan, mind perifériásan csökkenti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szimpatikus tónust</a:t>
            </a:r>
            <a:endParaRPr lang="hu-HU" sz="2000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/>
      <p:bldP spid="4433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353425" cy="112474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612356" name="Text Box 4"/>
          <p:cNvSpPr txBox="1">
            <a:spLocks noChangeArrowheads="1"/>
          </p:cNvSpPr>
          <p:nvPr/>
        </p:nvSpPr>
        <p:spPr bwMode="auto">
          <a:xfrm>
            <a:off x="683568" y="1628800"/>
            <a:ext cx="36003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err="1">
                <a:solidFill>
                  <a:schemeClr val="accent4"/>
                </a:solidFill>
              </a:rPr>
              <a:t>paraszimpatomimetikumok</a:t>
            </a:r>
            <a:endParaRPr lang="hu-HU" b="1" dirty="0">
              <a:solidFill>
                <a:schemeClr val="accent4"/>
              </a:solidFill>
            </a:endParaRPr>
          </a:p>
        </p:txBody>
      </p:sp>
      <p:sp>
        <p:nvSpPr>
          <p:cNvPr id="612357" name="Text Box 5"/>
          <p:cNvSpPr txBox="1">
            <a:spLocks noChangeArrowheads="1"/>
          </p:cNvSpPr>
          <p:nvPr/>
        </p:nvSpPr>
        <p:spPr bwMode="auto">
          <a:xfrm>
            <a:off x="4932040" y="1268760"/>
            <a:ext cx="244824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 dirty="0" err="1">
                <a:solidFill>
                  <a:schemeClr val="accent4"/>
                </a:solidFill>
              </a:rPr>
              <a:t>glaucoma</a:t>
            </a:r>
            <a:endParaRPr lang="hu-HU" b="1" i="1" dirty="0">
              <a:solidFill>
                <a:schemeClr val="accent4"/>
              </a:solidFill>
            </a:endParaRPr>
          </a:p>
          <a:p>
            <a:pPr>
              <a:spcBef>
                <a:spcPct val="50000"/>
              </a:spcBef>
            </a:pPr>
            <a:r>
              <a:rPr lang="hu-HU" b="1" i="1" dirty="0" err="1">
                <a:solidFill>
                  <a:schemeClr val="accent4"/>
                </a:solidFill>
              </a:rPr>
              <a:t>myesthenia</a:t>
            </a:r>
            <a:r>
              <a:rPr lang="hu-HU" b="1" i="1" dirty="0">
                <a:solidFill>
                  <a:schemeClr val="accent4"/>
                </a:solidFill>
              </a:rPr>
              <a:t> </a:t>
            </a:r>
            <a:r>
              <a:rPr lang="hu-HU" b="1" i="1" dirty="0" err="1">
                <a:solidFill>
                  <a:schemeClr val="accent4"/>
                </a:solidFill>
              </a:rPr>
              <a:t>gravis</a:t>
            </a:r>
            <a:endParaRPr lang="hu-HU" b="1" i="1" dirty="0">
              <a:solidFill>
                <a:schemeClr val="accent4"/>
              </a:solidFill>
            </a:endParaRPr>
          </a:p>
        </p:txBody>
      </p:sp>
      <p:sp>
        <p:nvSpPr>
          <p:cNvPr id="612358" name="Text Box 6"/>
          <p:cNvSpPr txBox="1">
            <a:spLocks noChangeArrowheads="1"/>
          </p:cNvSpPr>
          <p:nvPr/>
        </p:nvSpPr>
        <p:spPr bwMode="auto">
          <a:xfrm>
            <a:off x="1043608" y="2708920"/>
            <a:ext cx="324085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err="1">
                <a:solidFill>
                  <a:schemeClr val="accent4"/>
                </a:solidFill>
              </a:rPr>
              <a:t>paraszimpatolytikumok</a:t>
            </a:r>
            <a:endParaRPr lang="hu-HU" b="1" dirty="0">
              <a:solidFill>
                <a:schemeClr val="accent4"/>
              </a:solidFill>
            </a:endParaRPr>
          </a:p>
        </p:txBody>
      </p:sp>
      <p:sp>
        <p:nvSpPr>
          <p:cNvPr id="612359" name="Text Box 7"/>
          <p:cNvSpPr txBox="1">
            <a:spLocks noChangeArrowheads="1"/>
          </p:cNvSpPr>
          <p:nvPr/>
        </p:nvSpPr>
        <p:spPr bwMode="auto">
          <a:xfrm>
            <a:off x="4788024" y="2276872"/>
            <a:ext cx="2808164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 dirty="0" smtClean="0">
                <a:solidFill>
                  <a:schemeClr val="accent4"/>
                </a:solidFill>
              </a:rPr>
              <a:t>Pupilla tágítás</a:t>
            </a:r>
          </a:p>
          <a:p>
            <a:pPr>
              <a:spcBef>
                <a:spcPct val="50000"/>
              </a:spcBef>
            </a:pPr>
            <a:r>
              <a:rPr lang="hu-HU" b="1" i="1" dirty="0" err="1" smtClean="0">
                <a:solidFill>
                  <a:schemeClr val="accent4"/>
                </a:solidFill>
              </a:rPr>
              <a:t>Asthma</a:t>
            </a:r>
            <a:r>
              <a:rPr lang="hu-HU" b="1" i="1" dirty="0" smtClean="0">
                <a:solidFill>
                  <a:schemeClr val="accent4"/>
                </a:solidFill>
              </a:rPr>
              <a:t> </a:t>
            </a:r>
            <a:r>
              <a:rPr lang="hu-HU" b="1" i="1" dirty="0" err="1" smtClean="0">
                <a:solidFill>
                  <a:schemeClr val="accent4"/>
                </a:solidFill>
              </a:rPr>
              <a:t>bronchiale</a:t>
            </a:r>
            <a:endParaRPr lang="hu-HU" b="1" i="1" dirty="0" smtClean="0">
              <a:solidFill>
                <a:schemeClr val="accent4"/>
              </a:solidFill>
            </a:endParaRPr>
          </a:p>
          <a:p>
            <a:pPr>
              <a:spcBef>
                <a:spcPct val="50000"/>
              </a:spcBef>
            </a:pPr>
            <a:r>
              <a:rPr lang="hu-HU" b="1" i="1" dirty="0" smtClean="0">
                <a:solidFill>
                  <a:schemeClr val="accent4"/>
                </a:solidFill>
              </a:rPr>
              <a:t>Parkinson kór</a:t>
            </a:r>
          </a:p>
          <a:p>
            <a:pPr>
              <a:spcBef>
                <a:spcPct val="50000"/>
              </a:spcBef>
            </a:pPr>
            <a:r>
              <a:rPr lang="hu-HU" b="1" i="1" dirty="0" smtClean="0">
                <a:solidFill>
                  <a:schemeClr val="accent4"/>
                </a:solidFill>
              </a:rPr>
              <a:t>simaizom görcsoldás</a:t>
            </a:r>
          </a:p>
          <a:p>
            <a:pPr>
              <a:spcBef>
                <a:spcPct val="50000"/>
              </a:spcBef>
            </a:pPr>
            <a:endParaRPr lang="hu-HU" b="1" i="1" dirty="0" smtClean="0">
              <a:solidFill>
                <a:schemeClr val="accent4"/>
              </a:solidFill>
            </a:endParaRPr>
          </a:p>
          <a:p>
            <a:pPr>
              <a:spcBef>
                <a:spcPct val="50000"/>
              </a:spcBef>
            </a:pPr>
            <a:endParaRPr lang="hu-HU" b="1" i="1" dirty="0">
              <a:solidFill>
                <a:schemeClr val="accent4"/>
              </a:solidFill>
            </a:endParaRPr>
          </a:p>
        </p:txBody>
      </p:sp>
      <p:sp>
        <p:nvSpPr>
          <p:cNvPr id="612360" name="Text Box 8"/>
          <p:cNvSpPr txBox="1">
            <a:spLocks noChangeArrowheads="1"/>
          </p:cNvSpPr>
          <p:nvPr/>
        </p:nvSpPr>
        <p:spPr bwMode="auto">
          <a:xfrm>
            <a:off x="899592" y="4437112"/>
            <a:ext cx="324085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err="1">
                <a:solidFill>
                  <a:schemeClr val="accent4"/>
                </a:solidFill>
              </a:rPr>
              <a:t>szimpatomimetikumok</a:t>
            </a:r>
            <a:endParaRPr lang="hu-HU" b="1" dirty="0">
              <a:solidFill>
                <a:schemeClr val="accent4"/>
              </a:solidFill>
            </a:endParaRPr>
          </a:p>
        </p:txBody>
      </p:sp>
      <p:sp>
        <p:nvSpPr>
          <p:cNvPr id="612361" name="Text Box 9"/>
          <p:cNvSpPr txBox="1">
            <a:spLocks noChangeArrowheads="1"/>
          </p:cNvSpPr>
          <p:nvPr/>
        </p:nvSpPr>
        <p:spPr bwMode="auto">
          <a:xfrm>
            <a:off x="4860032" y="3861049"/>
            <a:ext cx="2520256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 dirty="0">
                <a:solidFill>
                  <a:schemeClr val="accent4"/>
                </a:solidFill>
              </a:rPr>
              <a:t>vérnyomásemelés</a:t>
            </a:r>
          </a:p>
          <a:p>
            <a:pPr>
              <a:spcBef>
                <a:spcPct val="50000"/>
              </a:spcBef>
            </a:pPr>
            <a:r>
              <a:rPr lang="hu-HU" b="1" i="1" dirty="0">
                <a:solidFill>
                  <a:schemeClr val="accent4"/>
                </a:solidFill>
              </a:rPr>
              <a:t>szív támogatás</a:t>
            </a:r>
          </a:p>
          <a:p>
            <a:pPr>
              <a:spcBef>
                <a:spcPct val="50000"/>
              </a:spcBef>
            </a:pPr>
            <a:r>
              <a:rPr lang="hu-HU" b="1" i="1" dirty="0">
                <a:solidFill>
                  <a:schemeClr val="accent4"/>
                </a:solidFill>
              </a:rPr>
              <a:t>asztma</a:t>
            </a:r>
          </a:p>
          <a:p>
            <a:pPr>
              <a:spcBef>
                <a:spcPct val="50000"/>
              </a:spcBef>
            </a:pPr>
            <a:r>
              <a:rPr lang="hu-HU" b="1" i="1" dirty="0">
                <a:solidFill>
                  <a:schemeClr val="accent4"/>
                </a:solidFill>
              </a:rPr>
              <a:t>méhelernyesztés</a:t>
            </a:r>
          </a:p>
        </p:txBody>
      </p:sp>
      <p:sp>
        <p:nvSpPr>
          <p:cNvPr id="612362" name="Text Box 10"/>
          <p:cNvSpPr txBox="1">
            <a:spLocks noChangeArrowheads="1"/>
          </p:cNvSpPr>
          <p:nvPr/>
        </p:nvSpPr>
        <p:spPr bwMode="auto">
          <a:xfrm>
            <a:off x="1691680" y="5949280"/>
            <a:ext cx="3024336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err="1">
                <a:solidFill>
                  <a:schemeClr val="accent4"/>
                </a:solidFill>
              </a:rPr>
              <a:t>szimpatolytikumok</a:t>
            </a:r>
            <a:endParaRPr lang="hu-HU" b="1" dirty="0">
              <a:solidFill>
                <a:schemeClr val="accent4"/>
              </a:solidFill>
            </a:endParaRPr>
          </a:p>
        </p:txBody>
      </p:sp>
      <p:sp>
        <p:nvSpPr>
          <p:cNvPr id="612364" name="Text Box 12"/>
          <p:cNvSpPr txBox="1">
            <a:spLocks noChangeArrowheads="1"/>
          </p:cNvSpPr>
          <p:nvPr/>
        </p:nvSpPr>
        <p:spPr bwMode="auto">
          <a:xfrm>
            <a:off x="4860032" y="5733256"/>
            <a:ext cx="273630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 dirty="0">
                <a:solidFill>
                  <a:schemeClr val="accent4"/>
                </a:solidFill>
              </a:rPr>
              <a:t>vérnyomáscsökkentés</a:t>
            </a:r>
          </a:p>
          <a:p>
            <a:pPr>
              <a:spcBef>
                <a:spcPct val="50000"/>
              </a:spcBef>
            </a:pPr>
            <a:r>
              <a:rPr lang="hu-HU" b="1" i="1" dirty="0" err="1" smtClean="0">
                <a:solidFill>
                  <a:schemeClr val="accent4"/>
                </a:solidFill>
              </a:rPr>
              <a:t>arrythmia</a:t>
            </a:r>
            <a:endParaRPr lang="hu-HU" b="1" i="1" dirty="0">
              <a:solidFill>
                <a:schemeClr val="accent4"/>
              </a:solidFill>
            </a:endParaRPr>
          </a:p>
        </p:txBody>
      </p:sp>
      <p:sp>
        <p:nvSpPr>
          <p:cNvPr id="612365" name="Rectangle 13"/>
          <p:cNvSpPr>
            <a:spLocks noChangeArrowheads="1"/>
          </p:cNvSpPr>
          <p:nvPr/>
        </p:nvSpPr>
        <p:spPr bwMode="auto">
          <a:xfrm>
            <a:off x="4788024" y="1268761"/>
            <a:ext cx="2592412" cy="79208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2367" name="Rectangle 15"/>
          <p:cNvSpPr>
            <a:spLocks noChangeArrowheads="1"/>
          </p:cNvSpPr>
          <p:nvPr/>
        </p:nvSpPr>
        <p:spPr bwMode="auto">
          <a:xfrm>
            <a:off x="4788024" y="2132856"/>
            <a:ext cx="2592388" cy="172819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2369" name="Rectangle 17"/>
          <p:cNvSpPr>
            <a:spLocks noChangeArrowheads="1"/>
          </p:cNvSpPr>
          <p:nvPr/>
        </p:nvSpPr>
        <p:spPr bwMode="auto">
          <a:xfrm>
            <a:off x="4787900" y="3933056"/>
            <a:ext cx="2592388" cy="151216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12373" name="Rectangle 21"/>
          <p:cNvSpPr>
            <a:spLocks noChangeArrowheads="1"/>
          </p:cNvSpPr>
          <p:nvPr/>
        </p:nvSpPr>
        <p:spPr bwMode="auto">
          <a:xfrm>
            <a:off x="4788024" y="5661247"/>
            <a:ext cx="2808312" cy="119675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539552" y="908720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accent4"/>
                </a:solidFill>
              </a:rPr>
              <a:t>A vegetatív idegrendszerre ható gyógyszerek indikációi</a:t>
            </a:r>
            <a:endParaRPr lang="hu-HU" sz="2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4" grpId="0"/>
      <p:bldP spid="612356" grpId="0"/>
      <p:bldP spid="612357" grpId="0"/>
      <p:bldP spid="612358" grpId="0"/>
      <p:bldP spid="612359" grpId="0"/>
      <p:bldP spid="612360" grpId="0"/>
      <p:bldP spid="612361" grpId="0"/>
      <p:bldP spid="612362" grpId="0" animBg="1"/>
      <p:bldP spid="612364" grpId="0"/>
      <p:bldP spid="612365" grpId="0" animBg="1"/>
      <p:bldP spid="612367" grpId="0" animBg="1"/>
      <p:bldP spid="612369" grpId="0" animBg="1"/>
      <p:bldP spid="6123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hu-HU" sz="4800" b="1" i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Köszönöm a figyelmet!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400" u="sng" dirty="0" smtClean="0"/>
              <a:t/>
            </a:r>
            <a:br>
              <a:rPr lang="hu-HU" sz="4400" u="sng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 szimpatikus tónus befolyásolása: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MAO enzim bénításával </a:t>
            </a:r>
            <a:r>
              <a:rPr lang="hu-HU" sz="2000" b="1" i="1" dirty="0" smtClean="0">
                <a:solidFill>
                  <a:schemeClr val="accent4"/>
                </a:solidFill>
              </a:rPr>
              <a:t>fokozzuk</a:t>
            </a:r>
            <a:r>
              <a:rPr lang="hu-HU" sz="2000" dirty="0" smtClean="0">
                <a:solidFill>
                  <a:schemeClr val="accent4"/>
                </a:solidFill>
              </a:rPr>
              <a:t> a NA mennyiségét a végkészülékben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Uptake</a:t>
            </a:r>
            <a:r>
              <a:rPr lang="hu-HU" sz="2000" dirty="0" smtClean="0">
                <a:solidFill>
                  <a:schemeClr val="accent4"/>
                </a:solidFill>
              </a:rPr>
              <a:t> mechanizmus gátlásával </a:t>
            </a:r>
            <a:r>
              <a:rPr lang="hu-HU" sz="2000" b="1" i="1" dirty="0" smtClean="0">
                <a:solidFill>
                  <a:schemeClr val="accent4"/>
                </a:solidFill>
              </a:rPr>
              <a:t>fokozzuk</a:t>
            </a:r>
            <a:r>
              <a:rPr lang="hu-HU" sz="2000" dirty="0" smtClean="0">
                <a:solidFill>
                  <a:schemeClr val="accent4"/>
                </a:solidFill>
              </a:rPr>
              <a:t> a NA hatását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NA szintézis gátlásával </a:t>
            </a:r>
            <a:r>
              <a:rPr lang="hu-HU" sz="2000" b="1" i="1" dirty="0" smtClean="0">
                <a:solidFill>
                  <a:schemeClr val="accent4"/>
                </a:solidFill>
              </a:rPr>
              <a:t>csökkentjük </a:t>
            </a:r>
            <a:r>
              <a:rPr lang="hu-HU" sz="2000" dirty="0" smtClean="0">
                <a:solidFill>
                  <a:schemeClr val="accent4"/>
                </a:solidFill>
              </a:rPr>
              <a:t>a szimpatikus tónust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NA hatás gátlásával </a:t>
            </a:r>
            <a:r>
              <a:rPr lang="hu-HU" sz="2000" b="1" i="1" dirty="0" smtClean="0">
                <a:solidFill>
                  <a:schemeClr val="accent4"/>
                </a:solidFill>
              </a:rPr>
              <a:t>csökkentjük</a:t>
            </a:r>
            <a:r>
              <a:rPr lang="hu-HU" sz="2000" dirty="0" smtClean="0">
                <a:solidFill>
                  <a:schemeClr val="accent4"/>
                </a:solidFill>
              </a:rPr>
              <a:t> a szimpatikus tónust a receptorokon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7999040" cy="46085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hu-HU" sz="2000" b="1" i="1" dirty="0" smtClean="0"/>
          </a:p>
          <a:p>
            <a:pPr>
              <a:lnSpc>
                <a:spcPct val="80000"/>
              </a:lnSpc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Katecholaminok</a:t>
            </a:r>
            <a:r>
              <a:rPr lang="hu-HU" sz="2000" dirty="0">
                <a:solidFill>
                  <a:schemeClr val="accent4"/>
                </a:solidFill>
              </a:rPr>
              <a:t>: </a:t>
            </a:r>
            <a:r>
              <a:rPr lang="hu-HU" sz="2000" dirty="0" err="1" smtClean="0">
                <a:solidFill>
                  <a:schemeClr val="accent4"/>
                </a:solidFill>
              </a:rPr>
              <a:t>Noradrenalin</a:t>
            </a:r>
            <a:r>
              <a:rPr lang="hu-HU" sz="2000" dirty="0" smtClean="0">
                <a:solidFill>
                  <a:schemeClr val="accent4"/>
                </a:solidFill>
              </a:rPr>
              <a:t>, Adrenalin</a:t>
            </a: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>
                <a:solidFill>
                  <a:schemeClr val="accent4"/>
                </a:solidFill>
              </a:rPr>
              <a:t>szimpatikus idegvégződéseken felszabaduló </a:t>
            </a:r>
            <a:r>
              <a:rPr lang="hu-HU" sz="2000" dirty="0" err="1">
                <a:solidFill>
                  <a:schemeClr val="accent4"/>
                </a:solidFill>
              </a:rPr>
              <a:t>NA-n</a:t>
            </a:r>
            <a:r>
              <a:rPr lang="hu-HU" sz="2000" dirty="0">
                <a:solidFill>
                  <a:schemeClr val="accent4"/>
                </a:solidFill>
              </a:rPr>
              <a:t> kívül a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mellékvese </a:t>
            </a:r>
            <a:r>
              <a:rPr lang="hu-HU" sz="2000" dirty="0">
                <a:solidFill>
                  <a:schemeClr val="accent4"/>
                </a:solidFill>
              </a:rPr>
              <a:t>velőállományából felszabaduló adrenalin </a:t>
            </a:r>
            <a:r>
              <a:rPr lang="hu-HU" sz="2000" dirty="0" smtClean="0">
                <a:solidFill>
                  <a:schemeClr val="accent4"/>
                </a:solidFill>
              </a:rPr>
              <a:t>is </a:t>
            </a:r>
            <a:r>
              <a:rPr lang="hu-HU" sz="2000" dirty="0">
                <a:solidFill>
                  <a:schemeClr val="accent4"/>
                </a:solidFill>
              </a:rPr>
              <a:t>okoz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szimpatikus </a:t>
            </a:r>
            <a:r>
              <a:rPr lang="hu-HU" sz="2000" dirty="0">
                <a:solidFill>
                  <a:schemeClr val="accent4"/>
                </a:solidFill>
              </a:rPr>
              <a:t>izgalmi tüneteket.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postganglionalis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>
                <a:solidFill>
                  <a:schemeClr val="accent4"/>
                </a:solidFill>
              </a:rPr>
              <a:t>rostban 9:1 </a:t>
            </a:r>
            <a:r>
              <a:rPr lang="hu-HU" sz="2000" dirty="0" smtClean="0">
                <a:solidFill>
                  <a:schemeClr val="accent4"/>
                </a:solidFill>
              </a:rPr>
              <a:t>(NA:A) arányban </a:t>
            </a:r>
            <a:r>
              <a:rPr lang="hu-HU" sz="2000" dirty="0">
                <a:solidFill>
                  <a:schemeClr val="accent4"/>
                </a:solidFill>
              </a:rPr>
              <a:t>szabadulnak fel.</a:t>
            </a: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200" dirty="0" smtClean="0">
                <a:solidFill>
                  <a:srgbClr val="FF0000"/>
                </a:solidFill>
              </a:rPr>
              <a:t>Szintézis folyamata: 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 err="1" smtClean="0">
                <a:solidFill>
                  <a:schemeClr val="accent4"/>
                </a:solidFill>
              </a:rPr>
              <a:t>Tirozin-DOPA-Dopamin-Noradrenalin-Adrenalin</a:t>
            </a:r>
            <a:r>
              <a:rPr lang="hu-HU" sz="4400" dirty="0" smtClean="0">
                <a:solidFill>
                  <a:schemeClr val="accent4"/>
                </a:solidFill>
              </a:rPr>
              <a:t/>
            </a:r>
            <a:br>
              <a:rPr lang="hu-HU" sz="4400" dirty="0" smtClean="0">
                <a:solidFill>
                  <a:schemeClr val="accent4"/>
                </a:solidFill>
              </a:rPr>
            </a:br>
            <a:endParaRPr lang="hu-HU" dirty="0">
              <a:solidFill>
                <a:schemeClr val="accent4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475252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2400"/>
            <a:ext cx="7088956" cy="684213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468313" y="836613"/>
            <a:ext cx="7848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i="1" dirty="0" smtClean="0">
                <a:solidFill>
                  <a:schemeClr val="accent4"/>
                </a:solidFill>
              </a:rPr>
              <a:t>SZIMPATOMIMETIKUMOK</a:t>
            </a:r>
          </a:p>
          <a:p>
            <a:pPr>
              <a:spcBef>
                <a:spcPct val="50000"/>
              </a:spcBef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>
                <a:solidFill>
                  <a:schemeClr val="accent4"/>
                </a:solidFill>
              </a:rPr>
              <a:t>szimpatikus végkészülékeken a </a:t>
            </a:r>
            <a:r>
              <a:rPr lang="hu-HU" sz="2000" dirty="0" err="1">
                <a:solidFill>
                  <a:schemeClr val="accent4"/>
                </a:solidFill>
              </a:rPr>
              <a:t>noradrenalin</a:t>
            </a:r>
            <a:r>
              <a:rPr lang="hu-HU" sz="2000" dirty="0">
                <a:solidFill>
                  <a:schemeClr val="accent4"/>
                </a:solidFill>
              </a:rPr>
              <a:t> mennyiségét növelik, vagy hatását utánozzák</a:t>
            </a:r>
          </a:p>
        </p:txBody>
      </p:sp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2051720" y="2132856"/>
            <a:ext cx="612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>
                <a:solidFill>
                  <a:schemeClr val="accent4"/>
                </a:solidFill>
              </a:rPr>
              <a:t>A szimpatikus idegrendszer receptorai</a:t>
            </a:r>
          </a:p>
        </p:txBody>
      </p:sp>
      <p:sp>
        <p:nvSpPr>
          <p:cNvPr id="607238" name="Line 6"/>
          <p:cNvSpPr>
            <a:spLocks noChangeShapeType="1"/>
          </p:cNvSpPr>
          <p:nvPr/>
        </p:nvSpPr>
        <p:spPr bwMode="auto">
          <a:xfrm flipH="1">
            <a:off x="2627312" y="2636912"/>
            <a:ext cx="432520" cy="576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07239" name="Text Box 7"/>
          <p:cNvSpPr txBox="1">
            <a:spLocks noChangeArrowheads="1"/>
          </p:cNvSpPr>
          <p:nvPr/>
        </p:nvSpPr>
        <p:spPr bwMode="auto">
          <a:xfrm>
            <a:off x="1979712" y="3068960"/>
            <a:ext cx="10080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800" dirty="0">
                <a:solidFill>
                  <a:schemeClr val="accent4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607240" name="Line 8"/>
          <p:cNvSpPr>
            <a:spLocks noChangeShapeType="1"/>
          </p:cNvSpPr>
          <p:nvPr/>
        </p:nvSpPr>
        <p:spPr bwMode="auto">
          <a:xfrm>
            <a:off x="5508103" y="2564904"/>
            <a:ext cx="576065" cy="5760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07241" name="Text Box 9"/>
          <p:cNvSpPr txBox="1">
            <a:spLocks noChangeArrowheads="1"/>
          </p:cNvSpPr>
          <p:nvPr/>
        </p:nvSpPr>
        <p:spPr bwMode="auto">
          <a:xfrm>
            <a:off x="6084168" y="3140968"/>
            <a:ext cx="15827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800" dirty="0">
                <a:solidFill>
                  <a:schemeClr val="accent4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607242" name="Line 10"/>
          <p:cNvSpPr>
            <a:spLocks noChangeShapeType="1"/>
          </p:cNvSpPr>
          <p:nvPr/>
        </p:nvSpPr>
        <p:spPr bwMode="auto">
          <a:xfrm flipH="1">
            <a:off x="1259632" y="3717032"/>
            <a:ext cx="719137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07243" name="Text Box 11"/>
          <p:cNvSpPr txBox="1">
            <a:spLocks noChangeArrowheads="1"/>
          </p:cNvSpPr>
          <p:nvPr/>
        </p:nvSpPr>
        <p:spPr bwMode="auto">
          <a:xfrm>
            <a:off x="827584" y="4437112"/>
            <a:ext cx="936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dirty="0">
                <a:solidFill>
                  <a:schemeClr val="accent4"/>
                </a:solidFill>
                <a:latin typeface="Symbol" pitchFamily="18" charset="2"/>
              </a:rPr>
              <a:t>a</a:t>
            </a:r>
            <a:r>
              <a:rPr lang="hu-HU" sz="3200" baseline="-25000" dirty="0">
                <a:solidFill>
                  <a:schemeClr val="accent4"/>
                </a:solidFill>
              </a:rPr>
              <a:t>1</a:t>
            </a:r>
            <a:endParaRPr lang="hu-HU" sz="3200" dirty="0">
              <a:solidFill>
                <a:schemeClr val="accent4"/>
              </a:solidFill>
              <a:latin typeface="Symbol" pitchFamily="18" charset="2"/>
            </a:endParaRPr>
          </a:p>
        </p:txBody>
      </p:sp>
      <p:sp>
        <p:nvSpPr>
          <p:cNvPr id="607244" name="Line 12"/>
          <p:cNvSpPr>
            <a:spLocks noChangeShapeType="1"/>
          </p:cNvSpPr>
          <p:nvPr/>
        </p:nvSpPr>
        <p:spPr bwMode="auto">
          <a:xfrm>
            <a:off x="2484439" y="3789363"/>
            <a:ext cx="647402" cy="71975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07245" name="Text Box 13"/>
          <p:cNvSpPr txBox="1">
            <a:spLocks noChangeArrowheads="1"/>
          </p:cNvSpPr>
          <p:nvPr/>
        </p:nvSpPr>
        <p:spPr bwMode="auto">
          <a:xfrm>
            <a:off x="2987824" y="4437112"/>
            <a:ext cx="936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dirty="0">
                <a:solidFill>
                  <a:schemeClr val="accent4"/>
                </a:solidFill>
                <a:latin typeface="Symbol" pitchFamily="18" charset="2"/>
              </a:rPr>
              <a:t>a</a:t>
            </a:r>
            <a:r>
              <a:rPr lang="hu-HU" sz="3200" baseline="-25000" dirty="0">
                <a:solidFill>
                  <a:schemeClr val="accent4"/>
                </a:solidFill>
              </a:rPr>
              <a:t>2</a:t>
            </a:r>
            <a:endParaRPr lang="hu-HU" sz="3200" dirty="0">
              <a:solidFill>
                <a:schemeClr val="accent4"/>
              </a:solidFill>
              <a:latin typeface="Symbol" pitchFamily="18" charset="2"/>
            </a:endParaRPr>
          </a:p>
        </p:txBody>
      </p:sp>
      <p:sp>
        <p:nvSpPr>
          <p:cNvPr id="607246" name="Line 14"/>
          <p:cNvSpPr>
            <a:spLocks noChangeShapeType="1"/>
          </p:cNvSpPr>
          <p:nvPr/>
        </p:nvSpPr>
        <p:spPr bwMode="auto">
          <a:xfrm flipH="1">
            <a:off x="5292080" y="3861048"/>
            <a:ext cx="719138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07247" name="Text Box 15"/>
          <p:cNvSpPr txBox="1">
            <a:spLocks noChangeArrowheads="1"/>
          </p:cNvSpPr>
          <p:nvPr/>
        </p:nvSpPr>
        <p:spPr bwMode="auto">
          <a:xfrm>
            <a:off x="4932040" y="4437112"/>
            <a:ext cx="719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dirty="0">
                <a:solidFill>
                  <a:schemeClr val="accent4"/>
                </a:solidFill>
                <a:latin typeface="Symbol" pitchFamily="18" charset="2"/>
              </a:rPr>
              <a:t>b</a:t>
            </a:r>
            <a:r>
              <a:rPr lang="hu-HU" sz="3200" baseline="-25000" dirty="0">
                <a:solidFill>
                  <a:schemeClr val="accent4"/>
                </a:solidFill>
              </a:rPr>
              <a:t>1</a:t>
            </a:r>
            <a:endParaRPr lang="hu-HU" sz="3200" dirty="0">
              <a:solidFill>
                <a:schemeClr val="accent4"/>
              </a:solidFill>
              <a:latin typeface="Symbol" pitchFamily="18" charset="2"/>
            </a:endParaRPr>
          </a:p>
        </p:txBody>
      </p:sp>
      <p:sp>
        <p:nvSpPr>
          <p:cNvPr id="607248" name="Text Box 16"/>
          <p:cNvSpPr txBox="1">
            <a:spLocks noChangeArrowheads="1"/>
          </p:cNvSpPr>
          <p:nvPr/>
        </p:nvSpPr>
        <p:spPr bwMode="auto">
          <a:xfrm>
            <a:off x="7164288" y="4437112"/>
            <a:ext cx="719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dirty="0">
                <a:solidFill>
                  <a:schemeClr val="accent4"/>
                </a:solidFill>
                <a:latin typeface="Symbol" pitchFamily="18" charset="2"/>
              </a:rPr>
              <a:t>b</a:t>
            </a:r>
            <a:r>
              <a:rPr lang="hu-HU" sz="3200" baseline="-25000" dirty="0">
                <a:solidFill>
                  <a:schemeClr val="accent4"/>
                </a:solidFill>
                <a:latin typeface="Symbol" pitchFamily="18" charset="2"/>
              </a:rPr>
              <a:t>2</a:t>
            </a:r>
            <a:endParaRPr lang="hu-HU" sz="3200" dirty="0">
              <a:solidFill>
                <a:schemeClr val="accent4"/>
              </a:solidFill>
              <a:latin typeface="Symbol" pitchFamily="18" charset="2"/>
            </a:endParaRPr>
          </a:p>
        </p:txBody>
      </p:sp>
      <p:sp>
        <p:nvSpPr>
          <p:cNvPr id="607249" name="Line 17"/>
          <p:cNvSpPr>
            <a:spLocks noChangeShapeType="1"/>
          </p:cNvSpPr>
          <p:nvPr/>
        </p:nvSpPr>
        <p:spPr bwMode="auto">
          <a:xfrm>
            <a:off x="6588225" y="3861049"/>
            <a:ext cx="576064" cy="6480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07250" name="Text Box 18"/>
          <p:cNvSpPr txBox="1">
            <a:spLocks noChangeArrowheads="1"/>
          </p:cNvSpPr>
          <p:nvPr/>
        </p:nvSpPr>
        <p:spPr bwMode="auto">
          <a:xfrm>
            <a:off x="250825" y="5084763"/>
            <a:ext cx="15843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>
                <a:solidFill>
                  <a:schemeClr val="accent4"/>
                </a:solidFill>
              </a:rPr>
              <a:t>erek falában</a:t>
            </a:r>
          </a:p>
        </p:txBody>
      </p:sp>
      <p:sp>
        <p:nvSpPr>
          <p:cNvPr id="607251" name="Text Box 19"/>
          <p:cNvSpPr txBox="1">
            <a:spLocks noChangeArrowheads="1"/>
          </p:cNvSpPr>
          <p:nvPr/>
        </p:nvSpPr>
        <p:spPr bwMode="auto">
          <a:xfrm>
            <a:off x="2267744" y="5013176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>
                <a:solidFill>
                  <a:schemeClr val="accent4"/>
                </a:solidFill>
              </a:rPr>
              <a:t>idegvégződésekben</a:t>
            </a:r>
          </a:p>
        </p:txBody>
      </p:sp>
      <p:sp>
        <p:nvSpPr>
          <p:cNvPr id="607252" name="Text Box 20"/>
          <p:cNvSpPr txBox="1">
            <a:spLocks noChangeArrowheads="1"/>
          </p:cNvSpPr>
          <p:nvPr/>
        </p:nvSpPr>
        <p:spPr bwMode="auto">
          <a:xfrm>
            <a:off x="4499992" y="5157192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>
                <a:solidFill>
                  <a:schemeClr val="accent4"/>
                </a:solidFill>
              </a:rPr>
              <a:t>szívben</a:t>
            </a:r>
          </a:p>
        </p:txBody>
      </p:sp>
      <p:sp>
        <p:nvSpPr>
          <p:cNvPr id="607253" name="Text Box 21"/>
          <p:cNvSpPr txBox="1">
            <a:spLocks noChangeArrowheads="1"/>
          </p:cNvSpPr>
          <p:nvPr/>
        </p:nvSpPr>
        <p:spPr bwMode="auto">
          <a:xfrm>
            <a:off x="6948264" y="5013176"/>
            <a:ext cx="20161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>
                <a:solidFill>
                  <a:schemeClr val="accent4"/>
                </a:solidFill>
              </a:rPr>
              <a:t>tüdőben,</a:t>
            </a:r>
          </a:p>
          <a:p>
            <a:pPr>
              <a:spcBef>
                <a:spcPct val="50000"/>
              </a:spcBef>
            </a:pPr>
            <a:r>
              <a:rPr lang="hu-HU" dirty="0">
                <a:solidFill>
                  <a:schemeClr val="accent4"/>
                </a:solidFill>
              </a:rPr>
              <a:t>méhben</a:t>
            </a:r>
          </a:p>
        </p:txBody>
      </p:sp>
      <p:sp>
        <p:nvSpPr>
          <p:cNvPr id="607254" name="Text Box 22"/>
          <p:cNvSpPr txBox="1">
            <a:spLocks noChangeArrowheads="1"/>
          </p:cNvSpPr>
          <p:nvPr/>
        </p:nvSpPr>
        <p:spPr bwMode="auto">
          <a:xfrm>
            <a:off x="0" y="5373216"/>
            <a:ext cx="30956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>
                <a:solidFill>
                  <a:schemeClr val="accent4"/>
                </a:solidFill>
              </a:rPr>
              <a:t>vérnyomás emelkedés</a:t>
            </a:r>
            <a:endParaRPr lang="hu-HU" dirty="0">
              <a:solidFill>
                <a:schemeClr val="accent4"/>
              </a:solidFill>
            </a:endParaRPr>
          </a:p>
        </p:txBody>
      </p:sp>
      <p:sp>
        <p:nvSpPr>
          <p:cNvPr id="607255" name="Text Box 23"/>
          <p:cNvSpPr txBox="1">
            <a:spLocks noChangeArrowheads="1"/>
          </p:cNvSpPr>
          <p:nvPr/>
        </p:nvSpPr>
        <p:spPr bwMode="auto">
          <a:xfrm>
            <a:off x="4427984" y="5661248"/>
            <a:ext cx="25923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>
                <a:solidFill>
                  <a:schemeClr val="accent4"/>
                </a:solidFill>
              </a:rPr>
              <a:t>+ </a:t>
            </a:r>
            <a:r>
              <a:rPr lang="hu-HU" dirty="0" err="1">
                <a:solidFill>
                  <a:schemeClr val="accent4"/>
                </a:solidFill>
              </a:rPr>
              <a:t>inotróp</a:t>
            </a:r>
            <a:endParaRPr lang="hu-HU" dirty="0">
              <a:solidFill>
                <a:schemeClr val="accent4"/>
              </a:solidFill>
            </a:endParaRPr>
          </a:p>
          <a:p>
            <a:pPr>
              <a:spcBef>
                <a:spcPct val="50000"/>
              </a:spcBef>
            </a:pPr>
            <a:r>
              <a:rPr lang="hu-HU" dirty="0">
                <a:solidFill>
                  <a:schemeClr val="accent4"/>
                </a:solidFill>
              </a:rPr>
              <a:t>+ </a:t>
            </a:r>
            <a:r>
              <a:rPr lang="hu-HU" dirty="0" err="1">
                <a:solidFill>
                  <a:schemeClr val="accent4"/>
                </a:solidFill>
              </a:rPr>
              <a:t>chronotróp</a:t>
            </a:r>
            <a:r>
              <a:rPr lang="hu-HU" dirty="0">
                <a:solidFill>
                  <a:schemeClr val="accent4"/>
                </a:solidFill>
              </a:rPr>
              <a:t> hatás</a:t>
            </a:r>
          </a:p>
        </p:txBody>
      </p:sp>
      <p:sp>
        <p:nvSpPr>
          <p:cNvPr id="607256" name="Text Box 24"/>
          <p:cNvSpPr txBox="1">
            <a:spLocks noChangeArrowheads="1"/>
          </p:cNvSpPr>
          <p:nvPr/>
        </p:nvSpPr>
        <p:spPr bwMode="auto">
          <a:xfrm>
            <a:off x="6911975" y="5805264"/>
            <a:ext cx="22320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>
                <a:solidFill>
                  <a:schemeClr val="accent4"/>
                </a:solidFill>
              </a:rPr>
              <a:t>(hörgőtágulat</a:t>
            </a:r>
            <a:r>
              <a:rPr lang="hu-HU" dirty="0">
                <a:solidFill>
                  <a:schemeClr val="accent4"/>
                </a:solidFill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hu-HU" dirty="0" smtClean="0">
                <a:solidFill>
                  <a:schemeClr val="accent4"/>
                </a:solidFill>
              </a:rPr>
              <a:t>méhelernyedés)</a:t>
            </a:r>
            <a:endParaRPr lang="hu-HU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0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0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0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072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7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07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07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7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607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60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607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0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607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607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0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7" grpId="0"/>
      <p:bldP spid="607238" grpId="0" animBg="1"/>
      <p:bldP spid="607239" grpId="0"/>
      <p:bldP spid="607240" grpId="0" animBg="1"/>
      <p:bldP spid="607241" grpId="0"/>
      <p:bldP spid="607242" grpId="0" animBg="1"/>
      <p:bldP spid="607243" grpId="0"/>
      <p:bldP spid="607244" grpId="0" animBg="1"/>
      <p:bldP spid="607245" grpId="0"/>
      <p:bldP spid="607246" grpId="0" animBg="1"/>
      <p:bldP spid="607247" grpId="0"/>
      <p:bldP spid="607248" grpId="0"/>
      <p:bldP spid="607249" grpId="0" animBg="1"/>
      <p:bldP spid="607250" grpId="0" build="allAtOnce" animBg="1"/>
      <p:bldP spid="607251" grpId="0" build="allAtOnce"/>
      <p:bldP spid="607252" grpId="0" build="allAtOnce"/>
      <p:bldP spid="607253" grpId="0" build="allAtOnce"/>
      <p:bldP spid="607254" grpId="0" animBg="1"/>
      <p:bldP spid="607255" grpId="0"/>
      <p:bldP spid="6072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34" name="Group 74"/>
          <p:cNvGraphicFramePr>
            <a:graphicFrameLocks noGrp="1"/>
          </p:cNvGraphicFramePr>
          <p:nvPr/>
        </p:nvGraphicFramePr>
        <p:xfrm>
          <a:off x="0" y="476250"/>
          <a:ext cx="9144001" cy="5916667"/>
        </p:xfrm>
        <a:graphic>
          <a:graphicData uri="http://schemas.openxmlformats.org/drawingml/2006/table">
            <a:tbl>
              <a:tblPr/>
              <a:tblGrid>
                <a:gridCol w="2627784"/>
                <a:gridCol w="2160240"/>
                <a:gridCol w="1728192"/>
                <a:gridCol w="2627785"/>
              </a:tblGrid>
              <a:tr h="913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α</a:t>
                      </a: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1-receptor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α</a:t>
                      </a: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2-receptor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</a:rPr>
                        <a:t>ß</a:t>
                      </a:r>
                      <a:r>
                        <a:rPr kumimoji="0" lang="hu-H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</a:t>
                      </a: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</a:rPr>
                        <a:t>ß</a:t>
                      </a:r>
                      <a:r>
                        <a:rPr kumimoji="0" lang="hu-H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 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Vérnyomásnövekedés (érszűkítés)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Sinus tachycardia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Vérnyomáscsökkenés (értágulat)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Mydriasis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Pozitív inotropia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Hörgő tágítás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Lépösszehúzódás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Bélizom elernyedés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Méh elernyedés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Méhösszehúzódás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Anyagcsere fokozódás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Hisztamin felszabadulás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gátlás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Inzulinszekretico gátlás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Perifériás </a:t>
                      </a:r>
                      <a:r>
                        <a:rPr kumimoji="0" lang="hu-H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tremor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Bél elernyedés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Hólyagelernyedés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vegetatív idegrendszer</a:t>
            </a:r>
            <a:endParaRPr lang="hu-HU" sz="28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SZIMPATOMIMETIKUMOK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1. szimpatikus receptor izgatók</a:t>
            </a:r>
            <a:endParaRPr lang="hu-HU" sz="2000" b="1" i="1" u="sng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hu-HU" sz="2000" b="1" i="1" u="sng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rgbClr val="FF0000"/>
                </a:solidFill>
              </a:rPr>
              <a:t>adrenalin</a:t>
            </a:r>
            <a:r>
              <a:rPr lang="hu-HU" sz="2000" dirty="0">
                <a:solidFill>
                  <a:srgbClr val="FF0000"/>
                </a:solidFill>
              </a:rPr>
              <a:t>:</a:t>
            </a:r>
            <a:r>
              <a:rPr lang="hu-HU" sz="2000" dirty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epinephrine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  <a:r>
              <a:rPr lang="hu-HU" sz="2000" dirty="0" err="1" smtClean="0">
                <a:solidFill>
                  <a:schemeClr val="accent4"/>
                </a:solidFill>
              </a:rPr>
              <a:t>Tonogén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</a:rPr>
              <a:t>. 1ml/1mg</a:t>
            </a:r>
            <a:endParaRPr lang="hu-HU" sz="2000" dirty="0">
              <a:solidFill>
                <a:schemeClr val="accent4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mellékvesevelő fő hormonja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stressz reakcióknál szabadul fel, a vérkeringéssel jut az </a:t>
            </a:r>
            <a:r>
              <a:rPr lang="hu-HU" sz="2000" dirty="0" err="1" smtClean="0">
                <a:solidFill>
                  <a:schemeClr val="accent4"/>
                </a:solidFill>
              </a:rPr>
              <a:t>adrenerg</a:t>
            </a:r>
            <a:r>
              <a:rPr lang="hu-HU" sz="2000" dirty="0" smtClean="0">
                <a:solidFill>
                  <a:schemeClr val="accent4"/>
                </a:solidFill>
              </a:rPr>
              <a:t> receptorokhoz</a:t>
            </a:r>
          </a:p>
          <a:p>
            <a:pPr marL="609600" indent="-609600"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</a:t>
            </a:r>
            <a:endParaRPr lang="hu-HU" sz="2000" b="1" i="1" dirty="0">
              <a:solidFill>
                <a:schemeClr val="accent4"/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Érszűkítés: </a:t>
            </a:r>
            <a:r>
              <a:rPr lang="el-GR" sz="2000" dirty="0" smtClean="0">
                <a:solidFill>
                  <a:schemeClr val="accent4"/>
                </a:solidFill>
              </a:rPr>
              <a:t>α</a:t>
            </a:r>
            <a:r>
              <a:rPr lang="hu-HU" sz="2000" dirty="0">
                <a:solidFill>
                  <a:schemeClr val="accent4"/>
                </a:solidFill>
              </a:rPr>
              <a:t>1- receptorokon </a:t>
            </a:r>
            <a:r>
              <a:rPr lang="hu-HU" sz="2000" dirty="0" smtClean="0">
                <a:solidFill>
                  <a:schemeClr val="accent4"/>
                </a:solidFill>
              </a:rPr>
              <a:t>lép</a:t>
            </a:r>
            <a:r>
              <a:rPr lang="hu-HU" sz="2000" dirty="0">
                <a:solidFill>
                  <a:schemeClr val="accent4"/>
                </a:solidFill>
              </a:rPr>
              <a:t>, vese, bél, és bőr ereiben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Értágítás: </a:t>
            </a:r>
            <a:r>
              <a:rPr lang="en-US" sz="2000" dirty="0" smtClean="0">
                <a:solidFill>
                  <a:schemeClr val="accent4"/>
                </a:solidFill>
                <a:latin typeface="Arial"/>
              </a:rPr>
              <a:t>ß</a:t>
            </a:r>
            <a:r>
              <a:rPr lang="hu-HU" sz="2000" baseline="-25000" dirty="0">
                <a:solidFill>
                  <a:schemeClr val="accent4"/>
                </a:solidFill>
              </a:rPr>
              <a:t>2</a:t>
            </a:r>
            <a:r>
              <a:rPr lang="hu-HU" sz="2000" dirty="0">
                <a:solidFill>
                  <a:schemeClr val="accent4"/>
                </a:solidFill>
              </a:rPr>
              <a:t> receptorokon szív, máj, agy ereiben,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Hatására a </a:t>
            </a:r>
            <a:r>
              <a:rPr lang="hu-HU" sz="2000" dirty="0" err="1" smtClean="0">
                <a:solidFill>
                  <a:schemeClr val="accent4"/>
                </a:solidFill>
              </a:rPr>
              <a:t>szubcután</a:t>
            </a:r>
            <a:r>
              <a:rPr lang="hu-HU" sz="2000" dirty="0" smtClean="0">
                <a:solidFill>
                  <a:schemeClr val="accent4"/>
                </a:solidFill>
              </a:rPr>
              <a:t> szövetekből a vázizmok és az agy felé irányul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véráramlás. Az oxigénellátás és az agy vérátáramlása nő, a vér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glukóz szintje emelkedik.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905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9754</TotalTime>
  <Words>1518</Words>
  <Application>Microsoft Office PowerPoint</Application>
  <PresentationFormat>Diavetítés a képernyőre (4:3 oldalarány)</PresentationFormat>
  <Paragraphs>478</Paragraphs>
  <Slides>38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39" baseType="lpstr">
      <vt:lpstr>Sétatér</vt:lpstr>
      <vt:lpstr>Gyógyszertan</vt:lpstr>
      <vt:lpstr>A vegetatív idegrendszer</vt:lpstr>
      <vt:lpstr>3. dia</vt:lpstr>
      <vt:lpstr>A vegetatív idegrendszer</vt:lpstr>
      <vt:lpstr>A vegetatív idegrendszer</vt:lpstr>
      <vt:lpstr>Szintézis folyamata:  Tirozin-DOPA-Dopamin-Noradrenalin-Adrenalin </vt:lpstr>
      <vt:lpstr>A vegetatív idegrendszer</vt:lpstr>
      <vt:lpstr>8. dia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  anyarozs (Claviceps purpurae), tömlősgomba, rozson termelt telepcsomó, ergotalkaloidot tartalmaz 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A vegetatív idegrendszer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853</cp:revision>
  <dcterms:created xsi:type="dcterms:W3CDTF">2013-02-19T13:49:44Z</dcterms:created>
  <dcterms:modified xsi:type="dcterms:W3CDTF">2019-10-02T05:47:34Z</dcterms:modified>
</cp:coreProperties>
</file>