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5" r:id="rId4"/>
    <p:sldId id="316" r:id="rId5"/>
    <p:sldId id="314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7" r:id="rId15"/>
    <p:sldId id="268" r:id="rId16"/>
    <p:sldId id="266" r:id="rId17"/>
    <p:sldId id="271" r:id="rId18"/>
    <p:sldId id="270" r:id="rId19"/>
    <p:sldId id="269" r:id="rId20"/>
    <p:sldId id="272" r:id="rId21"/>
    <p:sldId id="275" r:id="rId22"/>
    <p:sldId id="274" r:id="rId23"/>
    <p:sldId id="273" r:id="rId24"/>
    <p:sldId id="278" r:id="rId25"/>
    <p:sldId id="277" r:id="rId26"/>
    <p:sldId id="276" r:id="rId27"/>
    <p:sldId id="281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303" r:id="rId36"/>
    <p:sldId id="304" r:id="rId37"/>
    <p:sldId id="305" r:id="rId38"/>
    <p:sldId id="296" r:id="rId39"/>
    <p:sldId id="295" r:id="rId40"/>
    <p:sldId id="294" r:id="rId41"/>
    <p:sldId id="293" r:id="rId42"/>
    <p:sldId id="302" r:id="rId43"/>
    <p:sldId id="292" r:id="rId44"/>
    <p:sldId id="291" r:id="rId45"/>
    <p:sldId id="290" r:id="rId46"/>
    <p:sldId id="289" r:id="rId47"/>
    <p:sldId id="288" r:id="rId48"/>
    <p:sldId id="287" r:id="rId49"/>
    <p:sldId id="301" r:id="rId50"/>
    <p:sldId id="300" r:id="rId51"/>
    <p:sldId id="299" r:id="rId52"/>
    <p:sldId id="298" r:id="rId53"/>
    <p:sldId id="297" r:id="rId54"/>
    <p:sldId id="308" r:id="rId55"/>
    <p:sldId id="309" r:id="rId56"/>
    <p:sldId id="307" r:id="rId57"/>
    <p:sldId id="306" r:id="rId58"/>
    <p:sldId id="313" r:id="rId59"/>
    <p:sldId id="312" r:id="rId60"/>
    <p:sldId id="311" r:id="rId6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rk" initials="M" lastIdx="2" clrIdx="0">
    <p:extLst>
      <p:ext uri="{19B8F6BF-5375-455C-9EA6-DF929625EA0E}">
        <p15:presenceInfo xmlns:p15="http://schemas.microsoft.com/office/powerpoint/2012/main" userId="Má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38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7T22:02:42.48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22:21:13.728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8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62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78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23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16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91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73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8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2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85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A35E-D25F-41D1-91E6-C7A91D6449D7}" type="datetimeFigureOut">
              <a:rPr lang="hu-HU" smtClean="0"/>
              <a:t>2021. 11. 24.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8F60-C141-4C84-8CC5-6830D659A0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90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78942" y="15596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, autoimmun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haemolytikus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; Transzfúziót helyettesítő eljárások; Hematológiai betegek transzfúziós kezelése; Csontvelő transzplantáció; Transzfúzió a Sebészetben; Volumenvesztés és kezelése; Immunglobulin-készítmények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8942" y="4214288"/>
            <a:ext cx="9144000" cy="1655762"/>
          </a:xfrm>
        </p:spPr>
        <p:txBody>
          <a:bodyPr/>
          <a:lstStyle/>
          <a:p>
            <a:r>
              <a:rPr lang="hu-HU" dirty="0" err="1"/>
              <a:t>Plander</a:t>
            </a:r>
            <a:r>
              <a:rPr lang="hu-HU" dirty="0"/>
              <a:t> Márk</a:t>
            </a:r>
          </a:p>
          <a:p>
            <a:r>
              <a:rPr lang="hu-HU" dirty="0" err="1"/>
              <a:t>Markusovszky</a:t>
            </a:r>
            <a:r>
              <a:rPr lang="hu-HU" dirty="0"/>
              <a:t> Egyetemi Oktató Kórház,</a:t>
            </a:r>
          </a:p>
          <a:p>
            <a:r>
              <a:rPr lang="hu-HU" dirty="0"/>
              <a:t>Hematológia Osztály</a:t>
            </a:r>
          </a:p>
        </p:txBody>
      </p:sp>
    </p:spTree>
    <p:extLst>
      <p:ext uri="{BB962C8B-B14F-4D97-AF65-F5344CB8AC3E}">
        <p14:creationId xmlns:p14="http://schemas.microsoft.com/office/powerpoint/2010/main" val="336063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948957" y="1022258"/>
            <a:ext cx="109939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Autoimmun h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aemol</a:t>
            </a:r>
            <a:r>
              <a:rPr lang="hu-HU"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tikus</a:t>
            </a:r>
            <a:r>
              <a:rPr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19024" r="1718" b="2499"/>
          <a:stretch/>
        </p:blipFill>
        <p:spPr>
          <a:xfrm>
            <a:off x="212034" y="2967824"/>
            <a:ext cx="11767932" cy="322823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2034" y="2009735"/>
            <a:ext cx="320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vvt</a:t>
            </a:r>
            <a:r>
              <a:rPr lang="hu-HU" dirty="0"/>
              <a:t> felszínéhez </a:t>
            </a:r>
            <a:r>
              <a:rPr lang="hu-HU" dirty="0" err="1"/>
              <a:t>autoantitestek</a:t>
            </a:r>
            <a:r>
              <a:rPr lang="hu-HU" dirty="0"/>
              <a:t> </a:t>
            </a:r>
          </a:p>
          <a:p>
            <a:r>
              <a:rPr lang="hu-HU" dirty="0"/>
              <a:t>vagy/és komplement kötődik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47865" y="2009735"/>
            <a:ext cx="4196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falósejtek a lépben és májban kötik az </a:t>
            </a:r>
          </a:p>
          <a:p>
            <a:r>
              <a:rPr lang="hu-HU" dirty="0" err="1"/>
              <a:t>Ig</a:t>
            </a:r>
            <a:r>
              <a:rPr lang="hu-HU" dirty="0"/>
              <a:t> </a:t>
            </a:r>
            <a:r>
              <a:rPr lang="hu-HU" dirty="0" err="1"/>
              <a:t>Fc</a:t>
            </a:r>
            <a:r>
              <a:rPr lang="hu-HU" dirty="0"/>
              <a:t> régióját és kiszakítanak egy darabot a </a:t>
            </a:r>
          </a:p>
          <a:p>
            <a:r>
              <a:rPr lang="hu-HU" dirty="0"/>
              <a:t>membránból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394198" y="2009735"/>
            <a:ext cx="239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Spherocyták</a:t>
            </a:r>
            <a:r>
              <a:rPr lang="hu-HU" dirty="0"/>
              <a:t> képződnek</a:t>
            </a:r>
          </a:p>
        </p:txBody>
      </p:sp>
    </p:spTree>
    <p:extLst>
      <p:ext uri="{BB962C8B-B14F-4D97-AF65-F5344CB8AC3E}">
        <p14:creationId xmlns:p14="http://schemas.microsoft.com/office/powerpoint/2010/main" val="269897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948957" y="954157"/>
            <a:ext cx="1099390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Autoimmun h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aemol</a:t>
            </a:r>
            <a:r>
              <a:rPr lang="hu-HU"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tikus</a:t>
            </a:r>
            <a:r>
              <a:rPr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  <a:r>
              <a:rPr lang="hu-HU"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 csoportosítása (AIHA)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8105" y="2755003"/>
            <a:ext cx="1189780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Meleg típusú AIHA: </a:t>
            </a:r>
            <a:r>
              <a:rPr lang="hu-HU" dirty="0"/>
              <a:t>az </a:t>
            </a:r>
            <a:r>
              <a:rPr lang="hu-HU" dirty="0" err="1"/>
              <a:t>IgG</a:t>
            </a:r>
            <a:r>
              <a:rPr lang="hu-HU" dirty="0"/>
              <a:t> típusú </a:t>
            </a:r>
            <a:r>
              <a:rPr lang="hu-HU" dirty="0" err="1"/>
              <a:t>autoantitestek</a:t>
            </a:r>
            <a:r>
              <a:rPr lang="hu-HU" dirty="0"/>
              <a:t> 37C-n kötődnek a </a:t>
            </a:r>
            <a:r>
              <a:rPr lang="hu-HU" dirty="0" err="1"/>
              <a:t>vvs</a:t>
            </a:r>
            <a:r>
              <a:rPr lang="hu-HU" dirty="0"/>
              <a:t> felszínéhez</a:t>
            </a:r>
          </a:p>
          <a:p>
            <a:endParaRPr lang="hu-HU" dirty="0"/>
          </a:p>
          <a:p>
            <a:r>
              <a:rPr lang="hu-HU" b="1" dirty="0"/>
              <a:t>Hideg </a:t>
            </a:r>
            <a:r>
              <a:rPr lang="hu-HU" b="1" dirty="0" err="1"/>
              <a:t>agglutinin</a:t>
            </a:r>
            <a:r>
              <a:rPr lang="hu-HU" b="1" dirty="0"/>
              <a:t> betegség: </a:t>
            </a:r>
            <a:r>
              <a:rPr lang="hu-HU" dirty="0"/>
              <a:t>az </a:t>
            </a:r>
            <a:r>
              <a:rPr lang="hu-HU" dirty="0" err="1"/>
              <a:t>IgM</a:t>
            </a:r>
            <a:r>
              <a:rPr lang="hu-HU" dirty="0"/>
              <a:t> típusú </a:t>
            </a:r>
            <a:r>
              <a:rPr lang="hu-HU" dirty="0" err="1"/>
              <a:t>autoantitestek</a:t>
            </a:r>
            <a:r>
              <a:rPr lang="hu-HU" dirty="0"/>
              <a:t> 37 C alatt kötődnek a </a:t>
            </a:r>
            <a:r>
              <a:rPr lang="hu-HU" dirty="0" err="1"/>
              <a:t>vvs</a:t>
            </a:r>
            <a:r>
              <a:rPr lang="hu-HU" dirty="0"/>
              <a:t> felszínéhez, majd aktiválják a komplementet</a:t>
            </a:r>
          </a:p>
          <a:p>
            <a:r>
              <a:rPr lang="hu-HU" dirty="0"/>
              <a:t>és 37 C-n leválnak </a:t>
            </a:r>
          </a:p>
          <a:p>
            <a:endParaRPr lang="hu-HU" dirty="0"/>
          </a:p>
          <a:p>
            <a:r>
              <a:rPr lang="hu-HU" b="1" dirty="0"/>
              <a:t>Primer AIHA: </a:t>
            </a:r>
            <a:r>
              <a:rPr lang="hu-HU" dirty="0"/>
              <a:t>nincs ismert kiváltó ok</a:t>
            </a:r>
          </a:p>
          <a:p>
            <a:endParaRPr lang="hu-HU" dirty="0"/>
          </a:p>
          <a:p>
            <a:r>
              <a:rPr lang="hu-HU" b="1" dirty="0" err="1"/>
              <a:t>Secunder</a:t>
            </a:r>
            <a:r>
              <a:rPr lang="hu-HU" b="1" dirty="0"/>
              <a:t> AIHA: </a:t>
            </a:r>
            <a:r>
              <a:rPr lang="hu-HU" dirty="0" err="1"/>
              <a:t>lymphoma</a:t>
            </a:r>
            <a:r>
              <a:rPr lang="hu-HU" dirty="0"/>
              <a:t>, egyéb daganatos betegség, autoimmun betegségek (RA, SLE), fertőzések (</a:t>
            </a:r>
            <a:r>
              <a:rPr lang="hu-HU" dirty="0" err="1"/>
              <a:t>mycoplasma</a:t>
            </a:r>
            <a:r>
              <a:rPr lang="hu-HU" dirty="0"/>
              <a:t>, EBV)</a:t>
            </a:r>
          </a:p>
          <a:p>
            <a:endParaRPr lang="hu-HU" dirty="0"/>
          </a:p>
          <a:p>
            <a:r>
              <a:rPr lang="hu-HU" b="1" dirty="0" err="1"/>
              <a:t>Extravaszkuláris</a:t>
            </a:r>
            <a:r>
              <a:rPr lang="hu-HU" dirty="0"/>
              <a:t>: lépben vagy májban történik</a:t>
            </a:r>
          </a:p>
          <a:p>
            <a:endParaRPr lang="hu-HU" dirty="0"/>
          </a:p>
          <a:p>
            <a:r>
              <a:rPr lang="hu-HU" b="1" dirty="0" err="1"/>
              <a:t>Intravaszkuláris</a:t>
            </a:r>
            <a:r>
              <a:rPr lang="hu-HU" dirty="0"/>
              <a:t>: érpályában történik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414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06057" y="1227900"/>
            <a:ext cx="109939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Autoimmun h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aemol</a:t>
            </a:r>
            <a:r>
              <a:rPr lang="hu-HU"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tikus</a:t>
            </a:r>
            <a:r>
              <a:rPr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  <a:r>
              <a:rPr lang="hu-HU"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 kivizsgálása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5"/>
          <a:stretch/>
        </p:blipFill>
        <p:spPr>
          <a:xfrm>
            <a:off x="0" y="2973341"/>
            <a:ext cx="5981605" cy="27782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6"/>
          <a:stretch/>
        </p:blipFill>
        <p:spPr>
          <a:xfrm>
            <a:off x="6096000" y="2953840"/>
            <a:ext cx="5981605" cy="279771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65658" y="2148794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AIHA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075883" y="2148794"/>
            <a:ext cx="268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/>
              <a:t>Alloimunizáció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0988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109632" y="985400"/>
            <a:ext cx="10533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none" spc="-5" dirty="0">
                <a:latin typeface="Times New Roman"/>
                <a:cs typeface="Times New Roman"/>
              </a:rPr>
              <a:t>Vörösvérsejt transzfúzió</a:t>
            </a:r>
            <a:r>
              <a:rPr sz="4000" b="1" u="none" spc="20" dirty="0">
                <a:latin typeface="Times New Roman"/>
                <a:cs typeface="Times New Roman"/>
              </a:rPr>
              <a:t> </a:t>
            </a:r>
            <a:r>
              <a:rPr sz="4000" b="1" u="none" spc="-5" dirty="0">
                <a:latin typeface="Times New Roman"/>
                <a:cs typeface="Times New Roman"/>
              </a:rPr>
              <a:t>indikációja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04986" y="2525013"/>
            <a:ext cx="1167743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4642485" algn="l"/>
                <a:tab pos="4985385" algn="l"/>
              </a:tabLst>
            </a:pPr>
            <a:r>
              <a:rPr sz="3200" spc="-5" dirty="0" err="1">
                <a:latin typeface="Times New Roman"/>
                <a:cs typeface="Times New Roman"/>
              </a:rPr>
              <a:t>Klinikai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tüneteket</a:t>
            </a:r>
            <a:r>
              <a:rPr lang="hu-HU" sz="3200" dirty="0">
                <a:latin typeface="Times New Roman"/>
                <a:cs typeface="Times New Roman"/>
              </a:rPr>
              <a:t> okozó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lang="hu-HU" sz="3200" dirty="0">
                <a:latin typeface="Times New Roman"/>
                <a:cs typeface="Times New Roman"/>
              </a:rPr>
              <a:t>			</a:t>
            </a:r>
            <a:r>
              <a:rPr sz="3200" dirty="0">
                <a:latin typeface="Times New Roman"/>
                <a:cs typeface="Times New Roman"/>
              </a:rPr>
              <a:t>•	Hiány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anaemiák  okozó anaemia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kezelése</a:t>
            </a:r>
          </a:p>
        </p:txBody>
      </p:sp>
      <p:sp>
        <p:nvSpPr>
          <p:cNvPr id="11" name="object 4"/>
          <p:cNvSpPr txBox="1"/>
          <p:nvPr/>
        </p:nvSpPr>
        <p:spPr>
          <a:xfrm>
            <a:off x="111391" y="3795039"/>
            <a:ext cx="5692987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hu-HU" sz="3200" dirty="0">
                <a:latin typeface="Times New Roman"/>
                <a:cs typeface="Times New Roman"/>
              </a:rPr>
              <a:t>Célja az 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baseline="-25000" dirty="0">
                <a:latin typeface="Times New Roman"/>
                <a:cs typeface="Times New Roman"/>
              </a:rPr>
              <a:t>2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szállító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kapac</a:t>
            </a:r>
            <a:r>
              <a:rPr lang="hu-HU" sz="3200" dirty="0">
                <a:latin typeface="Times New Roman"/>
                <a:cs typeface="Times New Roman"/>
              </a:rPr>
              <a:t>í</a:t>
            </a:r>
            <a:r>
              <a:rPr sz="3200" dirty="0" err="1">
                <a:latin typeface="Times New Roman"/>
                <a:cs typeface="Times New Roman"/>
              </a:rPr>
              <a:t>tás</a:t>
            </a:r>
            <a:r>
              <a:rPr sz="3200" dirty="0">
                <a:latin typeface="Times New Roman"/>
                <a:cs typeface="Times New Roman"/>
              </a:rPr>
              <a:t>  </a:t>
            </a:r>
            <a:r>
              <a:rPr sz="3200" dirty="0" err="1">
                <a:latin typeface="Times New Roman"/>
                <a:cs typeface="Times New Roman"/>
              </a:rPr>
              <a:t>helyreállítása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344356" y="1955420"/>
            <a:ext cx="1168061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3611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Standard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indikáció	</a:t>
            </a:r>
            <a:r>
              <a:rPr lang="hu-HU" sz="3200" b="1" dirty="0">
                <a:latin typeface="Times New Roman"/>
                <a:cs typeface="Times New Roman"/>
              </a:rPr>
              <a:t>			</a:t>
            </a:r>
            <a:r>
              <a:rPr sz="3200" b="1" spc="-5" dirty="0" err="1">
                <a:latin typeface="Times New Roman"/>
                <a:cs typeface="Times New Roman"/>
              </a:rPr>
              <a:t>Általában</a:t>
            </a:r>
            <a:r>
              <a:rPr sz="3200" b="1" spc="-5" dirty="0">
                <a:latin typeface="Times New Roman"/>
                <a:cs typeface="Times New Roman"/>
              </a:rPr>
              <a:t> NEM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indokolt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887803" y="3013989"/>
            <a:ext cx="2484967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0"/>
              </a:spcBef>
              <a:buChar char="–"/>
              <a:tabLst>
                <a:tab pos="299720" algn="l"/>
              </a:tabLst>
            </a:pPr>
            <a:r>
              <a:rPr sz="2800" spc="-5" dirty="0">
                <a:latin typeface="Times New Roman"/>
                <a:cs typeface="Times New Roman"/>
              </a:rPr>
              <a:t>Fe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hiányos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299720" algn="l"/>
              </a:tabLst>
            </a:pPr>
            <a:r>
              <a:rPr sz="2800" spc="-5" dirty="0">
                <a:latin typeface="Times New Roman"/>
                <a:cs typeface="Times New Roman"/>
              </a:rPr>
              <a:t>Folsav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B12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8"/>
          <p:cNvSpPr/>
          <p:nvPr/>
        </p:nvSpPr>
        <p:spPr>
          <a:xfrm>
            <a:off x="9836911" y="3191256"/>
            <a:ext cx="480060" cy="1260475"/>
          </a:xfrm>
          <a:custGeom>
            <a:avLst/>
            <a:gdLst/>
            <a:ahLst/>
            <a:cxnLst/>
            <a:rect l="l" t="t" r="r" b="b"/>
            <a:pathLst>
              <a:path w="360045" h="1260475">
                <a:moveTo>
                  <a:pt x="0" y="0"/>
                </a:moveTo>
                <a:lnTo>
                  <a:pt x="69996" y="2361"/>
                </a:lnTo>
                <a:lnTo>
                  <a:pt x="127158" y="8794"/>
                </a:lnTo>
                <a:lnTo>
                  <a:pt x="165699" y="18323"/>
                </a:lnTo>
                <a:lnTo>
                  <a:pt x="179832" y="29972"/>
                </a:lnTo>
                <a:lnTo>
                  <a:pt x="179832" y="600202"/>
                </a:lnTo>
                <a:lnTo>
                  <a:pt x="193964" y="611850"/>
                </a:lnTo>
                <a:lnTo>
                  <a:pt x="232505" y="621379"/>
                </a:lnTo>
                <a:lnTo>
                  <a:pt x="289667" y="627812"/>
                </a:lnTo>
                <a:lnTo>
                  <a:pt x="359664" y="630174"/>
                </a:lnTo>
                <a:lnTo>
                  <a:pt x="289667" y="632535"/>
                </a:lnTo>
                <a:lnTo>
                  <a:pt x="232505" y="638968"/>
                </a:lnTo>
                <a:lnTo>
                  <a:pt x="193964" y="648497"/>
                </a:lnTo>
                <a:lnTo>
                  <a:pt x="179832" y="660146"/>
                </a:lnTo>
                <a:lnTo>
                  <a:pt x="179832" y="1230376"/>
                </a:lnTo>
                <a:lnTo>
                  <a:pt x="165699" y="1242024"/>
                </a:lnTo>
                <a:lnTo>
                  <a:pt x="127158" y="1251553"/>
                </a:lnTo>
                <a:lnTo>
                  <a:pt x="69996" y="1257986"/>
                </a:lnTo>
                <a:lnTo>
                  <a:pt x="0" y="126034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10491385" y="3613862"/>
            <a:ext cx="1590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anaemiák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235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879220" y="937729"/>
            <a:ext cx="6400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u="none" spc="-30" dirty="0">
                <a:latin typeface="Times New Roman"/>
                <a:cs typeface="Times New Roman"/>
              </a:rPr>
              <a:t>Transzfúziós</a:t>
            </a:r>
            <a:r>
              <a:rPr sz="4000" b="1" u="none" spc="-10" dirty="0">
                <a:latin typeface="Times New Roman"/>
                <a:cs typeface="Times New Roman"/>
              </a:rPr>
              <a:t> </a:t>
            </a:r>
            <a:r>
              <a:rPr sz="4000" b="1" u="none" spc="-5" dirty="0">
                <a:latin typeface="Times New Roman"/>
                <a:cs typeface="Times New Roman"/>
              </a:rPr>
              <a:t>stratégia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32087" y="2280793"/>
            <a:ext cx="4666827" cy="33400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05"/>
              </a:spcBef>
            </a:pPr>
            <a:r>
              <a:rPr sz="3200"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Régi-liberális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Transzfúziós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küszöb</a:t>
            </a:r>
            <a:endParaRPr sz="28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59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Times New Roman"/>
                <a:cs typeface="Times New Roman"/>
              </a:rPr>
              <a:t>100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g/l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2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Transzfúziós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célérték:</a:t>
            </a:r>
            <a:endParaRPr sz="2800">
              <a:latin typeface="Times New Roman"/>
              <a:cs typeface="Times New Roman"/>
            </a:endParaRPr>
          </a:p>
          <a:p>
            <a:pPr marL="1155700" lvl="1" indent="-343535">
              <a:lnSpc>
                <a:spcPct val="100000"/>
              </a:lnSpc>
              <a:spcBef>
                <a:spcPts val="595"/>
              </a:spcBef>
              <a:buChar char="•"/>
              <a:tabLst>
                <a:tab pos="1155700" algn="l"/>
                <a:tab pos="1156335" algn="l"/>
              </a:tabLst>
            </a:pPr>
            <a:r>
              <a:rPr sz="2400" dirty="0">
                <a:latin typeface="Times New Roman"/>
                <a:cs typeface="Times New Roman"/>
              </a:rPr>
              <a:t>100-120g/l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6277187" y="2258569"/>
            <a:ext cx="4710853" cy="3383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7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Új-restriktív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87985" indent="-343535">
              <a:lnSpc>
                <a:spcPct val="100000"/>
              </a:lnSpc>
              <a:buChar char="•"/>
              <a:tabLst>
                <a:tab pos="387985" algn="l"/>
                <a:tab pos="388620" algn="l"/>
              </a:tabLst>
            </a:pPr>
            <a:r>
              <a:rPr sz="2800" spc="-10" dirty="0">
                <a:latin typeface="Times New Roman"/>
                <a:cs typeface="Times New Roman"/>
              </a:rPr>
              <a:t>Transzfúziós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küszöb</a:t>
            </a:r>
            <a:endParaRPr sz="2800" dirty="0">
              <a:latin typeface="Times New Roman"/>
              <a:cs typeface="Times New Roman"/>
            </a:endParaRPr>
          </a:p>
          <a:p>
            <a:pPr marL="1188085" lvl="1" indent="-229235">
              <a:lnSpc>
                <a:spcPct val="100000"/>
              </a:lnSpc>
              <a:spcBef>
                <a:spcPts val="595"/>
              </a:spcBef>
              <a:buChar char="•"/>
              <a:tabLst>
                <a:tab pos="1188720" algn="l"/>
              </a:tabLst>
            </a:pPr>
            <a:r>
              <a:rPr sz="2400" spc="-5" dirty="0">
                <a:latin typeface="Times New Roman"/>
                <a:cs typeface="Times New Roman"/>
              </a:rPr>
              <a:t>70-80 </a:t>
            </a:r>
            <a:r>
              <a:rPr sz="2400" dirty="0">
                <a:latin typeface="Times New Roman"/>
                <a:cs typeface="Times New Roman"/>
              </a:rPr>
              <a:t>g/l</a:t>
            </a:r>
          </a:p>
          <a:p>
            <a:pPr lvl="1">
              <a:lnSpc>
                <a:spcPct val="100000"/>
              </a:lnSpc>
              <a:buFont typeface="Times New Roman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87985" indent="-343535">
              <a:lnSpc>
                <a:spcPct val="100000"/>
              </a:lnSpc>
              <a:spcBef>
                <a:spcPts val="2275"/>
              </a:spcBef>
              <a:buChar char="•"/>
              <a:tabLst>
                <a:tab pos="387985" algn="l"/>
                <a:tab pos="388620" algn="l"/>
              </a:tabLst>
            </a:pPr>
            <a:r>
              <a:rPr sz="2800" spc="-10" dirty="0">
                <a:latin typeface="Times New Roman"/>
                <a:cs typeface="Times New Roman"/>
              </a:rPr>
              <a:t>Transzfúziós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célérték:</a:t>
            </a:r>
            <a:endParaRPr sz="2800" dirty="0">
              <a:latin typeface="Times New Roman"/>
              <a:cs typeface="Times New Roman"/>
            </a:endParaRPr>
          </a:p>
          <a:p>
            <a:pPr marL="1188085" lvl="1" indent="-343535">
              <a:lnSpc>
                <a:spcPct val="100000"/>
              </a:lnSpc>
              <a:spcBef>
                <a:spcPts val="595"/>
              </a:spcBef>
              <a:buChar char="•"/>
              <a:tabLst>
                <a:tab pos="1188085" algn="l"/>
                <a:tab pos="1188720" algn="l"/>
              </a:tabLst>
            </a:pPr>
            <a:r>
              <a:rPr lang="hu-HU" sz="2400" dirty="0">
                <a:latin typeface="Times New Roman"/>
                <a:cs typeface="Times New Roman"/>
              </a:rPr>
              <a:t>8</a:t>
            </a:r>
            <a:r>
              <a:rPr sz="2400" dirty="0">
                <a:latin typeface="Times New Roman"/>
                <a:cs typeface="Times New Roman"/>
              </a:rPr>
              <a:t>0-90 (100)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g/l</a:t>
            </a:r>
          </a:p>
        </p:txBody>
      </p:sp>
    </p:spTree>
    <p:extLst>
      <p:ext uri="{BB962C8B-B14F-4D97-AF65-F5344CB8AC3E}">
        <p14:creationId xmlns:p14="http://schemas.microsoft.com/office/powerpoint/2010/main" val="391861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12900" y="1472049"/>
            <a:ext cx="89662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7385" marR="5080" indent="-1925320">
              <a:lnSpc>
                <a:spcPct val="100000"/>
              </a:lnSpc>
              <a:spcBef>
                <a:spcPts val="95"/>
              </a:spcBef>
            </a:pPr>
            <a:r>
              <a:rPr sz="3600" b="1" u="none" spc="-5" dirty="0">
                <a:latin typeface="Times New Roman"/>
                <a:cs typeface="Times New Roman"/>
              </a:rPr>
              <a:t>1 E vörösvérsejt </a:t>
            </a:r>
            <a:r>
              <a:rPr sz="3600" b="1" u="none" spc="-10" dirty="0">
                <a:latin typeface="Times New Roman"/>
                <a:cs typeface="Times New Roman"/>
              </a:rPr>
              <a:t>koncentrátum  </a:t>
            </a:r>
            <a:r>
              <a:rPr sz="3600" b="1" u="none" dirty="0">
                <a:latin typeface="Times New Roman"/>
                <a:cs typeface="Times New Roman"/>
              </a:rPr>
              <a:t>transzfúziója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825703" y="3078835"/>
            <a:ext cx="10033845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~ 200 ml vvt, amelynek </a:t>
            </a:r>
            <a:r>
              <a:rPr sz="3200" spc="5" dirty="0">
                <a:latin typeface="Times New Roman"/>
                <a:cs typeface="Times New Roman"/>
              </a:rPr>
              <a:t>htk-ja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55-60%</a:t>
            </a:r>
            <a:endParaRPr sz="3200" dirty="0">
              <a:latin typeface="Times New Roman"/>
              <a:cs typeface="Times New Roman"/>
            </a:endParaRPr>
          </a:p>
          <a:p>
            <a:pPr marL="457200" indent="-445134">
              <a:lnSpc>
                <a:spcPct val="100000"/>
              </a:lnSpc>
              <a:spcBef>
                <a:spcPts val="770"/>
              </a:spcBef>
              <a:buChar char="•"/>
              <a:tabLst>
                <a:tab pos="457200" algn="l"/>
                <a:tab pos="457834" algn="l"/>
              </a:tabLst>
            </a:pPr>
            <a:r>
              <a:rPr sz="3200" dirty="0">
                <a:latin typeface="Times New Roman"/>
                <a:cs typeface="Times New Roman"/>
              </a:rPr>
              <a:t>várható htk </a:t>
            </a:r>
            <a:r>
              <a:rPr sz="3200" spc="5" dirty="0">
                <a:latin typeface="Times New Roman"/>
                <a:cs typeface="Times New Roman"/>
              </a:rPr>
              <a:t>emelkedés kb. </a:t>
            </a:r>
            <a:r>
              <a:rPr sz="3200" dirty="0">
                <a:latin typeface="Times New Roman"/>
                <a:cs typeface="Times New Roman"/>
              </a:rPr>
              <a:t>3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%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Várható hgb emelkedés kb. 10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g/l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1E vvt-el bevitt vas mennyisége kb. 250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39670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036148" y="270631"/>
            <a:ext cx="860975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u="none" dirty="0">
                <a:latin typeface="Arial" panose="020B0604020202020204" pitchFamily="34" charset="0"/>
                <a:cs typeface="Arial" panose="020B0604020202020204" pitchFamily="34" charset="0"/>
              </a:rPr>
              <a:t>Transfusion </a:t>
            </a:r>
            <a:r>
              <a:rPr sz="32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Requirement in Critical</a:t>
            </a:r>
            <a:r>
              <a:rPr sz="3200" b="1" u="none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sz="32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 (TIRCC vizsgálat, 1999) </a:t>
            </a:r>
            <a:endParaRPr sz="3200" b="1" u="none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151086" y="531950"/>
            <a:ext cx="114503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8574405" algn="l"/>
              </a:tabLst>
            </a:pPr>
            <a:r>
              <a:rPr sz="2800" u="heavy" spc="-585" dirty="0">
                <a:solidFill>
                  <a:srgbClr val="FF0000"/>
                </a:solidFill>
                <a:uFill>
                  <a:solidFill>
                    <a:srgbClr val="6688CC"/>
                  </a:solidFill>
                </a:uFill>
                <a:latin typeface="Times New Roman"/>
                <a:cs typeface="Times New Roman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88602" y="3166479"/>
            <a:ext cx="10859345" cy="2235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695"/>
              </a:spcBef>
              <a:buClr>
                <a:srgbClr val="6688CC"/>
              </a:buClr>
              <a:buSzPct val="80000"/>
              <a:buFont typeface="Wingdings"/>
              <a:buChar char=""/>
              <a:tabLst>
                <a:tab pos="281305" algn="l"/>
              </a:tabLst>
            </a:pP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restriktív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csoport:</a:t>
            </a:r>
          </a:p>
          <a:p>
            <a:pPr marL="558165" lvl="1" indent="-276860">
              <a:lnSpc>
                <a:spcPct val="100000"/>
              </a:lnSpc>
              <a:spcBef>
                <a:spcPts val="600"/>
              </a:spcBef>
              <a:buClr>
                <a:srgbClr val="6688CC"/>
              </a:buClr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sz="2000" dirty="0">
                <a:latin typeface="Carlito"/>
                <a:cs typeface="Carlito"/>
              </a:rPr>
              <a:t>54 </a:t>
            </a:r>
            <a:r>
              <a:rPr sz="2000" spc="-5" dirty="0">
                <a:latin typeface="Carlito"/>
                <a:cs typeface="Carlito"/>
              </a:rPr>
              <a:t>%-kal </a:t>
            </a:r>
            <a:r>
              <a:rPr sz="2000" dirty="0">
                <a:latin typeface="Carlito"/>
                <a:cs typeface="Carlito"/>
              </a:rPr>
              <a:t>kevesebb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vérfelhasználás</a:t>
            </a:r>
            <a:endParaRPr sz="2000" dirty="0">
              <a:latin typeface="Carlito"/>
              <a:cs typeface="Carlito"/>
            </a:endParaRPr>
          </a:p>
          <a:p>
            <a:pPr marL="558165" lvl="1" indent="-276860">
              <a:lnSpc>
                <a:spcPct val="100000"/>
              </a:lnSpc>
              <a:spcBef>
                <a:spcPts val="600"/>
              </a:spcBef>
              <a:buClr>
                <a:srgbClr val="6688CC"/>
              </a:buClr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sz="2000" dirty="0">
                <a:latin typeface="Carlito"/>
                <a:cs typeface="Carlito"/>
              </a:rPr>
              <a:t>33 </a:t>
            </a:r>
            <a:r>
              <a:rPr sz="2000" spc="-5" dirty="0">
                <a:latin typeface="Carlito"/>
                <a:cs typeface="Carlito"/>
              </a:rPr>
              <a:t>%-nál </a:t>
            </a:r>
            <a:r>
              <a:rPr sz="2000" dirty="0">
                <a:latin typeface="Carlito"/>
                <a:cs typeface="Carlito"/>
              </a:rPr>
              <a:t>elkerülhető </a:t>
            </a:r>
            <a:r>
              <a:rPr sz="2000" spc="-5" dirty="0">
                <a:latin typeface="Carlito"/>
                <a:cs typeface="Carlito"/>
              </a:rPr>
              <a:t>volt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transzfúzió</a:t>
            </a:r>
          </a:p>
          <a:p>
            <a:pPr marL="558165" marR="5080" lvl="1" indent="-276225">
              <a:lnSpc>
                <a:spcPct val="100000"/>
              </a:lnSpc>
              <a:spcBef>
                <a:spcPts val="600"/>
              </a:spcBef>
              <a:buClr>
                <a:srgbClr val="6688CC"/>
              </a:buClr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sz="2000" dirty="0">
                <a:latin typeface="Carlito"/>
                <a:cs typeface="Carlito"/>
              </a:rPr>
              <a:t>alacsonyabb </a:t>
            </a:r>
            <a:r>
              <a:rPr sz="2000" spc="-5" dirty="0">
                <a:latin typeface="Carlito"/>
                <a:cs typeface="Carlito"/>
              </a:rPr>
              <a:t>mortalitási </a:t>
            </a:r>
            <a:r>
              <a:rPr sz="2000" dirty="0">
                <a:latin typeface="Carlito"/>
                <a:cs typeface="Carlito"/>
              </a:rPr>
              <a:t>trend: </a:t>
            </a:r>
            <a:r>
              <a:rPr sz="2000" spc="-5" dirty="0">
                <a:latin typeface="Carlito"/>
                <a:cs typeface="Carlito"/>
              </a:rPr>
              <a:t>statisztikailag szignifikáns: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fiatalabb (&lt;55  év) </a:t>
            </a:r>
            <a:r>
              <a:rPr sz="2000" dirty="0">
                <a:latin typeface="Carlito"/>
                <a:cs typeface="Carlito"/>
              </a:rPr>
              <a:t>kevésbé </a:t>
            </a:r>
            <a:r>
              <a:rPr sz="2000" spc="-5" dirty="0">
                <a:latin typeface="Carlito"/>
                <a:cs typeface="Carlito"/>
              </a:rPr>
              <a:t>súlyos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betegek</a:t>
            </a:r>
            <a:endParaRPr sz="2000" dirty="0">
              <a:latin typeface="Carlito"/>
              <a:cs typeface="Carlito"/>
            </a:endParaRPr>
          </a:p>
          <a:p>
            <a:pPr marL="558165" lvl="1" indent="-276860">
              <a:lnSpc>
                <a:spcPct val="100000"/>
              </a:lnSpc>
              <a:spcBef>
                <a:spcPts val="600"/>
              </a:spcBef>
              <a:buClr>
                <a:srgbClr val="6688CC"/>
              </a:buClr>
              <a:buFont typeface="Symbol"/>
              <a:buChar char=""/>
              <a:tabLst>
                <a:tab pos="558165" algn="l"/>
                <a:tab pos="558800" algn="l"/>
              </a:tabLst>
            </a:pPr>
            <a:r>
              <a:rPr sz="2000" dirty="0">
                <a:latin typeface="Carlito"/>
                <a:cs typeface="Carlito"/>
              </a:rPr>
              <a:t>Kevesebb új </a:t>
            </a:r>
            <a:r>
              <a:rPr sz="2000" spc="-5" dirty="0">
                <a:latin typeface="Carlito"/>
                <a:cs typeface="Carlito"/>
              </a:rPr>
              <a:t>szervi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elégtelenség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948268" y="6213754"/>
            <a:ext cx="10697633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805" indent="-332740">
              <a:lnSpc>
                <a:spcPct val="100000"/>
              </a:lnSpc>
              <a:spcBef>
                <a:spcPts val="105"/>
              </a:spcBef>
              <a:buClr>
                <a:srgbClr val="6688CC"/>
              </a:buClr>
              <a:buFont typeface="Symbol"/>
              <a:buChar char=""/>
              <a:tabLst>
                <a:tab pos="344805" algn="l"/>
                <a:tab pos="345440" algn="l"/>
              </a:tabLst>
            </a:pPr>
            <a:r>
              <a:rPr sz="2000" dirty="0">
                <a:latin typeface="Carlito"/>
                <a:cs typeface="Carlito"/>
              </a:rPr>
              <a:t>Alkalmazható a legtöbb </a:t>
            </a:r>
            <a:r>
              <a:rPr sz="2000" spc="-5" dirty="0">
                <a:latin typeface="Carlito"/>
                <a:cs typeface="Carlito"/>
              </a:rPr>
              <a:t>sebészeti (postop. transzfúzió), belgyógy.,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intenzív</a:t>
            </a:r>
            <a:endParaRPr sz="2000">
              <a:latin typeface="Carlito"/>
              <a:cs typeface="Carlito"/>
            </a:endParaRPr>
          </a:p>
          <a:p>
            <a:pPr marL="28829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oszt. betegnél 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kivéve</a:t>
            </a:r>
            <a:r>
              <a:rPr sz="2000" spc="-5" dirty="0">
                <a:latin typeface="Carlito"/>
                <a:cs typeface="Carlito"/>
              </a:rPr>
              <a:t>: </a:t>
            </a:r>
            <a:r>
              <a:rPr sz="2000" dirty="0">
                <a:latin typeface="Carlito"/>
                <a:cs typeface="Carlito"/>
              </a:rPr>
              <a:t>AMI, instabil angina, </a:t>
            </a:r>
            <a:r>
              <a:rPr sz="2000" spc="-5" dirty="0">
                <a:latin typeface="Carlito"/>
                <a:cs typeface="Carlito"/>
              </a:rPr>
              <a:t>preoperatív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transzfúzió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564867" y="1414891"/>
            <a:ext cx="3238032" cy="186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4303240" y="1441611"/>
            <a:ext cx="3238032" cy="1862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8320504" y="1310639"/>
            <a:ext cx="3238032" cy="1987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398272" y="5681471"/>
            <a:ext cx="11458787" cy="32124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4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restriktív transzfúziós stratégia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egyenértékű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vagy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jobb,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mint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liberális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31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21381" y="1317760"/>
            <a:ext cx="11608067" cy="76821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5400" b="1" dirty="0"/>
              <a:t>Hematológiai betegek transzfúziós kezelése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38175" y="2601025"/>
            <a:ext cx="58366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/>
              <a:t>Immundeficiens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 err="1"/>
              <a:t>Polytranszfundált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/>
              <a:t>Csontvelő transzplantáció jelöltje</a:t>
            </a:r>
          </a:p>
          <a:p>
            <a:endParaRPr lang="hu-HU" sz="3200" b="1" dirty="0"/>
          </a:p>
          <a:p>
            <a:r>
              <a:rPr lang="hu-HU" sz="3200" b="1" dirty="0" err="1"/>
              <a:t>Thrombocytopeniás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27065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Választott vérkészítmény indikációi</a:t>
            </a:r>
          </a:p>
        </p:txBody>
      </p:sp>
      <p:sp>
        <p:nvSpPr>
          <p:cNvPr id="2" name="Téglalap 1"/>
          <p:cNvSpPr/>
          <p:nvPr/>
        </p:nvSpPr>
        <p:spPr>
          <a:xfrm>
            <a:off x="838200" y="2328338"/>
            <a:ext cx="105441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 a recipiens ellenanyagszűrésének az eredménye pozitív, akár </a:t>
            </a: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-, akár </a:t>
            </a: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autoantitest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okozza azt; </a:t>
            </a:r>
          </a:p>
          <a:p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pozitív DAT-reakció esetén;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olyan esetben, amelyben a recipiens anamnézisében 3 hónapon belül immunizációra utaló adat szerepel (transzfúzió, terhesség, mesterséges immunizálás, transzplantáció);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minden olyan esetben, amelyben fokozottan fennáll az immunizálódás veszélye (pl. MDS,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thalassaemia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sarlósejtes anémia).</a:t>
            </a:r>
          </a:p>
        </p:txBody>
      </p:sp>
    </p:spTree>
    <p:extLst>
      <p:ext uri="{BB962C8B-B14F-4D97-AF65-F5344CB8AC3E}">
        <p14:creationId xmlns:p14="http://schemas.microsoft.com/office/powerpoint/2010/main" val="363071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Cím 3"/>
          <p:cNvSpPr>
            <a:spLocks noGrp="1"/>
          </p:cNvSpPr>
          <p:nvPr>
            <p:ph type="title"/>
          </p:nvPr>
        </p:nvSpPr>
        <p:spPr>
          <a:xfrm>
            <a:off x="3114675" y="291375"/>
            <a:ext cx="8496300" cy="132556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Fehérvérsejt-mentesített (szűrt) vérkészítmény indikációi</a:t>
            </a:r>
          </a:p>
        </p:txBody>
      </p:sp>
      <p:sp>
        <p:nvSpPr>
          <p:cNvPr id="2" name="Téglalap 1"/>
          <p:cNvSpPr/>
          <p:nvPr/>
        </p:nvSpPr>
        <p:spPr>
          <a:xfrm>
            <a:off x="723901" y="1705059"/>
            <a:ext cx="10315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effectLst/>
                <a:latin typeface="Arial" panose="020B0604020202020204" pitchFamily="34" charset="0"/>
              </a:rPr>
              <a:t>HLA-</a:t>
            </a:r>
            <a:r>
              <a:rPr lang="hu-HU" dirty="0" err="1">
                <a:effectLst/>
                <a:latin typeface="Arial" panose="020B0604020202020204" pitchFamily="34" charset="0"/>
              </a:rPr>
              <a:t>alloimmunizáció</a:t>
            </a:r>
            <a:r>
              <a:rPr lang="hu-HU" dirty="0">
                <a:effectLst/>
                <a:latin typeface="Arial" panose="020B0604020202020204" pitchFamily="34" charset="0"/>
              </a:rPr>
              <a:t> megelőzésére az alábbi esetekben: </a:t>
            </a:r>
          </a:p>
          <a:p>
            <a:pPr marL="1257300" lvl="2" indent="-342900">
              <a:buAutoNum type="arabicPeriod"/>
            </a:pPr>
            <a:r>
              <a:rPr lang="hu-HU" dirty="0">
                <a:effectLst/>
                <a:latin typeface="Arial" panose="020B0604020202020204" pitchFamily="34" charset="0"/>
              </a:rPr>
              <a:t>transzplantációra várók és már transzplantáltak; </a:t>
            </a:r>
          </a:p>
          <a:p>
            <a:pPr marL="1257300" lvl="2" indent="-342900">
              <a:buAutoNum type="arabicPeriod"/>
            </a:pPr>
            <a:r>
              <a:rPr lang="hu-HU" dirty="0">
                <a:effectLst/>
                <a:latin typeface="Arial" panose="020B0604020202020204" pitchFamily="34" charset="0"/>
              </a:rPr>
              <a:t>tartós </a:t>
            </a:r>
            <a:r>
              <a:rPr lang="hu-HU" dirty="0" err="1">
                <a:effectLst/>
                <a:latin typeface="Arial" panose="020B0604020202020204" pitchFamily="34" charset="0"/>
              </a:rPr>
              <a:t>thrombocyta</a:t>
            </a:r>
            <a:r>
              <a:rPr lang="hu-HU" dirty="0">
                <a:effectLst/>
                <a:latin typeface="Arial" panose="020B0604020202020204" pitchFamily="34" charset="0"/>
              </a:rPr>
              <a:t> szubsztitúcióra szoruló vagy </a:t>
            </a:r>
            <a:r>
              <a:rPr lang="hu-HU" dirty="0" err="1">
                <a:effectLst/>
                <a:latin typeface="Arial" panose="020B0604020202020204" pitchFamily="34" charset="0"/>
              </a:rPr>
              <a:t>thrombocyta</a:t>
            </a:r>
            <a:r>
              <a:rPr lang="hu-HU" dirty="0">
                <a:effectLst/>
                <a:latin typeface="Arial" panose="020B0604020202020204" pitchFamily="34" charset="0"/>
              </a:rPr>
              <a:t> készítményre </a:t>
            </a:r>
            <a:r>
              <a:rPr lang="hu-HU" dirty="0" err="1">
                <a:effectLst/>
                <a:latin typeface="Arial" panose="020B0604020202020204" pitchFamily="34" charset="0"/>
              </a:rPr>
              <a:t>refrakter</a:t>
            </a:r>
            <a:r>
              <a:rPr lang="hu-HU" dirty="0">
                <a:effectLst/>
                <a:latin typeface="Arial" panose="020B0604020202020204" pitchFamily="34" charset="0"/>
              </a:rPr>
              <a:t> betegek; </a:t>
            </a:r>
          </a:p>
          <a:p>
            <a:pPr marL="1257300" lvl="2" indent="-342900">
              <a:buAutoNum type="arabicPeriod"/>
            </a:pPr>
            <a:r>
              <a:rPr lang="hu-HU" dirty="0">
                <a:effectLst/>
                <a:latin typeface="Arial" panose="020B0604020202020204" pitchFamily="34" charset="0"/>
              </a:rPr>
              <a:t>fehérvérsejt-, illetve HLA-ellenes antitesttel rendelkezőbetegek. </a:t>
            </a:r>
          </a:p>
          <a:p>
            <a:pPr lvl="2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-85725" y="3337956"/>
            <a:ext cx="11696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 err="1">
                <a:effectLst/>
                <a:latin typeface="Arial" panose="020B0604020202020204" pitchFamily="34" charset="0"/>
              </a:rPr>
              <a:t>Cytomegalovírus</a:t>
            </a:r>
            <a:r>
              <a:rPr lang="hu-HU" dirty="0">
                <a:effectLst/>
                <a:latin typeface="Arial" panose="020B0604020202020204" pitchFamily="34" charset="0"/>
              </a:rPr>
              <a:t>- (CMV-) fertőzés átvitelének megelőzésére az alábbi </a:t>
            </a:r>
            <a:r>
              <a:rPr lang="hu-HU" dirty="0" err="1">
                <a:effectLst/>
                <a:latin typeface="Arial" panose="020B0604020202020204" pitchFamily="34" charset="0"/>
              </a:rPr>
              <a:t>anti</a:t>
            </a:r>
            <a:r>
              <a:rPr lang="hu-HU" dirty="0">
                <a:effectLst/>
                <a:latin typeface="Arial" panose="020B0604020202020204" pitchFamily="34" charset="0"/>
              </a:rPr>
              <a:t>-CMV-negatív vagy ismeretlen CMV-szerológiai statusú betegeknél: </a:t>
            </a:r>
          </a:p>
          <a:p>
            <a:pPr lvl="2"/>
            <a:r>
              <a:rPr lang="hu-HU" dirty="0">
                <a:latin typeface="Arial" panose="020B0604020202020204" pitchFamily="34" charset="0"/>
              </a:rPr>
              <a:t>	1. </a:t>
            </a:r>
            <a:r>
              <a:rPr lang="hu-HU" dirty="0">
                <a:effectLst/>
                <a:latin typeface="Arial" panose="020B0604020202020204" pitchFamily="34" charset="0"/>
              </a:rPr>
              <a:t>szerv-szövet, </a:t>
            </a:r>
            <a:r>
              <a:rPr lang="hu-HU" dirty="0" err="1">
                <a:effectLst/>
                <a:latin typeface="Arial" panose="020B0604020202020204" pitchFamily="34" charset="0"/>
              </a:rPr>
              <a:t>haemopoeticus</a:t>
            </a:r>
            <a:r>
              <a:rPr lang="hu-HU" dirty="0">
                <a:effectLst/>
                <a:latin typeface="Arial" panose="020B0604020202020204" pitchFamily="34" charset="0"/>
              </a:rPr>
              <a:t> őssejt-transzplantációra váró recipiensek; </a:t>
            </a:r>
          </a:p>
          <a:p>
            <a:pPr lvl="2"/>
            <a:r>
              <a:rPr lang="hu-HU" dirty="0">
                <a:latin typeface="Arial" panose="020B0604020202020204" pitchFamily="34" charset="0"/>
              </a:rPr>
              <a:t>	2. </a:t>
            </a:r>
            <a:r>
              <a:rPr lang="hu-HU" dirty="0" err="1">
                <a:effectLst/>
                <a:latin typeface="Arial" panose="020B0604020202020204" pitchFamily="34" charset="0"/>
              </a:rPr>
              <a:t>anti</a:t>
            </a:r>
            <a:r>
              <a:rPr lang="hu-HU" dirty="0">
                <a:effectLst/>
                <a:latin typeface="Arial" panose="020B0604020202020204" pitchFamily="34" charset="0"/>
              </a:rPr>
              <a:t>-CMV-negatív donortól kapott szerv-szövet, </a:t>
            </a:r>
            <a:r>
              <a:rPr lang="hu-HU" dirty="0" err="1">
                <a:effectLst/>
                <a:latin typeface="Arial" panose="020B0604020202020204" pitchFamily="34" charset="0"/>
              </a:rPr>
              <a:t>haemopoeticus</a:t>
            </a:r>
            <a:r>
              <a:rPr lang="hu-HU" dirty="0">
                <a:effectLst/>
                <a:latin typeface="Arial" panose="020B0604020202020204" pitchFamily="34" charset="0"/>
              </a:rPr>
              <a:t> őssejt-transzplantáción 	átesett recipiensek; </a:t>
            </a:r>
          </a:p>
          <a:p>
            <a:pPr lvl="2"/>
            <a:r>
              <a:rPr lang="hu-HU" dirty="0">
                <a:latin typeface="Arial" panose="020B0604020202020204" pitchFamily="34" charset="0"/>
              </a:rPr>
              <a:t>	3. </a:t>
            </a:r>
            <a:r>
              <a:rPr lang="hu-HU" dirty="0">
                <a:effectLst/>
                <a:latin typeface="Arial" panose="020B0604020202020204" pitchFamily="34" charset="0"/>
              </a:rPr>
              <a:t>veleszületett és szerzett </a:t>
            </a:r>
            <a:r>
              <a:rPr lang="hu-HU" dirty="0" err="1">
                <a:effectLst/>
                <a:latin typeface="Arial" panose="020B0604020202020204" pitchFamily="34" charset="0"/>
              </a:rPr>
              <a:t>immunszupresszív</a:t>
            </a:r>
            <a:r>
              <a:rPr lang="hu-HU" dirty="0">
                <a:effectLst/>
                <a:latin typeface="Arial" panose="020B0604020202020204" pitchFamily="34" charset="0"/>
              </a:rPr>
              <a:t> állapotban levő személyek; </a:t>
            </a:r>
          </a:p>
          <a:p>
            <a:pPr lvl="2"/>
            <a:r>
              <a:rPr lang="hu-HU" dirty="0">
                <a:latin typeface="Arial" panose="020B0604020202020204" pitchFamily="34" charset="0"/>
              </a:rPr>
              <a:t>	4. </a:t>
            </a:r>
            <a:r>
              <a:rPr lang="hu-HU" dirty="0" err="1">
                <a:effectLst/>
                <a:latin typeface="Arial" panose="020B0604020202020204" pitchFamily="34" charset="0"/>
              </a:rPr>
              <a:t>splenectomiára</a:t>
            </a:r>
            <a:r>
              <a:rPr lang="hu-HU" dirty="0">
                <a:effectLst/>
                <a:latin typeface="Arial" panose="020B0604020202020204" pitchFamily="34" charset="0"/>
              </a:rPr>
              <a:t> kerülő betegek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565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776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 vörösvértest (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vvt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37484" y="1635194"/>
            <a:ext cx="10722033" cy="4635044"/>
          </a:xfrm>
        </p:spPr>
        <p:txBody>
          <a:bodyPr>
            <a:normAutofit fontScale="55000" lnSpcReduction="20000"/>
          </a:bodyPr>
          <a:lstStyle/>
          <a:p>
            <a:r>
              <a:rPr lang="hu-HU" sz="2900" dirty="0"/>
              <a:t>Csontvelőben képződik</a:t>
            </a:r>
          </a:p>
          <a:p>
            <a:endParaRPr lang="hu-HU" sz="2900" dirty="0"/>
          </a:p>
          <a:p>
            <a:r>
              <a:rPr lang="hu-HU" sz="2900" dirty="0"/>
              <a:t>Perifériás vérben található fiatal </a:t>
            </a:r>
            <a:r>
              <a:rPr lang="hu-HU" sz="2900" dirty="0" err="1"/>
              <a:t>vvs</a:t>
            </a:r>
            <a:r>
              <a:rPr lang="hu-HU" sz="2900" dirty="0"/>
              <a:t> alak a </a:t>
            </a:r>
            <a:r>
              <a:rPr lang="hu-HU" sz="2900" dirty="0" err="1"/>
              <a:t>reticulocyta</a:t>
            </a:r>
            <a:r>
              <a:rPr lang="hu-HU" sz="2900" dirty="0"/>
              <a:t> (</a:t>
            </a:r>
            <a:r>
              <a:rPr lang="hu-HU" sz="2900" dirty="0" err="1"/>
              <a:t>riboszómális</a:t>
            </a:r>
            <a:r>
              <a:rPr lang="hu-HU" sz="2900" dirty="0"/>
              <a:t> RNS-t tartalmaz)</a:t>
            </a:r>
          </a:p>
          <a:p>
            <a:endParaRPr lang="hu-HU" sz="2900" dirty="0"/>
          </a:p>
          <a:p>
            <a:r>
              <a:rPr lang="hu-HU" sz="2900" dirty="0"/>
              <a:t>Érett </a:t>
            </a:r>
            <a:r>
              <a:rPr lang="hu-HU" sz="2900" dirty="0" err="1"/>
              <a:t>vvt</a:t>
            </a:r>
            <a:r>
              <a:rPr lang="hu-HU" sz="2900" dirty="0"/>
              <a:t> sejtmag nélküli sejt=nincs fehérje szintézis</a:t>
            </a:r>
          </a:p>
          <a:p>
            <a:endParaRPr lang="hu-HU" sz="2900" dirty="0"/>
          </a:p>
          <a:p>
            <a:r>
              <a:rPr lang="hu-HU" sz="2900" dirty="0"/>
              <a:t>Átmérője 7-8 µm</a:t>
            </a:r>
          </a:p>
          <a:p>
            <a:endParaRPr lang="hu-HU" sz="2900" dirty="0"/>
          </a:p>
          <a:p>
            <a:r>
              <a:rPr lang="hu-HU" sz="2900" dirty="0"/>
              <a:t>Bikonkáv alakú, rugalmas sejt</a:t>
            </a:r>
          </a:p>
          <a:p>
            <a:endParaRPr lang="hu-HU" sz="2900" dirty="0"/>
          </a:p>
          <a:p>
            <a:r>
              <a:rPr lang="hu-HU" sz="2900" dirty="0"/>
              <a:t>Élettartama 120 nap</a:t>
            </a:r>
          </a:p>
          <a:p>
            <a:endParaRPr lang="hu-HU" sz="2900" i="1" dirty="0"/>
          </a:p>
          <a:p>
            <a:r>
              <a:rPr lang="hu-HU" sz="2900" dirty="0"/>
              <a:t>Nincs mitokondrium= nem használ oxigént, energiáját anaerob </a:t>
            </a:r>
            <a:r>
              <a:rPr lang="hu-HU" sz="2900" dirty="0" err="1"/>
              <a:t>glycolysisből</a:t>
            </a:r>
            <a:r>
              <a:rPr lang="hu-HU" sz="2900" dirty="0"/>
              <a:t> szerzi </a:t>
            </a:r>
          </a:p>
          <a:p>
            <a:endParaRPr lang="hu-HU" sz="2900" dirty="0"/>
          </a:p>
          <a:p>
            <a:r>
              <a:rPr lang="hu-HU" sz="2900" dirty="0"/>
              <a:t>Hemoglobin tölti ki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CFBEA46-BB23-4593-AB8C-807C035E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621" y="2497512"/>
            <a:ext cx="4566285" cy="30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21381" y="1070110"/>
            <a:ext cx="11608067" cy="7682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Mosott/közegcserélt vérkészítmények indikációi</a:t>
            </a:r>
          </a:p>
        </p:txBody>
      </p:sp>
      <p:sp>
        <p:nvSpPr>
          <p:cNvPr id="3" name="Téglalap 2"/>
          <p:cNvSpPr/>
          <p:nvPr/>
        </p:nvSpPr>
        <p:spPr>
          <a:xfrm>
            <a:off x="942975" y="2246263"/>
            <a:ext cx="10477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dirty="0">
                <a:effectLst/>
                <a:latin typeface="Arial" panose="020B0604020202020204" pitchFamily="34" charset="0"/>
              </a:rPr>
              <a:t>amennyiben az anamnézisben labilis vérkészítmény transzfúzióját követően súlyos allergiás reakció, ismétlődő </a:t>
            </a:r>
            <a:r>
              <a:rPr lang="hu-HU" dirty="0" err="1">
                <a:effectLst/>
                <a:latin typeface="Arial" panose="020B0604020202020204" pitchFamily="34" charset="0"/>
              </a:rPr>
              <a:t>anafilaxia</a:t>
            </a:r>
            <a:r>
              <a:rPr lang="hu-HU" dirty="0">
                <a:effectLst/>
                <a:latin typeface="Arial" panose="020B0604020202020204" pitchFamily="34" charset="0"/>
              </a:rPr>
              <a:t> szerepel; </a:t>
            </a:r>
          </a:p>
          <a:p>
            <a:pPr marL="342900" indent="-342900">
              <a:buAutoNum type="arabicPeriod"/>
            </a:pPr>
            <a:endParaRPr lang="hu-HU" dirty="0"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>
                <a:effectLst/>
                <a:latin typeface="Arial" panose="020B0604020202020204" pitchFamily="34" charset="0"/>
              </a:rPr>
              <a:t>AB0-kompatibilis, de nem azonos, </a:t>
            </a:r>
            <a:r>
              <a:rPr lang="hu-HU" dirty="0" err="1">
                <a:effectLst/>
                <a:latin typeface="Arial" panose="020B0604020202020204" pitchFamily="34" charset="0"/>
              </a:rPr>
              <a:t>thrombocytakészítmény</a:t>
            </a:r>
            <a:r>
              <a:rPr lang="hu-HU" dirty="0">
                <a:effectLst/>
                <a:latin typeface="Arial" panose="020B0604020202020204" pitchFamily="34" charset="0"/>
              </a:rPr>
              <a:t> transzfúziója esetén; </a:t>
            </a:r>
          </a:p>
          <a:p>
            <a:pPr marL="342900" indent="-342900">
              <a:buAutoNum type="arabicPeriod"/>
            </a:pPr>
            <a:endParaRPr lang="hu-HU" dirty="0"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>
                <a:effectLst/>
                <a:latin typeface="Arial" panose="020B0604020202020204" pitchFamily="34" charset="0"/>
              </a:rPr>
              <a:t>AB0-kompatibilis, de nem azonos, két egységnél több vörösvérsejt-készítmény transzfúziója esetén; </a:t>
            </a:r>
          </a:p>
          <a:p>
            <a:pPr marL="342900" indent="-342900">
              <a:buAutoNum type="arabicPeriod"/>
            </a:pPr>
            <a:endParaRPr lang="hu-HU" dirty="0"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 err="1">
                <a:effectLst/>
                <a:latin typeface="Arial" panose="020B0604020202020204" pitchFamily="34" charset="0"/>
              </a:rPr>
              <a:t>IgA</a:t>
            </a:r>
            <a:r>
              <a:rPr lang="hu-HU" dirty="0">
                <a:effectLst/>
                <a:latin typeface="Arial" panose="020B0604020202020204" pitchFamily="34" charset="0"/>
              </a:rPr>
              <a:t>-hiányos betegek esetén a vérkészítményben levő </a:t>
            </a:r>
            <a:r>
              <a:rPr lang="hu-HU" dirty="0" err="1">
                <a:effectLst/>
                <a:latin typeface="Arial" panose="020B0604020202020204" pitchFamily="34" charset="0"/>
              </a:rPr>
              <a:t>IgA</a:t>
            </a:r>
            <a:r>
              <a:rPr lang="hu-HU" dirty="0">
                <a:effectLst/>
                <a:latin typeface="Arial" panose="020B0604020202020204" pitchFamily="34" charset="0"/>
              </a:rPr>
              <a:t> eltávolítása céljából.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478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21381" y="1317760"/>
            <a:ext cx="11608067" cy="76821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Irradiált</a:t>
            </a:r>
            <a:r>
              <a:rPr lang="hu-HU" sz="5400" b="1" dirty="0">
                <a:latin typeface="Arial" panose="020B0604020202020204" pitchFamily="34" charset="0"/>
                <a:cs typeface="Arial" panose="020B0604020202020204" pitchFamily="34" charset="0"/>
              </a:rPr>
              <a:t> vérkészítmények indikációi</a:t>
            </a:r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809625" y="2280761"/>
            <a:ext cx="10791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TA-GVHD megelőzése: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veleszületett/szerzett sejtes </a:t>
            </a: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immundeficienciában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szenved; </a:t>
            </a:r>
          </a:p>
          <a:p>
            <a:pPr marL="800100" lvl="1" indent="-342900">
              <a:buAutoNum type="arabicPeriod"/>
            </a:pP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Haemopoeticus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őssejt-transzplantációt kap (</a:t>
            </a: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autológ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őssejt-gyűjtés előtt egy héttel kezdődően a transzplantáció után fél évig); </a:t>
            </a:r>
          </a:p>
          <a:p>
            <a:pPr marL="800100" lvl="1" indent="-342900">
              <a:buAutoNum type="arabicPeriod"/>
            </a:pP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fehérvérsejt-transzfúziót kap;</a:t>
            </a:r>
          </a:p>
          <a:p>
            <a:pPr marL="800100" lvl="1" indent="-342900">
              <a:buAutoNum type="arabicPeriod"/>
            </a:pP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első- vagy másodfokú vérrokontól származó vérkészítményt kap</a:t>
            </a:r>
          </a:p>
        </p:txBody>
      </p:sp>
    </p:spTree>
    <p:extLst>
      <p:ext uri="{BB962C8B-B14F-4D97-AF65-F5344CB8AC3E}">
        <p14:creationId xmlns:p14="http://schemas.microsoft.com/office/powerpoint/2010/main" val="1205563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Transzfúziót helyettesítő eljárások (</a:t>
            </a:r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eritropoietin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, kolónia stimuláló faktorok)</a:t>
            </a:r>
          </a:p>
        </p:txBody>
      </p:sp>
    </p:spTree>
    <p:extLst>
      <p:ext uri="{BB962C8B-B14F-4D97-AF65-F5344CB8AC3E}">
        <p14:creationId xmlns:p14="http://schemas.microsoft.com/office/powerpoint/2010/main" val="322149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82416" y="570049"/>
            <a:ext cx="11608067" cy="76821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5400" b="1" dirty="0" err="1"/>
              <a:t>Erythropoetin</a:t>
            </a:r>
            <a:endParaRPr lang="hu-HU" sz="5400" b="1" dirty="0"/>
          </a:p>
          <a:p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291966" y="1690689"/>
            <a:ext cx="5467366" cy="494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vese </a:t>
            </a:r>
            <a:r>
              <a:rPr lang="hu-HU" dirty="0" err="1"/>
              <a:t>peritubuláris</a:t>
            </a:r>
            <a:r>
              <a:rPr lang="hu-HU" dirty="0"/>
              <a:t> </a:t>
            </a:r>
            <a:r>
              <a:rPr lang="hu-HU" dirty="0" err="1"/>
              <a:t>endothelsejtjei</a:t>
            </a:r>
            <a:r>
              <a:rPr lang="hu-HU" dirty="0"/>
              <a:t> termelik</a:t>
            </a:r>
          </a:p>
          <a:p>
            <a:endParaRPr lang="hu-HU" dirty="0"/>
          </a:p>
          <a:p>
            <a:r>
              <a:rPr lang="hu-HU" dirty="0"/>
              <a:t>elválasztásának legfontosabb ingere a </a:t>
            </a:r>
            <a:r>
              <a:rPr lang="hu-HU" dirty="0" err="1"/>
              <a:t>hypoxia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/>
              <a:t>Legerősebben a </a:t>
            </a:r>
            <a:r>
              <a:rPr lang="hu-HU" dirty="0" err="1"/>
              <a:t>proerythroblastokra</a:t>
            </a:r>
            <a:r>
              <a:rPr lang="hu-HU" dirty="0"/>
              <a:t> hat</a:t>
            </a:r>
          </a:p>
        </p:txBody>
      </p:sp>
      <p:sp>
        <p:nvSpPr>
          <p:cNvPr id="7" name="object 3"/>
          <p:cNvSpPr/>
          <p:nvPr/>
        </p:nvSpPr>
        <p:spPr>
          <a:xfrm>
            <a:off x="5759332" y="1338264"/>
            <a:ext cx="6336453" cy="518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61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697980" y="168487"/>
            <a:ext cx="8846319" cy="1342739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316480" marR="5080" indent="-1541780">
              <a:lnSpc>
                <a:spcPts val="5270"/>
              </a:lnSpc>
              <a:spcBef>
                <a:spcPts val="284"/>
              </a:spcBef>
            </a:pP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ESA 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erythropoesis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stimulating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4000" b="1" spc="-5" dirty="0">
                <a:latin typeface="Arial" panose="020B0604020202020204" pitchFamily="34" charset="0"/>
                <a:cs typeface="Arial" panose="020B0604020202020204" pitchFamily="34" charset="0"/>
              </a:rPr>
              <a:t>alkalmazása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71475" y="1587500"/>
            <a:ext cx="10515600" cy="1603375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Indikációk: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onkológia-hematológia</a:t>
            </a:r>
          </a:p>
          <a:p>
            <a:r>
              <a:rPr lang="hu-HU" sz="2400" spc="10" dirty="0" err="1">
                <a:latin typeface="Arial" panose="020B0604020202020204" pitchFamily="34" charset="0"/>
                <a:cs typeface="Arial" panose="020B0604020202020204" pitchFamily="34" charset="0"/>
              </a:rPr>
              <a:t>Hgb</a:t>
            </a:r>
            <a:r>
              <a:rPr lang="hu-HU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spc="15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hu-HU" sz="2400" spc="1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g/l, </a:t>
            </a:r>
            <a:r>
              <a:rPr lang="hu-HU" sz="2400" spc="5" dirty="0">
                <a:latin typeface="Arial" panose="020B0604020202020204" pitchFamily="34" charset="0"/>
                <a:cs typeface="Arial" panose="020B0604020202020204" pitchFamily="34" charset="0"/>
              </a:rPr>
              <a:t>célérték: </a:t>
            </a:r>
            <a:r>
              <a:rPr lang="hu-HU" sz="2400" spc="5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2400" spc="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spc="-25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hu-HU" sz="2400" spc="-75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g/l</a:t>
            </a:r>
          </a:p>
          <a:p>
            <a:r>
              <a:rPr lang="hu-HU" sz="2400" spc="5" dirty="0">
                <a:latin typeface="Arial" panose="020B0604020202020204" pitchFamily="34" charset="0"/>
                <a:cs typeface="Arial" panose="020B0604020202020204" pitchFamily="34" charset="0"/>
              </a:rPr>
              <a:t>Rendezett vasháztartás, egyéb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hiány </a:t>
            </a:r>
            <a:r>
              <a:rPr lang="hu-HU" sz="2400" spc="5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spc="5" dirty="0">
                <a:latin typeface="Arial" panose="020B0604020202020204" pitchFamily="34" charset="0"/>
                <a:cs typeface="Arial" panose="020B0604020202020204" pitchFamily="34" charset="0"/>
              </a:rPr>
              <a:t>kizárva/kezelve</a:t>
            </a:r>
          </a:p>
          <a:p>
            <a:r>
              <a:rPr lang="hu-HU" sz="2400" spc="5" dirty="0" err="1">
                <a:latin typeface="Arial" panose="020B0604020202020204" pitchFamily="34" charset="0"/>
                <a:cs typeface="Arial" panose="020B0604020202020204" pitchFamily="34" charset="0"/>
              </a:rPr>
              <a:t>Subcutan</a:t>
            </a:r>
            <a:r>
              <a:rPr lang="hu-HU" sz="2400" spc="5" dirty="0">
                <a:latin typeface="Arial" panose="020B0604020202020204" pitchFamily="34" charset="0"/>
                <a:cs typeface="Arial" panose="020B0604020202020204" pitchFamily="34" charset="0"/>
              </a:rPr>
              <a:t> injekció hetente 1 alkalommal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096000" y="3581400"/>
            <a:ext cx="5743575" cy="169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hu-HU" spc="15" dirty="0">
                <a:latin typeface="Arial"/>
                <a:cs typeface="Arial"/>
              </a:rPr>
              <a:t>Kockázatai: </a:t>
            </a: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hu-HU" spc="15" dirty="0" err="1">
                <a:latin typeface="Arial"/>
                <a:cs typeface="Arial"/>
              </a:rPr>
              <a:t>Trombembolia</a:t>
            </a:r>
            <a:r>
              <a:rPr lang="hu-HU" spc="15" dirty="0">
                <a:latin typeface="Arial"/>
                <a:cs typeface="Arial"/>
              </a:rPr>
              <a:t> (</a:t>
            </a:r>
            <a:r>
              <a:rPr lang="hu-HU" spc="15" dirty="0" err="1">
                <a:latin typeface="Arial"/>
                <a:cs typeface="Arial"/>
              </a:rPr>
              <a:t>Hgb</a:t>
            </a:r>
            <a:r>
              <a:rPr lang="hu-HU" spc="15" dirty="0">
                <a:latin typeface="Arial"/>
                <a:cs typeface="Arial"/>
              </a:rPr>
              <a:t>&gt;120 g/l)</a:t>
            </a:r>
            <a:endParaRPr lang="hu-HU" dirty="0">
              <a:latin typeface="Arial"/>
              <a:cs typeface="Arial"/>
            </a:endParaRPr>
          </a:p>
          <a:p>
            <a:pPr marL="12700" marR="153670">
              <a:lnSpc>
                <a:spcPct val="101400"/>
              </a:lnSpc>
              <a:spcBef>
                <a:spcPts val="1240"/>
              </a:spcBef>
            </a:pPr>
            <a:r>
              <a:rPr lang="hu-HU" spc="15" dirty="0" err="1">
                <a:latin typeface="Arial"/>
                <a:cs typeface="Arial"/>
              </a:rPr>
              <a:t>Hypertonia</a:t>
            </a:r>
            <a:endParaRPr lang="hu-HU" dirty="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  <a:spcBef>
                <a:spcPts val="1230"/>
              </a:spcBef>
            </a:pPr>
            <a:r>
              <a:rPr lang="hu-HU" spc="15" dirty="0">
                <a:latin typeface="Arial"/>
                <a:cs typeface="Arial"/>
              </a:rPr>
              <a:t>Tiszta vörösvértest </a:t>
            </a:r>
            <a:r>
              <a:rPr lang="hu-HU" spc="15" dirty="0" err="1">
                <a:latin typeface="Arial"/>
                <a:cs typeface="Arial"/>
              </a:rPr>
              <a:t>aplázia</a:t>
            </a:r>
            <a:r>
              <a:rPr lang="hu-HU" spc="15" dirty="0">
                <a:latin typeface="Arial"/>
                <a:cs typeface="Arial"/>
              </a:rPr>
              <a:t> (</a:t>
            </a:r>
            <a:r>
              <a:rPr lang="hu-HU" spc="15" dirty="0" err="1">
                <a:latin typeface="Arial"/>
                <a:cs typeface="Arial"/>
              </a:rPr>
              <a:t>anti</a:t>
            </a:r>
            <a:r>
              <a:rPr lang="hu-HU" spc="15" dirty="0">
                <a:latin typeface="Arial"/>
                <a:cs typeface="Arial"/>
              </a:rPr>
              <a:t>-ESA)</a:t>
            </a:r>
          </a:p>
        </p:txBody>
      </p:sp>
      <p:sp>
        <p:nvSpPr>
          <p:cNvPr id="7" name="Téglalap 6"/>
          <p:cNvSpPr/>
          <p:nvPr/>
        </p:nvSpPr>
        <p:spPr>
          <a:xfrm>
            <a:off x="504825" y="3581400"/>
            <a:ext cx="5743575" cy="31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hu-HU" spc="15" dirty="0">
                <a:latin typeface="Arial"/>
                <a:cs typeface="Arial"/>
              </a:rPr>
              <a:t>Előnyei: </a:t>
            </a: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hu-HU" spc="15" dirty="0">
                <a:latin typeface="Arial"/>
                <a:cs typeface="Arial"/>
              </a:rPr>
              <a:t>Csökken a veseelégtelenség</a:t>
            </a:r>
            <a:r>
              <a:rPr lang="hu-HU" spc="-15" dirty="0">
                <a:latin typeface="Arial"/>
                <a:cs typeface="Arial"/>
              </a:rPr>
              <a:t> </a:t>
            </a:r>
            <a:r>
              <a:rPr lang="hu-HU" spc="10" dirty="0">
                <a:latin typeface="Arial"/>
                <a:cs typeface="Arial"/>
              </a:rPr>
              <a:t>progressziója</a:t>
            </a:r>
            <a:endParaRPr lang="hu-HU" dirty="0">
              <a:latin typeface="Arial"/>
              <a:cs typeface="Arial"/>
            </a:endParaRPr>
          </a:p>
          <a:p>
            <a:pPr marL="12700" marR="153670">
              <a:lnSpc>
                <a:spcPct val="101400"/>
              </a:lnSpc>
              <a:spcBef>
                <a:spcPts val="1240"/>
              </a:spcBef>
            </a:pPr>
            <a:r>
              <a:rPr lang="hu-HU" spc="15" dirty="0">
                <a:latin typeface="Arial"/>
                <a:cs typeface="Arial"/>
              </a:rPr>
              <a:t>Javul a bal-kamra </a:t>
            </a:r>
            <a:r>
              <a:rPr lang="hu-HU" spc="10" dirty="0">
                <a:latin typeface="Arial"/>
                <a:cs typeface="Arial"/>
              </a:rPr>
              <a:t>funkció, </a:t>
            </a:r>
            <a:r>
              <a:rPr lang="hu-HU" spc="15" dirty="0">
                <a:latin typeface="Arial"/>
                <a:cs typeface="Arial"/>
              </a:rPr>
              <a:t>csökken a </a:t>
            </a:r>
            <a:r>
              <a:rPr lang="hu-HU" spc="10" dirty="0" err="1">
                <a:latin typeface="Arial"/>
                <a:cs typeface="Arial"/>
              </a:rPr>
              <a:t>cardiovascularis</a:t>
            </a:r>
            <a:r>
              <a:rPr lang="hu-HU" spc="10" dirty="0">
                <a:latin typeface="Arial"/>
                <a:cs typeface="Arial"/>
              </a:rPr>
              <a:t>  </a:t>
            </a:r>
            <a:r>
              <a:rPr lang="hu-HU" spc="15" dirty="0">
                <a:latin typeface="Arial"/>
                <a:cs typeface="Arial"/>
              </a:rPr>
              <a:t>szövődmények</a:t>
            </a:r>
            <a:r>
              <a:rPr lang="hu-HU" spc="5" dirty="0">
                <a:latin typeface="Arial"/>
                <a:cs typeface="Arial"/>
              </a:rPr>
              <a:t> </a:t>
            </a:r>
            <a:r>
              <a:rPr lang="hu-HU" spc="10" dirty="0">
                <a:latin typeface="Arial"/>
                <a:cs typeface="Arial"/>
              </a:rPr>
              <a:t>gyakorisága</a:t>
            </a:r>
            <a:endParaRPr lang="hu-HU" dirty="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  <a:spcBef>
                <a:spcPts val="1230"/>
              </a:spcBef>
            </a:pPr>
            <a:r>
              <a:rPr lang="hu-HU" spc="15" dirty="0">
                <a:latin typeface="Arial"/>
                <a:cs typeface="Arial"/>
              </a:rPr>
              <a:t>Javul az </a:t>
            </a:r>
            <a:r>
              <a:rPr lang="hu-HU" spc="10" dirty="0">
                <a:latin typeface="Arial"/>
                <a:cs typeface="Arial"/>
              </a:rPr>
              <a:t>életminőség</a:t>
            </a:r>
            <a:r>
              <a:rPr lang="hu-HU" spc="5" dirty="0">
                <a:latin typeface="Arial"/>
                <a:cs typeface="Arial"/>
              </a:rPr>
              <a:t>, </a:t>
            </a:r>
            <a:r>
              <a:rPr lang="hu-HU" spc="15" dirty="0">
                <a:latin typeface="Arial"/>
                <a:cs typeface="Arial"/>
              </a:rPr>
              <a:t>a </a:t>
            </a:r>
            <a:r>
              <a:rPr lang="hu-HU" spc="10" dirty="0">
                <a:latin typeface="Arial"/>
                <a:cs typeface="Arial"/>
              </a:rPr>
              <a:t>terhelhetőség</a:t>
            </a:r>
            <a:r>
              <a:rPr lang="hu-HU" spc="5" dirty="0">
                <a:latin typeface="Arial"/>
                <a:cs typeface="Arial"/>
              </a:rPr>
              <a:t>, </a:t>
            </a:r>
            <a:r>
              <a:rPr lang="hu-HU" spc="15" dirty="0">
                <a:latin typeface="Arial"/>
                <a:cs typeface="Arial"/>
              </a:rPr>
              <a:t>a </a:t>
            </a:r>
            <a:r>
              <a:rPr lang="hu-HU" spc="10" dirty="0">
                <a:latin typeface="Arial"/>
                <a:cs typeface="Arial"/>
              </a:rPr>
              <a:t>rehabilitáció,  </a:t>
            </a:r>
            <a:r>
              <a:rPr lang="hu-HU" spc="15" dirty="0">
                <a:latin typeface="Arial"/>
                <a:cs typeface="Arial"/>
              </a:rPr>
              <a:t>csökken a kórházi </a:t>
            </a:r>
            <a:r>
              <a:rPr lang="hu-HU" spc="10" dirty="0">
                <a:latin typeface="Arial"/>
                <a:cs typeface="Arial"/>
              </a:rPr>
              <a:t>ápolási</a:t>
            </a:r>
            <a:r>
              <a:rPr lang="hu-HU" spc="-30" dirty="0">
                <a:latin typeface="Arial"/>
                <a:cs typeface="Arial"/>
              </a:rPr>
              <a:t> </a:t>
            </a:r>
            <a:r>
              <a:rPr lang="hu-HU" spc="5" dirty="0">
                <a:latin typeface="Arial"/>
                <a:cs typeface="Arial"/>
              </a:rPr>
              <a:t>idő</a:t>
            </a:r>
          </a:p>
          <a:p>
            <a:pPr marL="12700" marR="5080">
              <a:lnSpc>
                <a:spcPct val="101400"/>
              </a:lnSpc>
              <a:spcBef>
                <a:spcPts val="1230"/>
              </a:spcBef>
            </a:pPr>
            <a:r>
              <a:rPr lang="hu-HU" spc="5" dirty="0">
                <a:latin typeface="Arial"/>
                <a:cs typeface="Arial"/>
              </a:rPr>
              <a:t>Csökken a transzfúziós igény</a:t>
            </a:r>
            <a:endParaRPr lang="hu-H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lang="hu-HU" spc="15" dirty="0">
                <a:solidFill>
                  <a:srgbClr val="FF0066"/>
                </a:solidFill>
                <a:latin typeface="Arial"/>
                <a:cs typeface="Arial"/>
              </a:rPr>
              <a:t>Csökken a</a:t>
            </a:r>
            <a:r>
              <a:rPr lang="hu-HU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lang="hu-HU" spc="10" dirty="0">
                <a:solidFill>
                  <a:srgbClr val="FF0066"/>
                </a:solidFill>
                <a:latin typeface="Arial"/>
                <a:cs typeface="Arial"/>
              </a:rPr>
              <a:t>mortalitás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23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21381" y="733072"/>
            <a:ext cx="11608067" cy="76821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5400" b="1" dirty="0"/>
              <a:t>ESA hatása dózis függő</a:t>
            </a:r>
          </a:p>
          <a:p>
            <a:endParaRPr lang="hu-HU" dirty="0"/>
          </a:p>
        </p:txBody>
      </p:sp>
      <p:sp>
        <p:nvSpPr>
          <p:cNvPr id="4" name="object 2"/>
          <p:cNvSpPr/>
          <p:nvPr/>
        </p:nvSpPr>
        <p:spPr>
          <a:xfrm>
            <a:off x="2236910" y="1501287"/>
            <a:ext cx="8054534" cy="4975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180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21381" y="1317760"/>
            <a:ext cx="11608067" cy="768215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sz="5400" b="1" dirty="0" err="1"/>
              <a:t>Granulocyta</a:t>
            </a:r>
            <a:r>
              <a:rPr lang="hu-HU" sz="5400" b="1" dirty="0"/>
              <a:t> képzést serkentő kolónia stimuláló faktorok (CSF)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923925" y="2085975"/>
            <a:ext cx="7194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Myeloid</a:t>
            </a:r>
            <a:r>
              <a:rPr lang="hu-HU" dirty="0"/>
              <a:t> sejtvonalra ható </a:t>
            </a:r>
            <a:r>
              <a:rPr lang="hu-HU" dirty="0" err="1"/>
              <a:t>citokinek</a:t>
            </a:r>
            <a:r>
              <a:rPr lang="hu-HU" dirty="0"/>
              <a:t>: 	1. </a:t>
            </a:r>
            <a:r>
              <a:rPr lang="hu-HU" dirty="0" err="1"/>
              <a:t>Granulocyta</a:t>
            </a:r>
            <a:r>
              <a:rPr lang="hu-HU" dirty="0"/>
              <a:t> (G-CSF)</a:t>
            </a:r>
          </a:p>
          <a:p>
            <a:r>
              <a:rPr lang="hu-HU" dirty="0"/>
              <a:t>				2. </a:t>
            </a:r>
            <a:r>
              <a:rPr lang="hu-HU" dirty="0" err="1"/>
              <a:t>Granulocyta-monocyta</a:t>
            </a:r>
            <a:r>
              <a:rPr lang="hu-HU" dirty="0"/>
              <a:t> (GM-CSF)</a:t>
            </a:r>
          </a:p>
          <a:p>
            <a:r>
              <a:rPr lang="hu-HU" dirty="0"/>
              <a:t>				3. IL3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47725" y="3408188"/>
            <a:ext cx="94053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Granulocyta</a:t>
            </a:r>
            <a:r>
              <a:rPr lang="hu-HU" dirty="0"/>
              <a:t> képzés serkentésére ma csak a G-CSF-et (</a:t>
            </a:r>
            <a:r>
              <a:rPr lang="hu-HU" dirty="0" err="1"/>
              <a:t>filgrastim</a:t>
            </a:r>
            <a:r>
              <a:rPr lang="hu-HU" dirty="0"/>
              <a:t>) használjuk az onkológiában</a:t>
            </a:r>
          </a:p>
          <a:p>
            <a:r>
              <a:rPr lang="hu-HU" dirty="0"/>
              <a:t>	</a:t>
            </a:r>
          </a:p>
          <a:p>
            <a:r>
              <a:rPr lang="hu-HU" dirty="0"/>
              <a:t>	Indikáció: </a:t>
            </a:r>
            <a:r>
              <a:rPr lang="hu-HU" dirty="0" err="1"/>
              <a:t>neutropeniás</a:t>
            </a:r>
            <a:r>
              <a:rPr lang="hu-HU" dirty="0"/>
              <a:t> láz primer és </a:t>
            </a:r>
            <a:r>
              <a:rPr lang="hu-HU" dirty="0" err="1"/>
              <a:t>secunder</a:t>
            </a:r>
            <a:r>
              <a:rPr lang="hu-HU" dirty="0"/>
              <a:t> prevenciója kemoterápiás kezelés után</a:t>
            </a:r>
          </a:p>
          <a:p>
            <a:r>
              <a:rPr lang="hu-HU" dirty="0"/>
              <a:t>	</a:t>
            </a:r>
          </a:p>
          <a:p>
            <a:r>
              <a:rPr lang="hu-HU" dirty="0"/>
              <a:t>	Abszolút </a:t>
            </a:r>
            <a:r>
              <a:rPr lang="hu-HU" dirty="0" err="1"/>
              <a:t>neutrophil</a:t>
            </a:r>
            <a:r>
              <a:rPr lang="hu-HU" dirty="0"/>
              <a:t> </a:t>
            </a:r>
            <a:r>
              <a:rPr lang="hu-HU" dirty="0" err="1"/>
              <a:t>granulocyta</a:t>
            </a:r>
            <a:r>
              <a:rPr lang="hu-HU" dirty="0"/>
              <a:t> szám (ANC): &lt;0,5 G/</a:t>
            </a:r>
            <a:r>
              <a:rPr lang="hu-HU" dirty="0" err="1"/>
              <a:t>l+időtartam+egyéb</a:t>
            </a:r>
            <a:r>
              <a:rPr lang="hu-HU" dirty="0"/>
              <a:t> rizikó tényezők   </a:t>
            </a:r>
          </a:p>
          <a:p>
            <a:endParaRPr lang="hu-HU" dirty="0"/>
          </a:p>
          <a:p>
            <a:r>
              <a:rPr lang="hu-HU" dirty="0"/>
              <a:t>	Adagolás: </a:t>
            </a:r>
            <a:r>
              <a:rPr lang="hu-HU" dirty="0" err="1"/>
              <a:t>subcutan</a:t>
            </a:r>
            <a:r>
              <a:rPr lang="hu-HU" dirty="0"/>
              <a:t> </a:t>
            </a:r>
            <a:r>
              <a:rPr lang="hu-HU" dirty="0" err="1"/>
              <a:t>inj</a:t>
            </a:r>
            <a:r>
              <a:rPr lang="hu-HU" dirty="0"/>
              <a:t> formájában naponta vagy a </a:t>
            </a:r>
            <a:r>
              <a:rPr lang="hu-HU" dirty="0" err="1"/>
              <a:t>pegilált</a:t>
            </a:r>
            <a:r>
              <a:rPr lang="hu-HU" dirty="0"/>
              <a:t> formát 2 hetente</a:t>
            </a:r>
          </a:p>
          <a:p>
            <a:endParaRPr lang="hu-HU" dirty="0"/>
          </a:p>
          <a:p>
            <a:r>
              <a:rPr lang="hu-HU" dirty="0"/>
              <a:t>	Csontfájdalmakat okozhat</a:t>
            </a:r>
          </a:p>
          <a:p>
            <a:r>
              <a:rPr lang="hu-HU" dirty="0"/>
              <a:t>	</a:t>
            </a:r>
          </a:p>
          <a:p>
            <a:r>
              <a:rPr lang="hu-HU" dirty="0"/>
              <a:t>	</a:t>
            </a:r>
          </a:p>
          <a:p>
            <a:r>
              <a:rPr lang="hu-HU" dirty="0"/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2306365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21381" y="1174885"/>
            <a:ext cx="11608067" cy="66344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4800" b="1" dirty="0" err="1"/>
              <a:t>Thrombocyta</a:t>
            </a:r>
            <a:r>
              <a:rPr lang="hu-HU" sz="4800" b="1" dirty="0"/>
              <a:t> képzést serkentő </a:t>
            </a:r>
            <a:r>
              <a:rPr lang="hu-HU" sz="4800" b="1" dirty="0" err="1"/>
              <a:t>thrombopoetin</a:t>
            </a:r>
            <a:r>
              <a:rPr lang="hu-HU" sz="4800" b="1" dirty="0"/>
              <a:t> </a:t>
            </a:r>
            <a:r>
              <a:rPr lang="hu-HU" sz="4800" b="1" dirty="0" err="1"/>
              <a:t>mimetikumok</a:t>
            </a:r>
            <a:endParaRPr lang="hu-HU" sz="4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7725" y="2152650"/>
            <a:ext cx="6074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Megakaryocyta</a:t>
            </a:r>
            <a:r>
              <a:rPr lang="hu-HU" dirty="0"/>
              <a:t> sejtvonalra ható </a:t>
            </a:r>
            <a:r>
              <a:rPr lang="hu-HU" dirty="0" err="1"/>
              <a:t>citokin</a:t>
            </a:r>
            <a:r>
              <a:rPr lang="hu-HU" dirty="0"/>
              <a:t>:  </a:t>
            </a:r>
            <a:r>
              <a:rPr lang="hu-HU" dirty="0" err="1"/>
              <a:t>Thrombopoetin</a:t>
            </a:r>
            <a:r>
              <a:rPr lang="hu-HU" dirty="0"/>
              <a:t> (TPO)</a:t>
            </a:r>
          </a:p>
          <a:p>
            <a:endParaRPr lang="hu-HU" dirty="0"/>
          </a:p>
          <a:p>
            <a:r>
              <a:rPr lang="hu-HU" dirty="0"/>
              <a:t>Főleg a májban termelődik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847725" y="3434964"/>
            <a:ext cx="100032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TPO </a:t>
            </a:r>
            <a:r>
              <a:rPr lang="hu-HU" dirty="0" err="1"/>
              <a:t>agonsiták</a:t>
            </a:r>
            <a:r>
              <a:rPr lang="hu-HU" dirty="0"/>
              <a:t>: 	1. 	</a:t>
            </a:r>
            <a:r>
              <a:rPr lang="hu-HU" dirty="0" err="1"/>
              <a:t>Romiplostim</a:t>
            </a:r>
            <a:r>
              <a:rPr lang="hu-HU" dirty="0"/>
              <a:t> (fúziós protein), adagolása </a:t>
            </a:r>
            <a:r>
              <a:rPr lang="hu-HU" dirty="0" err="1"/>
              <a:t>subcutan</a:t>
            </a:r>
            <a:r>
              <a:rPr lang="hu-HU" dirty="0"/>
              <a:t> </a:t>
            </a:r>
            <a:r>
              <a:rPr lang="hu-HU" dirty="0" err="1"/>
              <a:t>inj</a:t>
            </a:r>
            <a:r>
              <a:rPr lang="hu-HU" dirty="0"/>
              <a:t>, hetente 1 alkalommal</a:t>
            </a:r>
          </a:p>
          <a:p>
            <a:r>
              <a:rPr lang="hu-HU" dirty="0"/>
              <a:t>		2. 	</a:t>
            </a:r>
            <a:r>
              <a:rPr lang="hu-HU" dirty="0" err="1"/>
              <a:t>Eltrombopag</a:t>
            </a:r>
            <a:r>
              <a:rPr lang="hu-HU" dirty="0"/>
              <a:t> (kis molekulasúlyú gyógyszer), per </a:t>
            </a:r>
            <a:r>
              <a:rPr lang="hu-HU" dirty="0" err="1"/>
              <a:t>os</a:t>
            </a:r>
            <a:r>
              <a:rPr lang="hu-HU" dirty="0"/>
              <a:t> szedendő naponta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Indikációk: 	Krónikus </a:t>
            </a:r>
            <a:r>
              <a:rPr lang="hu-HU" dirty="0" err="1"/>
              <a:t>immunthrombocytopenia</a:t>
            </a:r>
            <a:r>
              <a:rPr lang="hu-HU" dirty="0"/>
              <a:t> </a:t>
            </a:r>
          </a:p>
          <a:p>
            <a:r>
              <a:rPr lang="hu-HU" dirty="0"/>
              <a:t>		HCV </a:t>
            </a:r>
            <a:r>
              <a:rPr lang="hu-HU" dirty="0" err="1"/>
              <a:t>cirrhosis</a:t>
            </a:r>
            <a:endParaRPr lang="hu-HU" dirty="0"/>
          </a:p>
          <a:p>
            <a:r>
              <a:rPr lang="hu-HU" dirty="0"/>
              <a:t>		</a:t>
            </a:r>
            <a:r>
              <a:rPr lang="hu-HU" dirty="0" err="1"/>
              <a:t>Aplasticus</a:t>
            </a:r>
            <a:r>
              <a:rPr lang="hu-HU" dirty="0"/>
              <a:t> </a:t>
            </a:r>
            <a:r>
              <a:rPr lang="hu-HU" dirty="0" err="1"/>
              <a:t>anaemia</a:t>
            </a:r>
            <a:r>
              <a:rPr lang="hu-HU" dirty="0"/>
              <a:t> (</a:t>
            </a:r>
            <a:r>
              <a:rPr lang="hu-HU" dirty="0" err="1"/>
              <a:t>Eltrombopag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Szövődmények: 	</a:t>
            </a:r>
            <a:r>
              <a:rPr lang="hu-HU" dirty="0" err="1"/>
              <a:t>Thrombembolia</a:t>
            </a:r>
            <a:endParaRPr lang="hu-HU" dirty="0"/>
          </a:p>
          <a:p>
            <a:r>
              <a:rPr lang="hu-HU" dirty="0"/>
              <a:t>		Csontvelői </a:t>
            </a:r>
            <a:r>
              <a:rPr lang="hu-HU" dirty="0" err="1"/>
              <a:t>fibrosis</a:t>
            </a:r>
            <a:endParaRPr lang="hu-HU" dirty="0"/>
          </a:p>
          <a:p>
            <a:r>
              <a:rPr lang="hu-HU" dirty="0"/>
              <a:t>		</a:t>
            </a:r>
            <a:r>
              <a:rPr lang="hu-HU" dirty="0" err="1"/>
              <a:t>Hepatopathia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56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Csontvelő vagy </a:t>
            </a:r>
            <a:r>
              <a:rPr lang="hu-HU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haemopoetikus</a:t>
            </a:r>
            <a:r>
              <a:rPr lang="hu-HU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őssejt 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transzplantáció</a:t>
            </a:r>
          </a:p>
        </p:txBody>
      </p:sp>
    </p:spTree>
    <p:extLst>
      <p:ext uri="{BB962C8B-B14F-4D97-AF65-F5344CB8AC3E}">
        <p14:creationId xmlns:p14="http://schemas.microsoft.com/office/powerpoint/2010/main" val="196306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183281" y="1060585"/>
            <a:ext cx="11608067" cy="663440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Haemopoetikus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 őssejt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37" y="1838325"/>
            <a:ext cx="7355279" cy="488129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7200" y="2114550"/>
            <a:ext cx="2825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Önmegújító</a:t>
            </a:r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Pluripotens</a:t>
            </a: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Differenciálódásra képes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107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776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 Hemoglobin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1767" y="1635194"/>
            <a:ext cx="10722033" cy="4635044"/>
          </a:xfrm>
        </p:spPr>
        <p:txBody>
          <a:bodyPr>
            <a:normAutofit fontScale="70000" lnSpcReduction="20000"/>
          </a:bodyPr>
          <a:lstStyle/>
          <a:p>
            <a:endParaRPr lang="hu-HU" sz="2200" dirty="0"/>
          </a:p>
          <a:p>
            <a:r>
              <a:rPr lang="hu-HU" sz="2600" dirty="0"/>
              <a:t>Egy </a:t>
            </a:r>
            <a:r>
              <a:rPr lang="hu-HU" sz="2600" dirty="0" err="1"/>
              <a:t>vvt</a:t>
            </a:r>
            <a:r>
              <a:rPr lang="hu-HU" sz="2600" dirty="0"/>
              <a:t> kb. 640 millió </a:t>
            </a:r>
            <a:r>
              <a:rPr lang="hu-HU" sz="2600" dirty="0" err="1"/>
              <a:t>Hgb</a:t>
            </a:r>
            <a:r>
              <a:rPr lang="hu-HU" sz="2600" dirty="0"/>
              <a:t> molekulát tartalmaz</a:t>
            </a:r>
          </a:p>
          <a:p>
            <a:endParaRPr lang="hu-HU" sz="2600" dirty="0"/>
          </a:p>
          <a:p>
            <a:r>
              <a:rPr lang="hu-HU" sz="2600" dirty="0"/>
              <a:t>Négy </a:t>
            </a:r>
            <a:r>
              <a:rPr lang="hu-HU" sz="2600" dirty="0" err="1"/>
              <a:t>polipeptid</a:t>
            </a:r>
            <a:r>
              <a:rPr lang="hu-HU" sz="2600" dirty="0"/>
              <a:t> láncból áll</a:t>
            </a:r>
          </a:p>
          <a:p>
            <a:endParaRPr lang="hu-HU" sz="2600" dirty="0"/>
          </a:p>
          <a:p>
            <a:r>
              <a:rPr lang="hu-HU" sz="2600" dirty="0" err="1"/>
              <a:t>HbA</a:t>
            </a:r>
            <a:r>
              <a:rPr lang="hu-HU" sz="2600" dirty="0"/>
              <a:t> a normális felnőtt </a:t>
            </a:r>
            <a:r>
              <a:rPr lang="hu-HU" sz="2600" dirty="0" err="1"/>
              <a:t>haemoglobin</a:t>
            </a:r>
            <a:r>
              <a:rPr lang="hu-HU" sz="2600" dirty="0"/>
              <a:t>, mely 2 </a:t>
            </a:r>
            <a:r>
              <a:rPr lang="el-GR" sz="2600" dirty="0"/>
              <a:t>α</a:t>
            </a:r>
            <a:r>
              <a:rPr lang="hu-HU" sz="2600" dirty="0"/>
              <a:t> és 2 </a:t>
            </a:r>
            <a:r>
              <a:rPr lang="el-GR" sz="2600" dirty="0"/>
              <a:t>β</a:t>
            </a:r>
            <a:r>
              <a:rPr lang="hu-HU" sz="2600" dirty="0"/>
              <a:t> láncból áll</a:t>
            </a:r>
          </a:p>
          <a:p>
            <a:endParaRPr lang="hu-HU" sz="2600" dirty="0"/>
          </a:p>
          <a:p>
            <a:r>
              <a:rPr lang="hu-HU" sz="2600" dirty="0"/>
              <a:t>Kis mennyiségben </a:t>
            </a:r>
            <a:r>
              <a:rPr lang="hu-HU" sz="2600" dirty="0" err="1"/>
              <a:t>HbF</a:t>
            </a:r>
            <a:r>
              <a:rPr lang="hu-HU" sz="2600" dirty="0"/>
              <a:t> (2</a:t>
            </a:r>
            <a:r>
              <a:rPr lang="el-GR" sz="2600" dirty="0"/>
              <a:t>α</a:t>
            </a:r>
            <a:r>
              <a:rPr lang="hu-HU" sz="2600" dirty="0"/>
              <a:t> és 2</a:t>
            </a:r>
            <a:r>
              <a:rPr lang="el-GR" sz="2600" dirty="0"/>
              <a:t>γ</a:t>
            </a:r>
            <a:r>
              <a:rPr lang="hu-HU" sz="2600" dirty="0"/>
              <a:t> lánc), HbA</a:t>
            </a:r>
            <a:r>
              <a:rPr lang="hu-HU" sz="2600" baseline="-25000" dirty="0"/>
              <a:t>2</a:t>
            </a:r>
            <a:r>
              <a:rPr lang="hu-HU" sz="2600" dirty="0"/>
              <a:t> (2</a:t>
            </a:r>
            <a:r>
              <a:rPr lang="el-GR" sz="2600" dirty="0"/>
              <a:t>α</a:t>
            </a:r>
            <a:r>
              <a:rPr lang="hu-HU" sz="2600" dirty="0"/>
              <a:t> és 2</a:t>
            </a:r>
            <a:r>
              <a:rPr lang="el-GR" sz="2600" dirty="0"/>
              <a:t>δ</a:t>
            </a:r>
            <a:r>
              <a:rPr lang="hu-HU" sz="2600" dirty="0"/>
              <a:t> lánc) is előfordul</a:t>
            </a:r>
          </a:p>
          <a:p>
            <a:endParaRPr lang="hu-HU" sz="2600" dirty="0"/>
          </a:p>
          <a:p>
            <a:r>
              <a:rPr lang="hu-HU" sz="2600" dirty="0"/>
              <a:t>Mindegyik </a:t>
            </a:r>
            <a:r>
              <a:rPr lang="hu-HU" sz="2600" dirty="0" err="1"/>
              <a:t>polipeptid</a:t>
            </a:r>
            <a:r>
              <a:rPr lang="hu-HU" sz="2600" dirty="0"/>
              <a:t> lánc tartalmaz egy </a:t>
            </a:r>
            <a:r>
              <a:rPr lang="hu-HU" sz="2600" dirty="0" err="1"/>
              <a:t>haem</a:t>
            </a:r>
            <a:r>
              <a:rPr lang="hu-HU" sz="2600" dirty="0"/>
              <a:t> csoportot</a:t>
            </a:r>
          </a:p>
          <a:p>
            <a:endParaRPr lang="hu-HU" sz="2600" dirty="0"/>
          </a:p>
          <a:p>
            <a:r>
              <a:rPr lang="hu-HU" sz="2600" dirty="0"/>
              <a:t>Minden </a:t>
            </a:r>
            <a:r>
              <a:rPr lang="hu-HU" sz="2600" dirty="0" err="1"/>
              <a:t>haem</a:t>
            </a:r>
            <a:r>
              <a:rPr lang="hu-HU" sz="2600" dirty="0"/>
              <a:t> csoport egy Fe</a:t>
            </a:r>
            <a:r>
              <a:rPr lang="hu-HU" sz="2600" baseline="30000" dirty="0"/>
              <a:t>2+ </a:t>
            </a:r>
            <a:r>
              <a:rPr lang="hu-HU" sz="2600" dirty="0"/>
              <a:t>tartalmaz </a:t>
            </a:r>
          </a:p>
          <a:p>
            <a:endParaRPr lang="hu-HU" sz="2600" dirty="0"/>
          </a:p>
          <a:p>
            <a:r>
              <a:rPr lang="hu-HU" sz="2600" dirty="0"/>
              <a:t>Funkciója az oxigén és CO</a:t>
            </a:r>
            <a:r>
              <a:rPr lang="hu-HU" sz="2600" baseline="-25000" dirty="0"/>
              <a:t>2</a:t>
            </a:r>
            <a:r>
              <a:rPr lang="hu-HU" sz="2600" dirty="0"/>
              <a:t> szállítása</a:t>
            </a:r>
          </a:p>
          <a:p>
            <a:endParaRPr lang="hu-HU" sz="2000" dirty="0"/>
          </a:p>
          <a:p>
            <a:endParaRPr lang="hu-HU" sz="2200" dirty="0"/>
          </a:p>
          <a:p>
            <a:endParaRPr lang="hu-HU" sz="2200" dirty="0"/>
          </a:p>
          <a:p>
            <a:endParaRPr lang="hu-HU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7E07E6C-8EEB-405C-800E-0795DC7BF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1"/>
          <a:stretch/>
        </p:blipFill>
        <p:spPr>
          <a:xfrm>
            <a:off x="7974821" y="713523"/>
            <a:ext cx="3700463" cy="27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30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78556" y="1232035"/>
            <a:ext cx="11608067" cy="62534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Haemopoetikus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 őssejt transzplantáció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37864" y="2609850"/>
            <a:ext cx="1195455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Autológ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őssejt transzplantáció: a betegtől korábban izolált, saját, őssejttel 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Allogén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őssejt transzplantáció: 	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1. HLA identikus rokon (testvér) donor (12/12)</a:t>
            </a:r>
          </a:p>
          <a:p>
            <a:r>
              <a:rPr lang="hu-HU" sz="2400" dirty="0"/>
              <a:t>						2.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HLA identikus idegen donor (10/12)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			3.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Haploidentikus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rokon donor (6/12)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			4. Köldökzsinórvérből izolált őssejttel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Őssejt transzplantáció előtt un. kondicionáló kezelést kap a beteg (kemoterápia 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vagy teljes test irradiáció)</a:t>
            </a:r>
            <a:r>
              <a:rPr lang="hu-H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3608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9506" y="1093096"/>
            <a:ext cx="11608067" cy="62534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Autológ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 őssejt transzplantáció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47389" y="1857375"/>
            <a:ext cx="104727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Indikációi:	- Non-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lymphomák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mentő kezelése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Plazmasejtes daganatok kezelése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Ritkán autoimmun betegségek mentő kezelése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Feltétele: 	- sikeres őssejtgyűjtés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- 70-75 év alatt, jó általános állapot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Előnye:	- Kemoterápiás kezelés intenzitását lehet így növelni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Nincs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Graft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-versus-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betegség (GVHD)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Immundeficiencia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kisebb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Hátránya: 	- Nincs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Graft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versus leukémia hatás (GVL)	</a:t>
            </a:r>
          </a:p>
        </p:txBody>
      </p:sp>
    </p:spTree>
    <p:extLst>
      <p:ext uri="{BB962C8B-B14F-4D97-AF65-F5344CB8AC3E}">
        <p14:creationId xmlns:p14="http://schemas.microsoft.com/office/powerpoint/2010/main" val="1838464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88081" y="986042"/>
            <a:ext cx="11608067" cy="62534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Allogén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 őssejt transzplantáció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5489" y="1647825"/>
            <a:ext cx="1034129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Indikációi:	- Akut leukémiák kezelése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Myelodysplasia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aplasticus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kezelése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Lymphomák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mentő kezelése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Feltétele: 	- 65 év alatt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Jó általános állapot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Előnye:	- Kemoterápiás kezelés intenzitását lehet így növelni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Graft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versus leukémia hatás (GVL)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Nincs szükség saját őssejtre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Hátránya: 	-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Graft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betegség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Súlyos, hosszan tartó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immundeficiencia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infekciók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- TTP/HUS, máj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veno-occlusiv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betegség,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mucositis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4893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88081" y="1022485"/>
            <a:ext cx="11608067" cy="62534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Graft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4800" b="1" dirty="0">
                <a:latin typeface="Arial" panose="020B0604020202020204" pitchFamily="34" charset="0"/>
                <a:cs typeface="Arial" panose="020B0604020202020204" pitchFamily="34" charset="0"/>
              </a:rPr>
              <a:t> betegség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66439" y="1857375"/>
            <a:ext cx="112646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Donor T-sejtjei idegennek ismerik fel a gazda (recipiens, beteg) sejtjeit és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immunreakció kezdődik. A betegek kb. 50%-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súlyos, életveszélyes lehet.	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Akut:		-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Epithel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sejt pusztulás a bőrben, bélben és májban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Krónikus: 	-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Fibrosis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sorvadás a fenti szervekben és a tüdőben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2289" r="2558" b="82851"/>
          <a:stretch/>
        </p:blipFill>
        <p:spPr>
          <a:xfrm>
            <a:off x="3088001" y="4461445"/>
            <a:ext cx="5821497" cy="19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5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6000" b="1" dirty="0"/>
              <a:t>Transzfúzió a sebészetben</a:t>
            </a:r>
          </a:p>
        </p:txBody>
      </p:sp>
    </p:spTree>
    <p:extLst>
      <p:ext uri="{BB962C8B-B14F-4D97-AF65-F5344CB8AC3E}">
        <p14:creationId xmlns:p14="http://schemas.microsoft.com/office/powerpoint/2010/main" val="2789875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55454" y="954157"/>
            <a:ext cx="11608067" cy="6418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Vérvesztést befolyásoló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preoperatív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tényezők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46072" y="1795550"/>
            <a:ext cx="11608067" cy="494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A. A vérzékenységet befolyásoló betegségek</a:t>
            </a:r>
          </a:p>
          <a:p>
            <a:pPr>
              <a:buFontTx/>
              <a:buChar char="-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Hemofíliák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Trombocitopéniák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Krónikus májbetegségek</a:t>
            </a:r>
          </a:p>
          <a:p>
            <a:pPr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Krónikus urémia</a:t>
            </a:r>
          </a:p>
          <a:p>
            <a:pPr>
              <a:buFontTx/>
              <a:buChar char="-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Hipoproteinémia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B. Gyógyszerek</a:t>
            </a:r>
          </a:p>
          <a:p>
            <a:pPr>
              <a:buFontTx/>
              <a:buChar char="-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ant.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Syncumar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Heparinok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Nem frakcionált, LMWH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   DOAC: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dabigatran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Pradaxa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rivaroxaban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Xarelto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Apixaban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Eliquis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Edoxaban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Lixiana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Heparinoid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(pentosanpolysulfat:SP54)</a:t>
            </a:r>
          </a:p>
          <a:p>
            <a:pPr>
              <a:buFontTx/>
              <a:buChar char="-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Trombocita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aggr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gátlók: ASA,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ticlopidin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prasugrel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ticagrelor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52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21381" y="954157"/>
            <a:ext cx="11608067" cy="6418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vérveszteség kompenzációját befolyásoló betegségek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46073" y="1459427"/>
            <a:ext cx="11608067" cy="239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Anémiák </a:t>
            </a:r>
          </a:p>
          <a:p>
            <a:pPr>
              <a:buFontTx/>
              <a:buChar char="-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Kardio-pulmonális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dekomp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Súlyos PAOD</a:t>
            </a:r>
          </a:p>
          <a:p>
            <a:pPr>
              <a:buFontTx/>
              <a:buChar char="-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Uraemia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Kiterjedt daganatos alapbetegség</a:t>
            </a:r>
          </a:p>
          <a:p>
            <a:pPr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Krónikus gyulladás</a:t>
            </a:r>
          </a:p>
        </p:txBody>
      </p:sp>
      <p:sp>
        <p:nvSpPr>
          <p:cNvPr id="2" name="Téglalap 1"/>
          <p:cNvSpPr/>
          <p:nvPr/>
        </p:nvSpPr>
        <p:spPr>
          <a:xfrm>
            <a:off x="2957885" y="388049"/>
            <a:ext cx="786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Vérvesztés befolyásoló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preoperatív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tényezők</a:t>
            </a:r>
          </a:p>
        </p:txBody>
      </p:sp>
      <p:sp>
        <p:nvSpPr>
          <p:cNvPr id="3" name="Téglalap 2"/>
          <p:cNvSpPr/>
          <p:nvPr/>
        </p:nvSpPr>
        <p:spPr>
          <a:xfrm>
            <a:off x="346072" y="4294693"/>
            <a:ext cx="64620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vérpótlás lehetőségeit befolyásoló állapotok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Alloimmunizáció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Etikai, vallási ellenvetések </a:t>
            </a:r>
          </a:p>
          <a:p>
            <a:pPr>
              <a:buFontTx/>
              <a:buChar char="-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Technikai problémák: vérkészlet, logisztika.., egyéb</a:t>
            </a:r>
          </a:p>
        </p:txBody>
      </p:sp>
    </p:spTree>
    <p:extLst>
      <p:ext uri="{BB962C8B-B14F-4D97-AF65-F5344CB8AC3E}">
        <p14:creationId xmlns:p14="http://schemas.microsoft.com/office/powerpoint/2010/main" val="1030088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21381" y="954157"/>
            <a:ext cx="11608067" cy="6418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Vérvesztés befolyásoló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intraoperatív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tényezők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87388" y="1722486"/>
            <a:ext cx="11608067" cy="494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műtéti indikációt adó alapbetegség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1. Az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incíziót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megelőző jelentős vérzés</a:t>
            </a:r>
          </a:p>
          <a:p>
            <a:pPr lvl="1">
              <a:buFontTx/>
              <a:buChar char="-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Gasztrointesztinális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Aneurizma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ruptura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Az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incíziót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követően várható jelentős vérzés</a:t>
            </a:r>
          </a:p>
          <a:p>
            <a:pPr lvl="1">
              <a:buFontTx/>
              <a:buChar char="-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Hipervaszkularizált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tumor</a:t>
            </a:r>
          </a:p>
          <a:p>
            <a:pPr lvl="1">
              <a:buFontTx/>
              <a:buChar char="-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Hemangioma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Kiterjedt A-V fisztula rendszer</a:t>
            </a:r>
          </a:p>
          <a:p>
            <a:pPr lvl="1"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Májreszekció</a:t>
            </a:r>
          </a:p>
          <a:p>
            <a:pPr lvl="1"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Nem előalvasztott érprotézis</a:t>
            </a:r>
          </a:p>
        </p:txBody>
      </p:sp>
    </p:spTree>
    <p:extLst>
      <p:ext uri="{BB962C8B-B14F-4D97-AF65-F5344CB8AC3E}">
        <p14:creationId xmlns:p14="http://schemas.microsoft.com/office/powerpoint/2010/main" val="3367766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2851868" y="1228160"/>
            <a:ext cx="7979344" cy="866908"/>
          </a:xfrm>
        </p:spPr>
        <p:txBody>
          <a:bodyPr>
            <a:noAutofit/>
          </a:bodyPr>
          <a:lstStyle/>
          <a:p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Transzfúziológiai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módszerek a vérigény</a:t>
            </a:r>
            <a:b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csökkentésére műtéti tevékenység kapcsán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57770" y="2559903"/>
            <a:ext cx="11608067" cy="1861022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Preoperatív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módszerek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Intraoperatív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módszerek</a:t>
            </a:r>
          </a:p>
        </p:txBody>
      </p:sp>
    </p:spTree>
    <p:extLst>
      <p:ext uri="{BB962C8B-B14F-4D97-AF65-F5344CB8AC3E}">
        <p14:creationId xmlns:p14="http://schemas.microsoft.com/office/powerpoint/2010/main" val="681754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3044791" y="1307566"/>
            <a:ext cx="7979344" cy="501900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Preoperatív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módszerek 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91966" y="2424731"/>
            <a:ext cx="11608067" cy="2862887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A/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Autolog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vérgyűjtés/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autotranszfúzio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B/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vvt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állomány növelése transzfúzió nélkül </a:t>
            </a:r>
          </a:p>
          <a:p>
            <a:pPr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Vasraktárak feltöltése </a:t>
            </a:r>
          </a:p>
          <a:p>
            <a:pPr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EPO?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02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776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Oxigén és széndioxid szállítás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38016" y="2024417"/>
            <a:ext cx="11862829" cy="3367139"/>
          </a:xfrm>
        </p:spPr>
        <p:txBody>
          <a:bodyPr>
            <a:noAutofit/>
          </a:bodyPr>
          <a:lstStyle/>
          <a:p>
            <a:r>
              <a:rPr lang="hu-HU" sz="2000" dirty="0"/>
              <a:t>Minden </a:t>
            </a:r>
            <a:r>
              <a:rPr lang="hu-HU" sz="2000" dirty="0" err="1"/>
              <a:t>haem</a:t>
            </a:r>
            <a:r>
              <a:rPr lang="hu-HU" sz="2000" dirty="0"/>
              <a:t> csoport egy O</a:t>
            </a:r>
            <a:r>
              <a:rPr lang="hu-HU" sz="2000" baseline="-25000" dirty="0"/>
              <a:t>2</a:t>
            </a:r>
            <a:r>
              <a:rPr lang="hu-HU" sz="2000" dirty="0"/>
              <a:t> molekulát köt (</a:t>
            </a:r>
            <a:r>
              <a:rPr lang="hu-HU" sz="2000" dirty="0" err="1"/>
              <a:t>oxyhaemoglobin</a:t>
            </a:r>
            <a:r>
              <a:rPr lang="hu-HU" sz="2000" dirty="0"/>
              <a:t>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O</a:t>
            </a:r>
            <a:r>
              <a:rPr lang="hu-HU" sz="2000" baseline="-25000" dirty="0"/>
              <a:t>2 </a:t>
            </a:r>
            <a:r>
              <a:rPr lang="hu-HU" sz="2000" dirty="0"/>
              <a:t>leadás az emelkedő H</a:t>
            </a:r>
            <a:r>
              <a:rPr lang="hu-HU" sz="2000" baseline="30000" dirty="0"/>
              <a:t>+ </a:t>
            </a:r>
            <a:r>
              <a:rPr lang="hu-HU" sz="2000" dirty="0"/>
              <a:t>hatására a szövetekben, mert </a:t>
            </a:r>
          </a:p>
          <a:p>
            <a:pPr marL="0" indent="0">
              <a:buNone/>
            </a:pPr>
            <a:r>
              <a:rPr lang="hu-HU" sz="2000" dirty="0"/>
              <a:t>a H</a:t>
            </a:r>
            <a:r>
              <a:rPr lang="hu-HU" sz="2000" baseline="30000" dirty="0"/>
              <a:t>+ </a:t>
            </a:r>
            <a:r>
              <a:rPr lang="hu-HU" sz="2000" dirty="0"/>
              <a:t>hatására csökken a </a:t>
            </a:r>
            <a:r>
              <a:rPr lang="hu-HU" sz="2000" dirty="0" err="1"/>
              <a:t>Hgb</a:t>
            </a:r>
            <a:r>
              <a:rPr lang="hu-HU" sz="2000" dirty="0"/>
              <a:t> O</a:t>
            </a:r>
            <a:r>
              <a:rPr lang="hu-HU" sz="2000" baseline="-25000" dirty="0"/>
              <a:t>2 </a:t>
            </a:r>
            <a:r>
              <a:rPr lang="hu-HU" sz="2000" dirty="0"/>
              <a:t>affinitása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CO</a:t>
            </a:r>
            <a:r>
              <a:rPr lang="hu-HU" sz="2000" baseline="-25000" dirty="0"/>
              <a:t>2 </a:t>
            </a:r>
            <a:r>
              <a:rPr lang="hu-HU" sz="2000" dirty="0"/>
              <a:t>szállítás:	1. </a:t>
            </a:r>
            <a:r>
              <a:rPr lang="hu-HU" sz="2000" dirty="0" err="1"/>
              <a:t>Hidrohemoglobin</a:t>
            </a:r>
            <a:r>
              <a:rPr lang="hu-HU" sz="2000" dirty="0"/>
              <a:t>: </a:t>
            </a:r>
            <a:r>
              <a:rPr lang="hu-HU" sz="2000" u="sng" dirty="0" err="1"/>
              <a:t>Karboanhidráz</a:t>
            </a:r>
            <a:r>
              <a:rPr lang="hu-HU" sz="2000" dirty="0"/>
              <a:t> CO</a:t>
            </a:r>
            <a:r>
              <a:rPr lang="hu-HU" sz="2000" baseline="-25000" dirty="0"/>
              <a:t>2 </a:t>
            </a:r>
            <a:r>
              <a:rPr lang="hu-HU" sz="2000" dirty="0"/>
              <a:t>+ H</a:t>
            </a:r>
            <a:r>
              <a:rPr lang="hu-HU" sz="2000" baseline="-25000" dirty="0"/>
              <a:t>2</a:t>
            </a:r>
            <a:r>
              <a:rPr lang="hu-HU" sz="2000" dirty="0"/>
              <a:t>O       H</a:t>
            </a:r>
            <a:r>
              <a:rPr lang="hu-HU" sz="2000" baseline="-25000" dirty="0"/>
              <a:t>2</a:t>
            </a:r>
            <a:r>
              <a:rPr lang="hu-HU" sz="2000" dirty="0"/>
              <a:t>CO</a:t>
            </a:r>
            <a:r>
              <a:rPr lang="hu-HU" sz="2000" baseline="-25000" dirty="0"/>
              <a:t>3          </a:t>
            </a:r>
            <a:r>
              <a:rPr lang="hu-HU" sz="2000" dirty="0"/>
              <a:t>HCO</a:t>
            </a:r>
            <a:r>
              <a:rPr lang="hu-HU" sz="2000" baseline="-25000" dirty="0"/>
              <a:t>3</a:t>
            </a:r>
            <a:r>
              <a:rPr lang="hu-HU" sz="2000" baseline="30000" dirty="0"/>
              <a:t>-</a:t>
            </a:r>
            <a:r>
              <a:rPr lang="hu-HU" sz="2000" dirty="0"/>
              <a:t>+H</a:t>
            </a:r>
            <a:r>
              <a:rPr lang="hu-HU" sz="2000" baseline="30000" dirty="0"/>
              <a:t>+ </a:t>
            </a:r>
            <a:r>
              <a:rPr lang="hu-HU" sz="2000" dirty="0"/>
              <a:t>+ Hb-NH2       Hb-NH3+</a:t>
            </a:r>
          </a:p>
          <a:p>
            <a:pPr marL="0" indent="0">
              <a:buNone/>
            </a:pPr>
            <a:r>
              <a:rPr lang="hu-HU" sz="2000" dirty="0"/>
              <a:t>		2. </a:t>
            </a:r>
            <a:r>
              <a:rPr lang="hu-HU" sz="2000" dirty="0" err="1"/>
              <a:t>Karbaminohemoglobin</a:t>
            </a:r>
            <a:r>
              <a:rPr lang="hu-HU" sz="2000" dirty="0"/>
              <a:t>: CO</a:t>
            </a:r>
            <a:r>
              <a:rPr lang="hu-HU" sz="2000" baseline="-25000" dirty="0"/>
              <a:t>2 </a:t>
            </a:r>
            <a:r>
              <a:rPr lang="hu-HU" sz="2000" dirty="0"/>
              <a:t>+ Hb-NH</a:t>
            </a:r>
            <a:r>
              <a:rPr lang="hu-HU" sz="2000" baseline="-25000" dirty="0"/>
              <a:t>2</a:t>
            </a:r>
            <a:r>
              <a:rPr lang="hu-HU" sz="2000" dirty="0"/>
              <a:t>         </a:t>
            </a:r>
            <a:r>
              <a:rPr lang="hu-HU" sz="2000" dirty="0" err="1"/>
              <a:t>Hb</a:t>
            </a:r>
            <a:r>
              <a:rPr lang="hu-HU" sz="2000" dirty="0"/>
              <a:t>-NH-COOH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A6C1ED7-CE06-47DB-B760-F0FA3695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248" y="1613958"/>
            <a:ext cx="3846222" cy="3829128"/>
          </a:xfrm>
          <a:prstGeom prst="rect">
            <a:avLst/>
          </a:prstGeom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3660D56A-712C-4770-8498-5898496B0FEB}"/>
              </a:ext>
            </a:extLst>
          </p:cNvPr>
          <p:cNvCxnSpPr>
            <a:cxnSpLocks/>
          </p:cNvCxnSpPr>
          <p:nvPr/>
        </p:nvCxnSpPr>
        <p:spPr>
          <a:xfrm>
            <a:off x="6349526" y="6199974"/>
            <a:ext cx="4101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5CD9F13F-9A79-4962-8E9E-7939DE5C3D81}"/>
              </a:ext>
            </a:extLst>
          </p:cNvPr>
          <p:cNvCxnSpPr>
            <a:cxnSpLocks/>
          </p:cNvCxnSpPr>
          <p:nvPr/>
        </p:nvCxnSpPr>
        <p:spPr>
          <a:xfrm>
            <a:off x="6946306" y="5813989"/>
            <a:ext cx="2919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EDDDB8B3-F8D8-40E0-AB64-2AF456966C63}"/>
              </a:ext>
            </a:extLst>
          </p:cNvPr>
          <p:cNvCxnSpPr>
            <a:cxnSpLocks/>
          </p:cNvCxnSpPr>
          <p:nvPr/>
        </p:nvCxnSpPr>
        <p:spPr>
          <a:xfrm>
            <a:off x="7929075" y="5813989"/>
            <a:ext cx="343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94AF20E5-0AF3-4A68-A605-AB61F8E564F1}"/>
              </a:ext>
            </a:extLst>
          </p:cNvPr>
          <p:cNvCxnSpPr>
            <a:cxnSpLocks/>
          </p:cNvCxnSpPr>
          <p:nvPr/>
        </p:nvCxnSpPr>
        <p:spPr>
          <a:xfrm>
            <a:off x="10353298" y="5816838"/>
            <a:ext cx="354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1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503270" y="656387"/>
            <a:ext cx="330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AUTOTRANSZFÚZIÓ </a:t>
            </a:r>
            <a:endParaRPr lang="hu-HU" sz="2400" b="1" dirty="0"/>
          </a:p>
        </p:txBody>
      </p:sp>
      <p:sp>
        <p:nvSpPr>
          <p:cNvPr id="3" name="Téglalap 2"/>
          <p:cNvSpPr/>
          <p:nvPr/>
        </p:nvSpPr>
        <p:spPr>
          <a:xfrm>
            <a:off x="341906" y="1616910"/>
            <a:ext cx="11608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1.	 </a:t>
            </a:r>
            <a:r>
              <a:rPr lang="hu-HU" dirty="0" err="1">
                <a:latin typeface="Arial" panose="020B0604020202020204" pitchFamily="34" charset="0"/>
              </a:rPr>
              <a:t>Autotranszfúzió</a:t>
            </a:r>
            <a:r>
              <a:rPr lang="hu-HU" dirty="0">
                <a:latin typeface="Arial" panose="020B0604020202020204" pitchFamily="34" charset="0"/>
              </a:rPr>
              <a:t> során a betegtől előzetesen gyűjtött saját vére vagy annak valamely 	vérkomponense kerül visszaadásra gyógyítás céljából (a recipiens és a donor ugyanaz a személy). </a:t>
            </a:r>
          </a:p>
          <a:p>
            <a:endParaRPr lang="hu-HU" dirty="0">
              <a:latin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</a:rPr>
              <a:t>2. 	Az </a:t>
            </a:r>
            <a:r>
              <a:rPr lang="hu-HU" dirty="0" err="1">
                <a:latin typeface="Arial" panose="020B0604020202020204" pitchFamily="34" charset="0"/>
              </a:rPr>
              <a:t>autotranszfúzió</a:t>
            </a:r>
            <a:r>
              <a:rPr lang="hu-HU" dirty="0">
                <a:latin typeface="Arial" panose="020B0604020202020204" pitchFamily="34" charset="0"/>
              </a:rPr>
              <a:t> beadásának feltételei azonosak az </a:t>
            </a:r>
            <a:r>
              <a:rPr lang="hu-HU" dirty="0" err="1">
                <a:latin typeface="Arial" panose="020B0604020202020204" pitchFamily="34" charset="0"/>
              </a:rPr>
              <a:t>allogén</a:t>
            </a:r>
            <a:r>
              <a:rPr lang="hu-HU" dirty="0">
                <a:latin typeface="Arial" panose="020B0604020202020204" pitchFamily="34" charset="0"/>
              </a:rPr>
              <a:t> transzfúzióval.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1906" y="3570135"/>
            <a:ext cx="115791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Technikai lehetőségei: 	1. </a:t>
            </a:r>
            <a:r>
              <a:rPr lang="hu-HU" dirty="0" err="1"/>
              <a:t>preoperatív</a:t>
            </a:r>
            <a:r>
              <a:rPr lang="hu-HU" dirty="0"/>
              <a:t> vérgyűjtés</a:t>
            </a:r>
          </a:p>
          <a:p>
            <a:r>
              <a:rPr lang="hu-HU" dirty="0"/>
              <a:t>			2. perioperatív </a:t>
            </a:r>
            <a:r>
              <a:rPr lang="hu-HU" dirty="0" err="1"/>
              <a:t>hemodilúció</a:t>
            </a:r>
            <a:endParaRPr lang="hu-HU" dirty="0"/>
          </a:p>
          <a:p>
            <a:r>
              <a:rPr lang="hu-HU" dirty="0"/>
              <a:t>			3. </a:t>
            </a:r>
            <a:r>
              <a:rPr lang="hu-HU" dirty="0" err="1"/>
              <a:t>intraoperatív</a:t>
            </a:r>
            <a:r>
              <a:rPr lang="hu-HU" dirty="0"/>
              <a:t> vérmentés</a:t>
            </a:r>
          </a:p>
          <a:p>
            <a:r>
              <a:rPr lang="hu-HU" dirty="0"/>
              <a:t>			4. posztoperatív vérmentés</a:t>
            </a:r>
          </a:p>
          <a:p>
            <a:endParaRPr lang="hu-HU" dirty="0"/>
          </a:p>
          <a:p>
            <a:r>
              <a:rPr lang="hu-HU" dirty="0"/>
              <a:t>Előnyei: 			1. transzfúzióval átvihető betegségek megelőzése</a:t>
            </a:r>
          </a:p>
          <a:p>
            <a:r>
              <a:rPr lang="hu-HU" dirty="0"/>
              <a:t>			2. </a:t>
            </a:r>
            <a:r>
              <a:rPr lang="hu-HU" dirty="0" err="1"/>
              <a:t>alloimmunizáció</a:t>
            </a:r>
            <a:r>
              <a:rPr lang="hu-HU" dirty="0"/>
              <a:t> és inkompatibilitás elkerülése</a:t>
            </a:r>
          </a:p>
          <a:p>
            <a:r>
              <a:rPr lang="hu-HU" dirty="0"/>
              <a:t>			3. </a:t>
            </a:r>
            <a:r>
              <a:rPr lang="hu-HU" dirty="0" err="1"/>
              <a:t>allogén</a:t>
            </a:r>
            <a:r>
              <a:rPr lang="hu-HU" dirty="0"/>
              <a:t> vérfelhasználás csökkentése</a:t>
            </a:r>
          </a:p>
          <a:p>
            <a:r>
              <a:rPr lang="hu-HU" dirty="0"/>
              <a:t>			4. ismételt vérvételekkel a beteg </a:t>
            </a:r>
            <a:r>
              <a:rPr lang="hu-HU" dirty="0" err="1"/>
              <a:t>erythropoesise</a:t>
            </a:r>
            <a:r>
              <a:rPr lang="hu-HU" dirty="0"/>
              <a:t> </a:t>
            </a:r>
            <a:r>
              <a:rPr lang="hu-HU" dirty="0" err="1"/>
              <a:t>stimulálódik</a:t>
            </a:r>
            <a:endParaRPr lang="hu-HU" dirty="0"/>
          </a:p>
          <a:p>
            <a:r>
              <a:rPr lang="hu-HU" dirty="0"/>
              <a:t>			5. Megspórolható a donorszervezés, vérkészítmény, szövődmények gyógykezelésének az ára </a:t>
            </a:r>
          </a:p>
        </p:txBody>
      </p:sp>
    </p:spTree>
    <p:extLst>
      <p:ext uri="{BB962C8B-B14F-4D97-AF65-F5344CB8AC3E}">
        <p14:creationId xmlns:p14="http://schemas.microsoft.com/office/powerpoint/2010/main" val="1095469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53861" y="723324"/>
            <a:ext cx="322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AUTOTRANSZFÚZIÓ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24217" y="1534602"/>
            <a:ext cx="75843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Indikációi:  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Ritka vércsoportú, vagy </a:t>
            </a:r>
            <a:r>
              <a:rPr lang="hu-HU" dirty="0" err="1"/>
              <a:t>alloimunizálódott</a:t>
            </a:r>
            <a:r>
              <a:rPr lang="hu-HU" dirty="0"/>
              <a:t> beteg</a:t>
            </a:r>
          </a:p>
          <a:p>
            <a:pPr marL="342900" indent="-342900">
              <a:buAutoNum type="arabicPeriod"/>
            </a:pPr>
            <a:r>
              <a:rPr lang="hu-HU" dirty="0"/>
              <a:t>A beteg anamnézisében több </a:t>
            </a:r>
            <a:r>
              <a:rPr lang="hu-HU" dirty="0" err="1"/>
              <a:t>hemolytikus</a:t>
            </a:r>
            <a:r>
              <a:rPr lang="hu-HU" dirty="0"/>
              <a:t> reakció</a:t>
            </a:r>
          </a:p>
          <a:p>
            <a:pPr marL="342900" indent="-342900">
              <a:buAutoNum type="arabicPeriod"/>
            </a:pPr>
            <a:r>
              <a:rPr lang="hu-HU" dirty="0"/>
              <a:t>Vallási meggyőződés miatt </a:t>
            </a:r>
            <a:r>
              <a:rPr lang="hu-HU" dirty="0" err="1"/>
              <a:t>allogén</a:t>
            </a:r>
            <a:r>
              <a:rPr lang="hu-HU" dirty="0"/>
              <a:t> transzfúzió nem jön szóba (Jehova tanúi)</a:t>
            </a:r>
          </a:p>
          <a:p>
            <a:pPr marL="342900" indent="-342900">
              <a:buAutoNum type="arabicPeriod"/>
            </a:pPr>
            <a:r>
              <a:rPr lang="hu-HU" dirty="0"/>
              <a:t>Tervezett nagy műtétekhez (</a:t>
            </a:r>
            <a:r>
              <a:rPr lang="hu-HU" dirty="0" err="1"/>
              <a:t>pl</a:t>
            </a:r>
            <a:r>
              <a:rPr lang="hu-HU" dirty="0"/>
              <a:t> csípő protézis)</a:t>
            </a:r>
          </a:p>
          <a:p>
            <a:pPr marL="342900" indent="-342900">
              <a:buAutoNum type="arabicPeriod"/>
            </a:pPr>
            <a:r>
              <a:rPr lang="hu-HU" dirty="0"/>
              <a:t>Jelentős vérvesztés pótlása a műtét alatt vérmentéssel</a:t>
            </a:r>
          </a:p>
          <a:p>
            <a:pPr marL="342900" indent="-342900">
              <a:buAutoNum type="arabicPeriod"/>
            </a:pPr>
            <a:r>
              <a:rPr lang="hu-HU" dirty="0"/>
              <a:t>Szövet- és szerv donoroknál</a:t>
            </a:r>
          </a:p>
          <a:p>
            <a:r>
              <a:rPr lang="hu-HU" dirty="0"/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924217" y="4126727"/>
            <a:ext cx="82277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Hátrányai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Speciális készítmény kezelés (</a:t>
            </a:r>
            <a:r>
              <a:rPr lang="hu-HU" dirty="0" err="1"/>
              <a:t>cimkézés</a:t>
            </a:r>
            <a:r>
              <a:rPr lang="hu-HU" dirty="0"/>
              <a:t>, tárolás)</a:t>
            </a:r>
          </a:p>
          <a:p>
            <a:pPr marL="342900" indent="-342900">
              <a:buAutoNum type="arabicPeriod"/>
            </a:pPr>
            <a:r>
              <a:rPr lang="hu-HU" dirty="0"/>
              <a:t>Egyes komponensek károsodnak a kezelés, levétel kapcsán (50-60%-s felhasználás)</a:t>
            </a:r>
          </a:p>
          <a:p>
            <a:pPr marL="342900" indent="-342900">
              <a:buAutoNum type="arabicPeriod"/>
            </a:pPr>
            <a:r>
              <a:rPr lang="hu-HU" dirty="0"/>
              <a:t>Kevésbé egészséges donor nem alkalmas rá</a:t>
            </a:r>
          </a:p>
        </p:txBody>
      </p:sp>
    </p:spTree>
    <p:extLst>
      <p:ext uri="{BB962C8B-B14F-4D97-AF65-F5344CB8AC3E}">
        <p14:creationId xmlns:p14="http://schemas.microsoft.com/office/powerpoint/2010/main" val="1085652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53861" y="723324"/>
            <a:ext cx="322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AUTOTRANSZFÚZIÓ</a:t>
            </a:r>
            <a:endParaRPr lang="hu-HU" sz="2400" b="1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62697" y="1614421"/>
            <a:ext cx="11608067" cy="3098895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RETRANSZFÚZIÓ ELŐTTI TEENDŐK</a:t>
            </a:r>
          </a:p>
          <a:p>
            <a:pPr>
              <a:buFontTx/>
              <a:buChar char="-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recipienst egyértelműen azonosítani kell. A készítmény azonosító jeleit ellenőrizni kell. El kell végezni a betegágy melletti AB0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(D) meghatározást.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9227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53861" y="723324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I. </a:t>
            </a:r>
            <a:r>
              <a:rPr lang="hu-HU" sz="2400" b="1" dirty="0" err="1">
                <a:latin typeface="Arial" panose="020B0604020202020204" pitchFamily="34" charset="0"/>
              </a:rPr>
              <a:t>Preoperatív</a:t>
            </a:r>
            <a:r>
              <a:rPr lang="hu-HU" sz="2400" b="1" dirty="0">
                <a:latin typeface="Arial" panose="020B0604020202020204" pitchFamily="34" charset="0"/>
              </a:rPr>
              <a:t> vérgyűjtés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66123" y="1407382"/>
            <a:ext cx="616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Műtét előtt gyűjtött vér visszadása</a:t>
            </a:r>
          </a:p>
          <a:p>
            <a:r>
              <a:rPr lang="hu-HU" dirty="0"/>
              <a:t>Az </a:t>
            </a:r>
            <a:r>
              <a:rPr lang="hu-HU" dirty="0" err="1"/>
              <a:t>autológ</a:t>
            </a:r>
            <a:r>
              <a:rPr lang="hu-HU" dirty="0"/>
              <a:t> vérvételt a beteg kezelőorvosa kezdeményezi</a:t>
            </a:r>
          </a:p>
          <a:p>
            <a:r>
              <a:rPr lang="hu-HU" dirty="0"/>
              <a:t>	- belgyógyászati vizsgálat az alkalmasság eldöntéséhez</a:t>
            </a:r>
          </a:p>
          <a:p>
            <a:r>
              <a:rPr lang="hu-HU" dirty="0"/>
              <a:t>	- a beteg írásos hozzájárulása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66123" y="2951922"/>
            <a:ext cx="7670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lebonyolítás szempontjai:</a:t>
            </a:r>
          </a:p>
          <a:p>
            <a:r>
              <a:rPr lang="hu-HU" dirty="0"/>
              <a:t>	1. egy alkalommal nem haladhatja meg a beteg vértérfogatának 12%-t</a:t>
            </a:r>
          </a:p>
          <a:p>
            <a:r>
              <a:rPr lang="hu-HU" dirty="0"/>
              <a:t>	2. vérvétel legkorábban 7 naponta ismételhető</a:t>
            </a:r>
          </a:p>
          <a:p>
            <a:r>
              <a:rPr lang="hu-HU" dirty="0"/>
              <a:t>	3. </a:t>
            </a:r>
            <a:r>
              <a:rPr lang="hu-HU" dirty="0" err="1"/>
              <a:t>Htk</a:t>
            </a:r>
            <a:r>
              <a:rPr lang="hu-HU" dirty="0"/>
              <a:t> 30% felett maradjon</a:t>
            </a:r>
          </a:p>
          <a:p>
            <a:r>
              <a:rPr lang="hu-HU" dirty="0"/>
              <a:t>	4. utolsó vérvétel és a műtét között legalább 3 nap legyen</a:t>
            </a:r>
          </a:p>
          <a:p>
            <a:r>
              <a:rPr lang="hu-HU" dirty="0"/>
              <a:t>	5. Vérvétel előtt táplálkozzon + vaspótlás	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66123" y="4953663"/>
            <a:ext cx="5029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</a:t>
            </a:r>
            <a:r>
              <a:rPr lang="hu-HU" dirty="0" err="1"/>
              <a:t>autotranszfúzióra</a:t>
            </a:r>
            <a:r>
              <a:rPr lang="hu-HU" dirty="0"/>
              <a:t> levett vér tárolása:</a:t>
            </a:r>
          </a:p>
          <a:p>
            <a:r>
              <a:rPr lang="hu-HU" dirty="0"/>
              <a:t>	1. </a:t>
            </a:r>
            <a:r>
              <a:rPr lang="hu-HU" dirty="0" err="1"/>
              <a:t>Vvs</a:t>
            </a:r>
            <a:r>
              <a:rPr lang="hu-HU" dirty="0"/>
              <a:t> cc +4 C-n 35 napig</a:t>
            </a:r>
          </a:p>
          <a:p>
            <a:r>
              <a:rPr lang="hu-HU" dirty="0"/>
              <a:t>	2. Fagyasztott </a:t>
            </a:r>
            <a:r>
              <a:rPr lang="hu-HU" dirty="0" err="1"/>
              <a:t>vvs</a:t>
            </a:r>
            <a:r>
              <a:rPr lang="hu-HU" dirty="0"/>
              <a:t> cc – 30 C-n 12 hónapig</a:t>
            </a:r>
          </a:p>
          <a:p>
            <a:r>
              <a:rPr lang="hu-HU" dirty="0"/>
              <a:t>	3. </a:t>
            </a:r>
            <a:r>
              <a:rPr lang="hu-HU" dirty="0" err="1"/>
              <a:t>Thr</a:t>
            </a:r>
            <a:r>
              <a:rPr lang="hu-HU" dirty="0"/>
              <a:t> cc +20 C-n 5 napig</a:t>
            </a:r>
          </a:p>
        </p:txBody>
      </p:sp>
    </p:spTree>
    <p:extLst>
      <p:ext uri="{BB962C8B-B14F-4D97-AF65-F5344CB8AC3E}">
        <p14:creationId xmlns:p14="http://schemas.microsoft.com/office/powerpoint/2010/main" val="401537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53861" y="723324"/>
            <a:ext cx="4198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II. Perioperatív </a:t>
            </a:r>
            <a:r>
              <a:rPr lang="hu-HU" sz="2400" b="1" dirty="0" err="1">
                <a:latin typeface="Arial" panose="020B0604020202020204" pitchFamily="34" charset="0"/>
              </a:rPr>
              <a:t>hemodilúció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863343" y="1465958"/>
            <a:ext cx="1065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1. A vérvételt (akut </a:t>
            </a:r>
            <a:r>
              <a:rPr lang="hu-HU" dirty="0" err="1">
                <a:latin typeface="Arial" panose="020B0604020202020204" pitchFamily="34" charset="0"/>
              </a:rPr>
              <a:t>normovolaemiás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</a:rPr>
              <a:t>hemodilúció</a:t>
            </a:r>
            <a:r>
              <a:rPr lang="hu-HU" dirty="0">
                <a:latin typeface="Arial" panose="020B0604020202020204" pitchFamily="34" charset="0"/>
              </a:rPr>
              <a:t>) közvetlenül a sebészi beavatkozás előtt végzik (1-3E </a:t>
            </a:r>
            <a:r>
              <a:rPr lang="hu-HU" dirty="0" err="1">
                <a:latin typeface="Arial" panose="020B0604020202020204" pitchFamily="34" charset="0"/>
              </a:rPr>
              <a:t>vvs</a:t>
            </a:r>
            <a:r>
              <a:rPr lang="hu-HU" dirty="0">
                <a:latin typeface="Arial" panose="020B0604020202020204" pitchFamily="34" charset="0"/>
              </a:rPr>
              <a:t> levétele). </a:t>
            </a:r>
          </a:p>
          <a:p>
            <a:r>
              <a:rPr lang="hu-HU" dirty="0">
                <a:latin typeface="Arial" panose="020B0604020202020204" pitchFamily="34" charset="0"/>
              </a:rPr>
              <a:t>2. A beteg alkalmasságát a sebész és az aneszteziológus együttesen állapítja meg. </a:t>
            </a:r>
          </a:p>
          <a:p>
            <a:r>
              <a:rPr lang="hu-HU" dirty="0">
                <a:latin typeface="Arial" panose="020B0604020202020204" pitchFamily="34" charset="0"/>
              </a:rPr>
              <a:t>3. A beavatkozáshoz a beteg hozzájárulása szükséges.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82595" y="3826927"/>
            <a:ext cx="760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Előnyei: 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Csökkenti a műtét alatti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vvs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veszteséget 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Csökkenti a vér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viszkozítását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javítja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mikrocirkulációt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oxigenizációt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63343" y="2729083"/>
            <a:ext cx="6327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Indikáció:</a:t>
            </a: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1000 ml feletti vérvesztéssel járó műtétek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Jó keringésű, vérképű beteg vérének 10-15%-t képes leadni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63343" y="4937687"/>
            <a:ext cx="4006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Feltételei:</a:t>
            </a:r>
          </a:p>
          <a:p>
            <a:pPr marL="342900" indent="-342900"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Hgb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&gt;12 g/dl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koszorúér betegség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COPD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véralvadási zavar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érbetegség</a:t>
            </a:r>
          </a:p>
        </p:txBody>
      </p:sp>
    </p:spTree>
    <p:extLst>
      <p:ext uri="{BB962C8B-B14F-4D97-AF65-F5344CB8AC3E}">
        <p14:creationId xmlns:p14="http://schemas.microsoft.com/office/powerpoint/2010/main" val="3621318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53861" y="723324"/>
            <a:ext cx="41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III. </a:t>
            </a:r>
            <a:r>
              <a:rPr lang="hu-HU" sz="2400" b="1" dirty="0" err="1">
                <a:latin typeface="Arial" panose="020B0604020202020204" pitchFamily="34" charset="0"/>
              </a:rPr>
              <a:t>Intraoperatív</a:t>
            </a:r>
            <a:r>
              <a:rPr lang="hu-HU" sz="2400" b="1" dirty="0">
                <a:latin typeface="Arial" panose="020B0604020202020204" pitchFamily="34" charset="0"/>
              </a:rPr>
              <a:t> vérmentés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1028008" y="1516732"/>
            <a:ext cx="10468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A műtéti területből elfolyó vér összegyűjtésére szolgáló eljárás nagy vérveszteséggel járó műtéteknél.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Az </a:t>
            </a:r>
            <a:r>
              <a:rPr lang="hu-HU" dirty="0" err="1">
                <a:latin typeface="Arial" panose="020B0604020202020204" pitchFamily="34" charset="0"/>
              </a:rPr>
              <a:t>intraoperatív</a:t>
            </a:r>
            <a:r>
              <a:rPr lang="hu-HU" dirty="0">
                <a:latin typeface="Arial" panose="020B0604020202020204" pitchFamily="34" charset="0"/>
              </a:rPr>
              <a:t> vérmentés folyamata: a műtéti területről elfolyó vér összegyűjtése, mosása, centrifugálása, szűrése, </a:t>
            </a:r>
            <a:r>
              <a:rPr lang="hu-HU" dirty="0" err="1">
                <a:latin typeface="Arial" panose="020B0604020202020204" pitchFamily="34" charset="0"/>
              </a:rPr>
              <a:t>retranszfúziója</a:t>
            </a:r>
            <a:r>
              <a:rPr lang="hu-HU" dirty="0"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A beavatkozásról a beteget tájékoztatni kell.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38844" y="3221182"/>
            <a:ext cx="3473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Indikációi: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Májátültetés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Szívműtétek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Kiterjesztett ortopédiai műtétek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28008" y="4925632"/>
            <a:ext cx="706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Kontraindikációi: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bakteriálisan szennyezett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tumorsejt-szennyezett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sebfertőtlenítő vagy </a:t>
            </a:r>
            <a:r>
              <a:rPr lang="hu-HU" dirty="0" err="1">
                <a:latin typeface="Arial" panose="020B0604020202020204" pitchFamily="34" charset="0"/>
              </a:rPr>
              <a:t>metilmetakrilát</a:t>
            </a:r>
            <a:r>
              <a:rPr lang="hu-HU" dirty="0">
                <a:latin typeface="Arial" panose="020B0604020202020204" pitchFamily="34" charset="0"/>
              </a:rPr>
              <a:t> található a műtéti területen.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5100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45548" y="477078"/>
            <a:ext cx="41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III. </a:t>
            </a:r>
            <a:r>
              <a:rPr lang="hu-HU" sz="2400" b="1" dirty="0" err="1">
                <a:latin typeface="Arial" panose="020B0604020202020204" pitchFamily="34" charset="0"/>
              </a:rPr>
              <a:t>Intraoperatív</a:t>
            </a:r>
            <a:r>
              <a:rPr lang="hu-HU" sz="2400" b="1" dirty="0">
                <a:latin typeface="Arial" panose="020B0604020202020204" pitchFamily="34" charset="0"/>
              </a:rPr>
              <a:t> vérmentés</a:t>
            </a:r>
            <a:endParaRPr lang="hu-HU" sz="2400" b="1" dirty="0"/>
          </a:p>
        </p:txBody>
      </p:sp>
      <p:pic>
        <p:nvPicPr>
          <p:cNvPr id="4" name="Imag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76" y="1024083"/>
            <a:ext cx="3190601" cy="4945063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21381" y="1232035"/>
            <a:ext cx="8066407" cy="494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Előnyei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vvt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kiváló minőségű 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A készítmény 60 %-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nál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magasabb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hematokrit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értékű 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A kifolyó vér folyamatos és térfogattól független, gyors feldolgozását biztosítja 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Hatékony zsírelválasztás 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Csökkent mértékű sejtkárosodás 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Egyszerű felhasználóbarát működtetés</a:t>
            </a:r>
          </a:p>
          <a:p>
            <a:pPr marL="0" indent="0">
              <a:buNone/>
            </a:pP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900" b="1" dirty="0">
                <a:latin typeface="Arial" panose="020B0604020202020204" pitchFamily="34" charset="0"/>
                <a:cs typeface="Arial" panose="020B0604020202020204" pitchFamily="34" charset="0"/>
              </a:rPr>
              <a:t>Hátrányai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retranszfundált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készítmény csak vörösvérsejteket tartalmaz </a:t>
            </a:r>
          </a:p>
          <a:p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Nagy mennyiségű vérvesztés esetén a plazma hiányzó alkotórészeit pótolni kell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8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45548" y="477078"/>
            <a:ext cx="425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III. Posztoperatív vérmentés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1028006" y="1462870"/>
            <a:ext cx="9811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A posztoperatív vérgyűjtés a műtétet követő 24 órán belüli időszakban a műtéti területről (</a:t>
            </a:r>
            <a:r>
              <a:rPr lang="hu-HU" dirty="0" err="1">
                <a:latin typeface="Arial" panose="020B0604020202020204" pitchFamily="34" charset="0"/>
              </a:rPr>
              <a:t>drénből</a:t>
            </a:r>
            <a:r>
              <a:rPr lang="hu-HU" dirty="0">
                <a:latin typeface="Arial" panose="020B0604020202020204" pitchFamily="34" charset="0"/>
              </a:rPr>
              <a:t>) elfolyó vér összegyűjtésére szolgáló eljárás.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A megfelelően kezelt, szűrt vér a gyűjtés után 6 órán belül </a:t>
            </a:r>
            <a:r>
              <a:rPr lang="hu-HU" dirty="0" err="1">
                <a:latin typeface="Arial" panose="020B0604020202020204" pitchFamily="34" charset="0"/>
              </a:rPr>
              <a:t>retranszfúzióra</a:t>
            </a:r>
            <a:r>
              <a:rPr lang="hu-HU" dirty="0">
                <a:latin typeface="Arial" panose="020B0604020202020204" pitchFamily="34" charset="0"/>
              </a:rPr>
              <a:t> kerül.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A beavatkozásról a beteget tájékoztatni kell.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28006" y="3725909"/>
            <a:ext cx="7060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Kontraindikációi: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bakteriálisan szennyezett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tumorsejt-szennyezett</a:t>
            </a:r>
          </a:p>
        </p:txBody>
      </p:sp>
    </p:spTree>
    <p:extLst>
      <p:ext uri="{BB962C8B-B14F-4D97-AF65-F5344CB8AC3E}">
        <p14:creationId xmlns:p14="http://schemas.microsoft.com/office/powerpoint/2010/main" val="2535590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23110" y="564947"/>
            <a:ext cx="606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</a:rPr>
              <a:t>Autotranszfundálható</a:t>
            </a:r>
            <a:r>
              <a:rPr lang="hu-HU" sz="2400" b="1" dirty="0">
                <a:latin typeface="Arial" panose="020B0604020202020204" pitchFamily="34" charset="0"/>
              </a:rPr>
              <a:t> vérkomponensek 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836070" y="1397675"/>
            <a:ext cx="63505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Vörösvérsejt</a:t>
            </a:r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Plazma (FFP): 	- gyűjtése </a:t>
            </a:r>
            <a:r>
              <a:rPr lang="hu-HU" dirty="0" err="1"/>
              <a:t>plazmaferezis</a:t>
            </a:r>
            <a:r>
              <a:rPr lang="hu-HU" dirty="0"/>
              <a:t> módszerrel</a:t>
            </a:r>
          </a:p>
          <a:p>
            <a:pPr lvl="4"/>
            <a:r>
              <a:rPr lang="hu-HU" dirty="0"/>
              <a:t>- Indikációi: </a:t>
            </a:r>
            <a:r>
              <a:rPr lang="hu-HU" dirty="0" err="1"/>
              <a:t>IgA</a:t>
            </a:r>
            <a:r>
              <a:rPr lang="hu-HU" dirty="0"/>
              <a:t> hiány és plazmafehérje allergia</a:t>
            </a:r>
          </a:p>
          <a:p>
            <a:pPr marL="2114550" lvl="4" indent="-285750">
              <a:buFontTx/>
              <a:buChar char="-"/>
            </a:pPr>
            <a:endParaRPr lang="hu-HU" dirty="0"/>
          </a:p>
          <a:p>
            <a:pPr marL="2114550" lvl="4" indent="-285750">
              <a:buFontTx/>
              <a:buChar char="-"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36070" y="3564141"/>
            <a:ext cx="52234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3.    </a:t>
            </a:r>
            <a:r>
              <a:rPr lang="hu-HU" dirty="0" err="1"/>
              <a:t>Thrombocyta</a:t>
            </a:r>
            <a:r>
              <a:rPr lang="hu-HU" dirty="0"/>
              <a:t>: 	- gyűjtése </a:t>
            </a:r>
            <a:r>
              <a:rPr lang="hu-HU" dirty="0" err="1"/>
              <a:t>hemaferezis</a:t>
            </a:r>
            <a:r>
              <a:rPr lang="hu-HU" dirty="0"/>
              <a:t> módszerrel</a:t>
            </a:r>
          </a:p>
          <a:p>
            <a:pPr marL="2114550" lvl="4" indent="-285750">
              <a:buFontTx/>
              <a:buChar char="-"/>
            </a:pPr>
            <a:r>
              <a:rPr lang="hu-HU" dirty="0"/>
              <a:t>Indikációi: </a:t>
            </a:r>
            <a:r>
              <a:rPr lang="hu-HU" dirty="0" err="1"/>
              <a:t>refrakter</a:t>
            </a:r>
            <a:r>
              <a:rPr lang="hu-HU" dirty="0"/>
              <a:t> betegek</a:t>
            </a:r>
          </a:p>
          <a:p>
            <a:pPr lvl="4"/>
            <a:endParaRPr lang="hu-HU" dirty="0"/>
          </a:p>
          <a:p>
            <a:pPr marL="2114550" lvl="4" indent="-285750">
              <a:buFontTx/>
              <a:buChar char="-"/>
            </a:pPr>
            <a:endParaRPr lang="hu-HU" dirty="0"/>
          </a:p>
          <a:p>
            <a:pPr marL="2114550" lvl="4" indent="-285750">
              <a:buFontTx/>
              <a:buChar char="-"/>
            </a:pP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36070" y="4759154"/>
            <a:ext cx="66263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4.    </a:t>
            </a:r>
            <a:r>
              <a:rPr lang="hu-HU" dirty="0" err="1"/>
              <a:t>Hemopoetikus</a:t>
            </a:r>
            <a:r>
              <a:rPr lang="hu-HU" dirty="0"/>
              <a:t> őssejt: 	-    gyűjtése </a:t>
            </a:r>
            <a:r>
              <a:rPr lang="hu-HU" dirty="0" err="1"/>
              <a:t>hemaferezis</a:t>
            </a:r>
            <a:r>
              <a:rPr lang="hu-HU" dirty="0"/>
              <a:t> módszerrel</a:t>
            </a:r>
          </a:p>
          <a:p>
            <a:pPr marL="3028950" lvl="6" indent="-285750">
              <a:buFontTx/>
              <a:buChar char="-"/>
            </a:pPr>
            <a:r>
              <a:rPr lang="hu-HU" dirty="0"/>
              <a:t>Indikációi: csontvelő transzplantáció</a:t>
            </a:r>
          </a:p>
          <a:p>
            <a:pPr marL="3028950" lvl="6" indent="-285750">
              <a:buFontTx/>
              <a:buChar char="-"/>
            </a:pPr>
            <a:r>
              <a:rPr lang="hu-HU" dirty="0"/>
              <a:t>Tárolása: fagyasztva</a:t>
            </a:r>
          </a:p>
          <a:p>
            <a:pPr lvl="4"/>
            <a:endParaRPr lang="hu-HU" dirty="0"/>
          </a:p>
          <a:p>
            <a:pPr marL="2114550" lvl="4" indent="-285750">
              <a:buFontTx/>
              <a:buChar char="-"/>
            </a:pPr>
            <a:endParaRPr lang="hu-HU" dirty="0"/>
          </a:p>
          <a:p>
            <a:pPr marL="2114550" lvl="4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998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45548" y="477078"/>
            <a:ext cx="4834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Különleges transzfúziós formák</a:t>
            </a:r>
          </a:p>
          <a:p>
            <a:r>
              <a:rPr lang="hu-HU" sz="2400" b="1" dirty="0">
                <a:latin typeface="Arial" panose="020B0604020202020204" pitchFamily="34" charset="0"/>
              </a:rPr>
              <a:t>Transzfúzió sürgősség esetén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836854" y="2033630"/>
            <a:ext cx="102523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Életmentés céljából a transzfúzió megkezdhető a betegágy melletti klinikai vércsoport-szerológiai vizsgálatok eredményei alapján, de ebben az esetben is </a:t>
            </a:r>
            <a:r>
              <a:rPr lang="hu-HU" b="1" dirty="0">
                <a:latin typeface="Arial" panose="020B0604020202020204" pitchFamily="34" charset="0"/>
              </a:rPr>
              <a:t>kötelező a vércsoport-szerológiai vizsgálathoz a vérmintát a beavatkozás előtt levenni</a:t>
            </a:r>
            <a:r>
              <a:rPr lang="hu-HU" dirty="0">
                <a:latin typeface="Arial" panose="020B0604020202020204" pitchFamily="34" charset="0"/>
              </a:rPr>
              <a:t> és a laboratóriumba küldeni.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Sürgős, életveszélyes esetben, amennyiben a betegágy melletti vércsoport-szerológiai vizsgálatok elvégzésére sincs lehetőség, a transzfúziót AB0-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RhD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-vizsgálat nélkül is meg lehet kezdeni 0 vércsoportú, lehetőleg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RhD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-negatív vörösvérsejt-koncentrátummal. Az ilyen indikáció alapján beadott mennyiség legfeljebb 2 E lehet. Ebben az esetben is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kötelező a vér-átömlesztés megkezdése előtt vérmintát levenni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és azt sürgősséggel eljuttatni a vércsoport-meghatározó laboratóriumba.</a:t>
            </a:r>
          </a:p>
        </p:txBody>
      </p:sp>
    </p:spTree>
    <p:extLst>
      <p:ext uri="{BB962C8B-B14F-4D97-AF65-F5344CB8AC3E}">
        <p14:creationId xmlns:p14="http://schemas.microsoft.com/office/powerpoint/2010/main" val="222741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776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1767" y="1825625"/>
            <a:ext cx="10722033" cy="435133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Vörösvérsejtszám: 4,2-5,6 T/l</a:t>
            </a:r>
          </a:p>
          <a:p>
            <a:endParaRPr lang="hu-HU" dirty="0"/>
          </a:p>
          <a:p>
            <a:r>
              <a:rPr lang="hu-HU" dirty="0" err="1"/>
              <a:t>Hematokrit</a:t>
            </a:r>
            <a:r>
              <a:rPr lang="hu-HU" dirty="0"/>
              <a:t>: nőben 37-44%, ffi 41-53%</a:t>
            </a:r>
          </a:p>
          <a:p>
            <a:endParaRPr lang="hu-HU" dirty="0"/>
          </a:p>
          <a:p>
            <a:r>
              <a:rPr lang="hu-HU" dirty="0"/>
              <a:t>Hemoglobin koncentráció: &gt;110 g/l (WHO)</a:t>
            </a:r>
          </a:p>
          <a:p>
            <a:endParaRPr lang="hu-HU" dirty="0"/>
          </a:p>
          <a:p>
            <a:r>
              <a:rPr lang="hu-HU" dirty="0"/>
              <a:t>MCV: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, átlagos </a:t>
            </a:r>
            <a:r>
              <a:rPr lang="hu-HU" dirty="0" err="1"/>
              <a:t>vvs</a:t>
            </a:r>
            <a:r>
              <a:rPr lang="hu-HU" dirty="0"/>
              <a:t>-térfogat: 77-93 </a:t>
            </a:r>
            <a:r>
              <a:rPr lang="hu-HU" dirty="0" err="1"/>
              <a:t>fl</a:t>
            </a:r>
            <a:endParaRPr lang="hu-HU" dirty="0"/>
          </a:p>
          <a:p>
            <a:endParaRPr lang="hu-HU" i="1" dirty="0"/>
          </a:p>
          <a:p>
            <a:r>
              <a:rPr lang="hu-HU" dirty="0"/>
              <a:t>MCH: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haemoglobin</a:t>
            </a:r>
            <a:r>
              <a:rPr lang="hu-HU" dirty="0"/>
              <a:t>, átlagos </a:t>
            </a:r>
            <a:r>
              <a:rPr lang="hu-HU" dirty="0" err="1"/>
              <a:t>vvs</a:t>
            </a:r>
            <a:r>
              <a:rPr lang="hu-HU" dirty="0"/>
              <a:t>-hemoglobin-tartalom: normális érték: 27-32 </a:t>
            </a:r>
            <a:r>
              <a:rPr lang="hu-HU" dirty="0" err="1"/>
              <a:t>pg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Reticulocyta</a:t>
            </a:r>
            <a:r>
              <a:rPr lang="hu-HU" dirty="0"/>
              <a:t> abszolút szám: 30-70 G/l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7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45548" y="477078"/>
            <a:ext cx="6003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Séma </a:t>
            </a:r>
            <a:r>
              <a:rPr lang="hu-HU" sz="2400" b="1" dirty="0" err="1">
                <a:latin typeface="Arial" panose="020B0604020202020204" pitchFamily="34" charset="0"/>
              </a:rPr>
              <a:t>haemorrhagiás</a:t>
            </a:r>
            <a:r>
              <a:rPr lang="hu-HU" sz="2400" b="1" dirty="0">
                <a:latin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</a:rPr>
              <a:t>shokk</a:t>
            </a:r>
            <a:r>
              <a:rPr lang="hu-HU" sz="2400" b="1" dirty="0">
                <a:latin typeface="Arial" panose="020B0604020202020204" pitchFamily="34" charset="0"/>
              </a:rPr>
              <a:t> kezelésére 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39091" y="2274838"/>
            <a:ext cx="108159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Keringő vérvolumen vesztés, tünetek			Ajánlott </a:t>
            </a:r>
            <a:r>
              <a:rPr lang="hu-HU" b="1" dirty="0" err="1"/>
              <a:t>szubsztituensek</a:t>
            </a:r>
            <a:endParaRPr lang="hu-HU" b="1" dirty="0"/>
          </a:p>
          <a:p>
            <a:endParaRPr lang="hu-HU" dirty="0"/>
          </a:p>
          <a:p>
            <a:r>
              <a:rPr lang="hu-HU" dirty="0"/>
              <a:t>&lt;20% (</a:t>
            </a:r>
            <a:r>
              <a:rPr lang="hu-HU" dirty="0" err="1"/>
              <a:t>max</a:t>
            </a:r>
            <a:r>
              <a:rPr lang="hu-HU" dirty="0"/>
              <a:t> 1000 ml)				</a:t>
            </a:r>
            <a:r>
              <a:rPr lang="hu-HU" u="sng" dirty="0" err="1"/>
              <a:t>Krisztalloid</a:t>
            </a:r>
            <a:r>
              <a:rPr lang="hu-HU" u="sng" dirty="0"/>
              <a:t> </a:t>
            </a:r>
            <a:r>
              <a:rPr lang="hu-HU" u="sng" dirty="0" err="1"/>
              <a:t>oldat</a:t>
            </a:r>
            <a:r>
              <a:rPr lang="hu-HU" dirty="0" err="1"/>
              <a:t>+plazmapótszer</a:t>
            </a:r>
            <a:r>
              <a:rPr lang="hu-HU" dirty="0"/>
              <a:t> (HES, </a:t>
            </a:r>
            <a:r>
              <a:rPr lang="hu-HU" dirty="0" err="1"/>
              <a:t>gelatin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20-50% (1500-2500 ml) </a:t>
            </a:r>
            <a:r>
              <a:rPr lang="hu-HU" dirty="0" err="1"/>
              <a:t>Hypotonia</a:t>
            </a:r>
            <a:r>
              <a:rPr lang="hu-HU" dirty="0"/>
              <a:t>, </a:t>
            </a:r>
            <a:r>
              <a:rPr lang="hu-HU" dirty="0" err="1"/>
              <a:t>tachycardia</a:t>
            </a:r>
            <a:r>
              <a:rPr lang="hu-HU" dirty="0"/>
              <a:t>		</a:t>
            </a:r>
            <a:r>
              <a:rPr lang="hu-HU" dirty="0" err="1"/>
              <a:t>Krisztalloid</a:t>
            </a:r>
            <a:r>
              <a:rPr lang="hu-HU" dirty="0"/>
              <a:t> </a:t>
            </a:r>
            <a:r>
              <a:rPr lang="hu-HU" dirty="0" err="1"/>
              <a:t>oldat+plazmapótszer+vvs</a:t>
            </a:r>
            <a:r>
              <a:rPr lang="hu-HU" dirty="0"/>
              <a:t> cc</a:t>
            </a:r>
          </a:p>
          <a:p>
            <a:endParaRPr lang="hu-HU" dirty="0"/>
          </a:p>
          <a:p>
            <a:r>
              <a:rPr lang="hu-HU" dirty="0"/>
              <a:t>50-100%	(&gt;2500 ml)   </a:t>
            </a:r>
            <a:r>
              <a:rPr lang="hu-HU" dirty="0" err="1"/>
              <a:t>Dyspnoe</a:t>
            </a:r>
            <a:r>
              <a:rPr lang="hu-HU" dirty="0"/>
              <a:t>, </a:t>
            </a:r>
            <a:r>
              <a:rPr lang="hu-HU" dirty="0" err="1"/>
              <a:t>shokk</a:t>
            </a:r>
            <a:r>
              <a:rPr lang="hu-HU" dirty="0"/>
              <a:t>, </a:t>
            </a:r>
            <a:r>
              <a:rPr lang="hu-HU" dirty="0" err="1"/>
              <a:t>acidosis</a:t>
            </a:r>
            <a:r>
              <a:rPr lang="hu-HU" dirty="0"/>
              <a:t>		</a:t>
            </a:r>
            <a:r>
              <a:rPr lang="hu-HU" dirty="0" err="1"/>
              <a:t>Krisztalloid</a:t>
            </a:r>
            <a:r>
              <a:rPr lang="hu-HU" dirty="0"/>
              <a:t> </a:t>
            </a:r>
            <a:r>
              <a:rPr lang="hu-HU" dirty="0" err="1"/>
              <a:t>oldat+plazmapótszer</a:t>
            </a:r>
            <a:r>
              <a:rPr lang="hu-HU" dirty="0"/>
              <a:t> (albumin, FFP)+</a:t>
            </a:r>
            <a:r>
              <a:rPr lang="hu-HU" dirty="0" err="1"/>
              <a:t>vvs</a:t>
            </a:r>
            <a:r>
              <a:rPr lang="hu-HU" dirty="0"/>
              <a:t> cc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140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45548" y="477078"/>
            <a:ext cx="4834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Különleges transzfúziós formák</a:t>
            </a:r>
          </a:p>
          <a:p>
            <a:r>
              <a:rPr lang="hu-HU" sz="2400" b="1" dirty="0">
                <a:latin typeface="Arial" panose="020B0604020202020204" pitchFamily="34" charset="0"/>
              </a:rPr>
              <a:t>	Masszív Transzfúzió 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590204" y="1845117"/>
            <a:ext cx="10997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Masszív transzfúzió esetén a vérveszteség pótlására a teljes keringővértérfogat cseréje történik 24 órán belül. Felnőttek esetében ≥10 E vörösvérsejt-koncentrátum.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3628" y="2645602"/>
            <a:ext cx="10991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A masszív transzfúziót túlnyomással szükséges elvégezni. A túlnyomást speciális eszközzel lehet elérni, 90 Hgmm általában elegendő.</a:t>
            </a:r>
          </a:p>
          <a:p>
            <a:endParaRPr lang="hu-HU" dirty="0">
              <a:latin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Vérkészítményt 37 °C-ra javasolt felmelegíteni </a:t>
            </a:r>
          </a:p>
        </p:txBody>
      </p:sp>
      <p:sp>
        <p:nvSpPr>
          <p:cNvPr id="5" name="Téglalap 4"/>
          <p:cNvSpPr/>
          <p:nvPr/>
        </p:nvSpPr>
        <p:spPr>
          <a:xfrm>
            <a:off x="563628" y="4197402"/>
            <a:ext cx="10407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Szövődmények:</a:t>
            </a:r>
          </a:p>
          <a:p>
            <a:endParaRPr lang="hu-H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Arial" panose="020B0604020202020204" pitchFamily="34" charset="0"/>
              </a:rPr>
              <a:t>Thrombocytopenia</a:t>
            </a:r>
            <a:r>
              <a:rPr lang="hu-HU" dirty="0">
                <a:latin typeface="Arial" panose="020B0604020202020204" pitchFamily="34" charset="0"/>
              </a:rPr>
              <a:t>, véralvadási zavar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Arial" panose="020B0604020202020204" pitchFamily="34" charset="0"/>
              </a:rPr>
              <a:t>Hypotermia</a:t>
            </a:r>
            <a:endParaRPr lang="hu-H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DIC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Arial" panose="020B0604020202020204" pitchFamily="34" charset="0"/>
              </a:rPr>
              <a:t>Citrátintoxikáció</a:t>
            </a:r>
            <a:r>
              <a:rPr lang="hu-HU" dirty="0">
                <a:latin typeface="Arial" panose="020B0604020202020204" pitchFamily="34" charset="0"/>
              </a:rPr>
              <a:t> miatt fellépő </a:t>
            </a:r>
            <a:r>
              <a:rPr lang="hu-HU" dirty="0" err="1">
                <a:latin typeface="Arial" panose="020B0604020202020204" pitchFamily="34" charset="0"/>
              </a:rPr>
              <a:t>hypocalcaemia</a:t>
            </a:r>
            <a:r>
              <a:rPr lang="hu-HU" dirty="0">
                <a:latin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</a:rPr>
              <a:t>hypomagnesaemia</a:t>
            </a:r>
            <a:r>
              <a:rPr lang="hu-HU" dirty="0">
                <a:latin typeface="Arial" panose="020B0604020202020204" pitchFamily="34" charset="0"/>
              </a:rPr>
              <a:t>, acidózis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</a:rPr>
              <a:t>Nagy mennyiségű vörösvérsejt miatt fellépő </a:t>
            </a:r>
            <a:r>
              <a:rPr lang="hu-HU" dirty="0" err="1">
                <a:latin typeface="Arial" panose="020B0604020202020204" pitchFamily="34" charset="0"/>
              </a:rPr>
              <a:t>hyperkalaemia</a:t>
            </a:r>
            <a:r>
              <a:rPr lang="hu-HU" dirty="0"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7547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196912" y="723324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Vérplazma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22254" y="1803967"/>
            <a:ext cx="57951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Tartalma: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Víz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Elektrolitok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elektrolit tulajdonságú anyagok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Fehérjék (több, mint 100 fajta).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     Vérplazma 5%-a fehérje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fehérje tartalom 50-60%-a albumin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10-15% globulin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Többi fehérje frakció mg%-s nagyságrendű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133040" y="1803967"/>
            <a:ext cx="34378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Fehérjék funkciói: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Transzportfunkció (albumin)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Kolloid ozmózis biztosítása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Immunvédekezés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Véralvadás</a:t>
            </a:r>
          </a:p>
          <a:p>
            <a:pPr marL="342900" indent="-342900"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Fibrinolízis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Pufferhatás (pH fenntartása)</a:t>
            </a:r>
          </a:p>
          <a:p>
            <a:pPr marL="342900" indent="-342900">
              <a:buAutoNum type="arabicPeriod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Plazmafehérjék termelődése: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Máj</a:t>
            </a:r>
          </a:p>
          <a:p>
            <a:pPr marL="342900" indent="-3429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Plazmasejtek</a:t>
            </a:r>
          </a:p>
          <a:p>
            <a:pPr marL="342900" indent="-342900">
              <a:buAutoNum type="arabicPeriod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2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059581" y="723324"/>
            <a:ext cx="3999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Plazmafehérjék előállítása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296785" y="1454726"/>
            <a:ext cx="8419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fehérjék frakcionálása molekulasúly és fizikai-kémiai tulajdonságok alapján történik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elválasztás során nem denaturálódhatnak, károsodhatnak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intravénásan beadandó gyógyszerekre vonatkozó előírásoknak kell megfelelniük: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hu-HU" dirty="0"/>
              <a:t>Ártalmatlanság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hu-HU" dirty="0"/>
              <a:t>Sterilitás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hu-HU" dirty="0"/>
              <a:t>Pirogén mentesség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96785" y="3790604"/>
            <a:ext cx="7419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Plazmakészítmények</a:t>
            </a:r>
          </a:p>
          <a:p>
            <a:pPr marL="342900" indent="-342900">
              <a:buAutoNum type="arabicPeriod"/>
            </a:pPr>
            <a:r>
              <a:rPr lang="hu-HU" dirty="0"/>
              <a:t>Friss fagyasztott plazma (FFP): véralvadási zavar, de nem </a:t>
            </a:r>
            <a:r>
              <a:rPr lang="hu-HU" dirty="0" err="1"/>
              <a:t>virus</a:t>
            </a:r>
            <a:r>
              <a:rPr lang="hu-HU" dirty="0"/>
              <a:t> mentesített</a:t>
            </a:r>
          </a:p>
          <a:p>
            <a:pPr marL="342900" indent="-342900">
              <a:buAutoNum type="arabicPeriod"/>
            </a:pPr>
            <a:r>
              <a:rPr lang="hu-HU" dirty="0"/>
              <a:t>VIII faktor koncentrátum</a:t>
            </a:r>
          </a:p>
          <a:p>
            <a:pPr marL="342900" indent="-342900">
              <a:buAutoNum type="arabicPeriod"/>
            </a:pPr>
            <a:r>
              <a:rPr lang="hu-HU" dirty="0" err="1"/>
              <a:t>Protrombin</a:t>
            </a:r>
            <a:r>
              <a:rPr lang="hu-HU" dirty="0"/>
              <a:t> komplex készítmény</a:t>
            </a:r>
          </a:p>
          <a:p>
            <a:pPr marL="342900" indent="-342900">
              <a:buAutoNum type="arabicPeriod"/>
            </a:pPr>
            <a:r>
              <a:rPr lang="hu-HU" dirty="0"/>
              <a:t>Protein C és S</a:t>
            </a:r>
          </a:p>
          <a:p>
            <a:pPr marL="342900" indent="-342900">
              <a:buAutoNum type="arabicPeriod"/>
            </a:pPr>
            <a:r>
              <a:rPr lang="hu-HU" dirty="0"/>
              <a:t>IX faktor cc</a:t>
            </a:r>
          </a:p>
          <a:p>
            <a:pPr marL="342900" indent="-342900">
              <a:buAutoNum type="arabicPeriod"/>
            </a:pPr>
            <a:r>
              <a:rPr lang="hu-HU" dirty="0"/>
              <a:t>Albumin</a:t>
            </a:r>
          </a:p>
          <a:p>
            <a:pPr marL="342900" indent="-342900">
              <a:buAutoNum type="arabicPeriod"/>
            </a:pPr>
            <a:r>
              <a:rPr lang="hu-HU" dirty="0"/>
              <a:t>Immunglobulinok </a:t>
            </a:r>
          </a:p>
        </p:txBody>
      </p:sp>
    </p:spTree>
    <p:extLst>
      <p:ext uri="{BB962C8B-B14F-4D97-AF65-F5344CB8AC3E}">
        <p14:creationId xmlns:p14="http://schemas.microsoft.com/office/powerpoint/2010/main" val="2456540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289865" y="623572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Human albumin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78783" y="1441086"/>
            <a:ext cx="109614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Vírusmentesített plazmafrakció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Plazmakoncentrációja 40-50 g/l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Felezési ideje: 		Kb. 14 nap.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Készítmények: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1. 5%-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onkotikus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nyomása a plazmáéval megegyezik 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izoonkotikus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). Volumennövelő hatása 48 óráig tart. Dózis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1000-1500 ml/nap. Adagolás 60-80 csepp/perc. Kiszerelései: 100, 250, 500 ml.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2. 20%-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100 ml-e a keringő volument négyszeresére növeli. Dózis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200-300 ml/nap. Adagolás: 1 ml (20 csepp)/perc. Kiszerelései: 50, 100 ml.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Tárolása 2-25 C, több évig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Hatása: az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extravaszkuláris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tér mobilizációja,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vízelszívó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hatású (1 g albumin 18 ml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vízet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köt meg)      </a:t>
            </a:r>
          </a:p>
        </p:txBody>
      </p:sp>
    </p:spTree>
    <p:extLst>
      <p:ext uri="{BB962C8B-B14F-4D97-AF65-F5344CB8AC3E}">
        <p14:creationId xmlns:p14="http://schemas.microsoft.com/office/powerpoint/2010/main" val="544031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289865" y="158059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Human albumin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9362" y="1052078"/>
            <a:ext cx="117198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Indikációi: mindig csak másodlagosan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krisztalloid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pótlás mellett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1. plazma expanzió: szepszis (cél: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seAlbumin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&gt;30 g/l)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2. égési sérülések: 8-12 órás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krisztalloid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kezelés után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diuretikum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rezisztens ödéma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hypoproteinaemiában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nephrosis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hepatorenalis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4. újszülöttek vérzéses sokkja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5. Tüdő-, agyödéma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6. Terápiás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aferezis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9362" y="3914400"/>
            <a:ext cx="93009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Kontraindikációi: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1. Bal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szivfél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elégtelenség, tüdőödéma, súlyos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hypertonia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hypervolémia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Dehidráció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3. Akut veseelégtelenség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anuriával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4. Súlyos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5. Véralvadási zavarok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6.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Oesophagus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varixok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66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687157" y="648510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Immunglobulinok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315885" y="2025927"/>
            <a:ext cx="5743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Plazmasejtek termelik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Funkciói: 1. Toxinneutralizáció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2.  Antibakteriális: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opszonizáció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fagocytózis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komplement aktiváció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Antivirális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3"/>
          <a:stretch/>
        </p:blipFill>
        <p:spPr>
          <a:xfrm>
            <a:off x="6506580" y="1917862"/>
            <a:ext cx="4805459" cy="30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78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373450" y="723324"/>
            <a:ext cx="638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</a:rPr>
              <a:t>Monovalens</a:t>
            </a:r>
            <a:r>
              <a:rPr lang="hu-HU" sz="2400" b="1" dirty="0">
                <a:latin typeface="Arial" panose="020B0604020202020204" pitchFamily="34" charset="0"/>
              </a:rPr>
              <a:t> immunglobulin készítmények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6743" y="1544132"/>
            <a:ext cx="1131559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Tetanusz – </a:t>
            </a:r>
            <a:r>
              <a:rPr lang="hu-HU" b="1" dirty="0" err="1"/>
              <a:t>IgG</a:t>
            </a:r>
            <a:r>
              <a:rPr lang="hu-HU" b="1" dirty="0"/>
              <a:t> (TETIG): </a:t>
            </a:r>
            <a:r>
              <a:rPr lang="hu-HU" dirty="0"/>
              <a:t>	Indikáció: 1. aktív tetanusz immunizáció nem volt vagy bizonytalan </a:t>
            </a:r>
          </a:p>
          <a:p>
            <a:r>
              <a:rPr lang="hu-HU" dirty="0"/>
              <a:t>				2. súlyos, szennyezett sérülés</a:t>
            </a:r>
          </a:p>
          <a:p>
            <a:r>
              <a:rPr lang="hu-HU" dirty="0"/>
              <a:t>			</a:t>
            </a:r>
          </a:p>
          <a:p>
            <a:r>
              <a:rPr lang="hu-HU" dirty="0"/>
              <a:t>			Aktív immunizációval együtt kell alkalmazni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Hepatitis B elleni </a:t>
            </a:r>
            <a:r>
              <a:rPr lang="hu-HU" b="1" dirty="0" err="1"/>
              <a:t>IgG</a:t>
            </a:r>
            <a:r>
              <a:rPr lang="hu-HU" b="1" dirty="0"/>
              <a:t> (</a:t>
            </a:r>
            <a:r>
              <a:rPr lang="hu-HU" b="1" dirty="0" err="1"/>
              <a:t>Hepatect</a:t>
            </a:r>
            <a:r>
              <a:rPr lang="hu-HU" b="1" dirty="0"/>
              <a:t>): </a:t>
            </a:r>
            <a:r>
              <a:rPr lang="hu-HU" dirty="0"/>
              <a:t>Indikációi: 	1. vertikális transzmisszió megelőzése a szülés után</a:t>
            </a:r>
          </a:p>
          <a:p>
            <a:r>
              <a:rPr lang="hu-HU" dirty="0"/>
              <a:t>					2. horizontális transzmisszió megelőzése. Pl. kontamináció útján a </a:t>
            </a:r>
          </a:p>
          <a:p>
            <a:r>
              <a:rPr lang="hu-HU" dirty="0"/>
              <a:t>					veszélyeztett egyénnek 72 órán belül, 4 hét múlva ismétlendő </a:t>
            </a:r>
          </a:p>
          <a:p>
            <a:endParaRPr lang="hu-HU" dirty="0"/>
          </a:p>
          <a:p>
            <a:r>
              <a:rPr lang="hu-HU" dirty="0"/>
              <a:t>			        Aktív immunizációval együtt kell alkalmazni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CMV elleni </a:t>
            </a:r>
            <a:r>
              <a:rPr lang="hu-HU" b="1" dirty="0" err="1"/>
              <a:t>IgG</a:t>
            </a:r>
            <a:r>
              <a:rPr lang="hu-HU" b="1" dirty="0"/>
              <a:t> (</a:t>
            </a:r>
            <a:r>
              <a:rPr lang="hu-HU" b="1" dirty="0" err="1"/>
              <a:t>Cytotect</a:t>
            </a:r>
            <a:r>
              <a:rPr lang="hu-HU" b="1" dirty="0"/>
              <a:t>): </a:t>
            </a:r>
            <a:r>
              <a:rPr lang="hu-HU" dirty="0"/>
              <a:t>	Indikáció: 	CMV infekció profilaxisa és terápiája; szerv és csontvelőtranszplantált </a:t>
            </a:r>
          </a:p>
          <a:p>
            <a:r>
              <a:rPr lang="hu-HU" dirty="0"/>
              <a:t>					CMV naiv beteg, ha donor </a:t>
            </a:r>
            <a:r>
              <a:rPr lang="hu-HU" dirty="0" err="1"/>
              <a:t>anti</a:t>
            </a:r>
            <a:r>
              <a:rPr lang="hu-HU" dirty="0"/>
              <a:t>-CMV pozitív</a:t>
            </a:r>
          </a:p>
          <a:p>
            <a:endParaRPr lang="hu-HU" dirty="0"/>
          </a:p>
          <a:p>
            <a:r>
              <a:rPr lang="hu-HU" b="1" dirty="0"/>
              <a:t>Anti-D (</a:t>
            </a:r>
            <a:r>
              <a:rPr lang="hu-HU" b="1" dirty="0" err="1"/>
              <a:t>Rophylac</a:t>
            </a:r>
            <a:r>
              <a:rPr lang="hu-HU" b="1" dirty="0"/>
              <a:t>): </a:t>
            </a:r>
            <a:r>
              <a:rPr lang="hu-HU" dirty="0"/>
              <a:t>	indikáció </a:t>
            </a:r>
            <a:r>
              <a:rPr lang="hu-HU" dirty="0" err="1"/>
              <a:t>RhD</a:t>
            </a:r>
            <a:r>
              <a:rPr lang="hu-HU" dirty="0"/>
              <a:t>- anya immunizálódásának megelőzése </a:t>
            </a:r>
            <a:r>
              <a:rPr lang="hu-HU" dirty="0" err="1"/>
              <a:t>RhD</a:t>
            </a:r>
            <a:r>
              <a:rPr lang="hu-HU" dirty="0"/>
              <a:t>+ magzat esetén</a:t>
            </a:r>
          </a:p>
        </p:txBody>
      </p:sp>
    </p:spTree>
    <p:extLst>
      <p:ext uri="{BB962C8B-B14F-4D97-AF65-F5344CB8AC3E}">
        <p14:creationId xmlns:p14="http://schemas.microsoft.com/office/powerpoint/2010/main" val="476940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373450" y="72332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</a:rPr>
              <a:t>Polivalens</a:t>
            </a:r>
            <a:r>
              <a:rPr lang="hu-HU" sz="2400" b="1" dirty="0">
                <a:latin typeface="Arial" panose="020B0604020202020204" pitchFamily="34" charset="0"/>
              </a:rPr>
              <a:t> immunglobulin készítmények</a:t>
            </a:r>
          </a:p>
          <a:p>
            <a:r>
              <a:rPr lang="hu-HU" sz="2400" b="1" dirty="0">
                <a:latin typeface="Arial" panose="020B0604020202020204" pitchFamily="34" charset="0"/>
              </a:rPr>
              <a:t>IVIG (intravénás Immunglobulin)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2618510" y="1803862"/>
            <a:ext cx="7082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Poolozott</a:t>
            </a:r>
            <a:r>
              <a:rPr lang="hu-HU" dirty="0"/>
              <a:t>, vírusmentesített, liofilizált készítmények</a:t>
            </a:r>
          </a:p>
          <a:p>
            <a:r>
              <a:rPr lang="hu-HU" dirty="0"/>
              <a:t>+4 C-n tárolandó, beadás 37C-n</a:t>
            </a:r>
          </a:p>
          <a:p>
            <a:r>
              <a:rPr lang="hu-HU" dirty="0" err="1"/>
              <a:t>IgG</a:t>
            </a:r>
            <a:r>
              <a:rPr lang="hu-HU" dirty="0"/>
              <a:t> T1/2 21 nap</a:t>
            </a:r>
          </a:p>
          <a:p>
            <a:endParaRPr lang="hu-HU" dirty="0"/>
          </a:p>
          <a:p>
            <a:r>
              <a:rPr lang="hu-HU" dirty="0"/>
              <a:t>Beadás cseppinfúzióban 30-45 perc alatt</a:t>
            </a:r>
          </a:p>
          <a:p>
            <a:endParaRPr lang="hu-HU" dirty="0"/>
          </a:p>
          <a:p>
            <a:r>
              <a:rPr lang="hu-HU" dirty="0"/>
              <a:t>Felhasználható infekciók profilaxisára és kezelésére is</a:t>
            </a:r>
          </a:p>
          <a:p>
            <a:endParaRPr lang="hu-HU" dirty="0"/>
          </a:p>
          <a:p>
            <a:r>
              <a:rPr lang="hu-HU" dirty="0"/>
              <a:t>Profilaxis: hónapokig-évekig tart</a:t>
            </a:r>
          </a:p>
          <a:p>
            <a:r>
              <a:rPr lang="hu-HU" dirty="0"/>
              <a:t>	dózis:	200 mg/kg 2 hetente</a:t>
            </a:r>
          </a:p>
          <a:p>
            <a:r>
              <a:rPr lang="hu-HU" dirty="0"/>
              <a:t>		400 mg/kg 4 hetente</a:t>
            </a:r>
          </a:p>
          <a:p>
            <a:r>
              <a:rPr lang="hu-HU" dirty="0"/>
              <a:t>	</a:t>
            </a:r>
            <a:r>
              <a:rPr lang="hu-HU" dirty="0" err="1"/>
              <a:t>IgG</a:t>
            </a:r>
            <a:r>
              <a:rPr lang="hu-HU" dirty="0"/>
              <a:t> koncentráció &lt; 5 g/l </a:t>
            </a:r>
          </a:p>
          <a:p>
            <a:endParaRPr lang="hu-HU" dirty="0"/>
          </a:p>
          <a:p>
            <a:r>
              <a:rPr lang="hu-HU" dirty="0"/>
              <a:t>Terápia: 1-2. nap 800 mg/kg/nap vagy 3-5 nap 200-400 mg/kg/nap</a:t>
            </a:r>
          </a:p>
          <a:p>
            <a:endParaRPr lang="hu-HU" dirty="0"/>
          </a:p>
          <a:p>
            <a:r>
              <a:rPr lang="hu-HU" dirty="0" err="1"/>
              <a:t>Immunmoduláns</a:t>
            </a:r>
            <a:r>
              <a:rPr lang="hu-HU" dirty="0"/>
              <a:t>: 1g/kg/nap 1-2 napig</a:t>
            </a:r>
          </a:p>
        </p:txBody>
      </p:sp>
    </p:spTree>
    <p:extLst>
      <p:ext uri="{BB962C8B-B14F-4D97-AF65-F5344CB8AC3E}">
        <p14:creationId xmlns:p14="http://schemas.microsoft.com/office/powerpoint/2010/main" val="2447531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09173" y="399127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IVIG indikációi</a:t>
            </a:r>
            <a:endParaRPr lang="hu-HU" sz="2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105593" y="1313411"/>
            <a:ext cx="912454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Profilaxis (</a:t>
            </a:r>
            <a:r>
              <a:rPr lang="hu-HU" b="1" dirty="0" err="1"/>
              <a:t>pl</a:t>
            </a:r>
            <a:r>
              <a:rPr lang="hu-HU" b="1" dirty="0"/>
              <a:t> </a:t>
            </a:r>
            <a:r>
              <a:rPr lang="hu-HU" b="1" dirty="0" err="1"/>
              <a:t>Humaglobin</a:t>
            </a:r>
            <a:r>
              <a:rPr lang="hu-HU" b="1" dirty="0"/>
              <a:t>)</a:t>
            </a:r>
          </a:p>
          <a:p>
            <a:r>
              <a:rPr lang="hu-HU" dirty="0"/>
              <a:t>Primer immunhiány:	</a:t>
            </a:r>
            <a:r>
              <a:rPr lang="hu-HU" dirty="0" err="1"/>
              <a:t>Agammaglobulinaemia</a:t>
            </a:r>
            <a:endParaRPr lang="hu-HU" dirty="0"/>
          </a:p>
          <a:p>
            <a:r>
              <a:rPr lang="hu-HU" dirty="0"/>
              <a:t>			SCID</a:t>
            </a:r>
          </a:p>
          <a:p>
            <a:r>
              <a:rPr lang="hu-HU" dirty="0"/>
              <a:t>			CVID</a:t>
            </a:r>
          </a:p>
          <a:p>
            <a:r>
              <a:rPr lang="hu-HU" dirty="0"/>
              <a:t>			</a:t>
            </a:r>
            <a:r>
              <a:rPr lang="hu-HU" dirty="0" err="1"/>
              <a:t>Wiskott-Aldrich</a:t>
            </a:r>
            <a:r>
              <a:rPr lang="hu-HU" dirty="0"/>
              <a:t> </a:t>
            </a:r>
            <a:r>
              <a:rPr lang="hu-HU" dirty="0" err="1"/>
              <a:t>sy</a:t>
            </a:r>
            <a:endParaRPr lang="hu-HU" dirty="0"/>
          </a:p>
          <a:p>
            <a:endParaRPr lang="hu-HU" dirty="0"/>
          </a:p>
          <a:p>
            <a:r>
              <a:rPr lang="hu-HU" dirty="0"/>
              <a:t>Szekunder antitesthiányos betegségek: 	Krónikus </a:t>
            </a:r>
            <a:r>
              <a:rPr lang="hu-HU" dirty="0" err="1"/>
              <a:t>lymphocytás</a:t>
            </a:r>
            <a:r>
              <a:rPr lang="hu-HU" dirty="0"/>
              <a:t> leukémia</a:t>
            </a:r>
          </a:p>
          <a:p>
            <a:r>
              <a:rPr lang="hu-HU" dirty="0"/>
              <a:t>				</a:t>
            </a:r>
            <a:r>
              <a:rPr lang="hu-HU" dirty="0" err="1"/>
              <a:t>Myeloma</a:t>
            </a:r>
            <a:r>
              <a:rPr lang="hu-HU" dirty="0"/>
              <a:t> multiplex</a:t>
            </a:r>
          </a:p>
          <a:p>
            <a:r>
              <a:rPr lang="hu-HU" dirty="0"/>
              <a:t>				HIV fertőzött betegek kezelése</a:t>
            </a:r>
          </a:p>
          <a:p>
            <a:endParaRPr lang="hu-HU" b="1" dirty="0"/>
          </a:p>
          <a:p>
            <a:r>
              <a:rPr lang="hu-HU" b="1" dirty="0"/>
              <a:t>Immunmoduláció</a:t>
            </a:r>
          </a:p>
          <a:p>
            <a:r>
              <a:rPr lang="hu-HU" dirty="0"/>
              <a:t>Autoimmun betegségek: 	Immun </a:t>
            </a:r>
            <a:r>
              <a:rPr lang="hu-HU" dirty="0" err="1"/>
              <a:t>thrombocytopenia</a:t>
            </a:r>
            <a:r>
              <a:rPr lang="hu-HU" dirty="0"/>
              <a:t> (ITP) súlyos vérzés, terhesség, gyermek</a:t>
            </a:r>
          </a:p>
          <a:p>
            <a:r>
              <a:rPr lang="hu-HU" dirty="0"/>
              <a:t>			</a:t>
            </a:r>
            <a:r>
              <a:rPr lang="hu-HU" dirty="0" err="1"/>
              <a:t>Guillain-Barré</a:t>
            </a:r>
            <a:r>
              <a:rPr lang="hu-HU" dirty="0"/>
              <a:t> </a:t>
            </a:r>
            <a:r>
              <a:rPr lang="hu-HU" dirty="0" err="1"/>
              <a:t>sy</a:t>
            </a:r>
            <a:r>
              <a:rPr lang="hu-HU" dirty="0"/>
              <a:t>	</a:t>
            </a:r>
          </a:p>
          <a:p>
            <a:r>
              <a:rPr lang="hu-HU" dirty="0"/>
              <a:t>			Kawasaki betegség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05593" y="5309370"/>
            <a:ext cx="8907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Terápia</a:t>
            </a:r>
          </a:p>
          <a:p>
            <a:r>
              <a:rPr lang="hu-HU" dirty="0"/>
              <a:t>Súlyos </a:t>
            </a:r>
            <a:r>
              <a:rPr lang="hu-HU" dirty="0" err="1"/>
              <a:t>sepsis</a:t>
            </a:r>
            <a:r>
              <a:rPr lang="hu-HU" dirty="0"/>
              <a:t>: 	- sebészeti betegek hasüregi infekciója, fulmináns </a:t>
            </a:r>
            <a:r>
              <a:rPr lang="hu-HU" dirty="0" err="1"/>
              <a:t>sepsis</a:t>
            </a:r>
            <a:r>
              <a:rPr lang="hu-HU" dirty="0"/>
              <a:t> (</a:t>
            </a:r>
            <a:r>
              <a:rPr lang="hu-HU" dirty="0" err="1"/>
              <a:t>meningococcus</a:t>
            </a:r>
            <a:r>
              <a:rPr lang="hu-HU" dirty="0"/>
              <a:t>)</a:t>
            </a:r>
          </a:p>
          <a:p>
            <a:r>
              <a:rPr lang="hu-HU" dirty="0"/>
              <a:t>		- </a:t>
            </a:r>
            <a:r>
              <a:rPr lang="hu-HU" dirty="0" err="1"/>
              <a:t>IgM-mel</a:t>
            </a:r>
            <a:r>
              <a:rPr lang="hu-HU" dirty="0"/>
              <a:t> dúsított </a:t>
            </a:r>
            <a:r>
              <a:rPr lang="hu-HU" dirty="0" err="1"/>
              <a:t>polivalens</a:t>
            </a:r>
            <a:r>
              <a:rPr lang="hu-HU" dirty="0"/>
              <a:t> </a:t>
            </a:r>
            <a:r>
              <a:rPr lang="hu-HU" dirty="0" err="1"/>
              <a:t>IgG</a:t>
            </a:r>
            <a:r>
              <a:rPr lang="hu-HU" dirty="0"/>
              <a:t> (pl. Pentaglobin)</a:t>
            </a:r>
          </a:p>
        </p:txBody>
      </p:sp>
    </p:spTree>
    <p:extLst>
      <p:ext uri="{BB962C8B-B14F-4D97-AF65-F5344CB8AC3E}">
        <p14:creationId xmlns:p14="http://schemas.microsoft.com/office/powerpoint/2010/main" val="101755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776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súlyossága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08879"/>
              </p:ext>
            </p:extLst>
          </p:nvPr>
        </p:nvGraphicFramePr>
        <p:xfrm>
          <a:off x="1228694" y="2501087"/>
          <a:ext cx="94279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637">
                  <a:extLst>
                    <a:ext uri="{9D8B030D-6E8A-4147-A177-3AD203B41FA5}">
                      <a16:colId xmlns:a16="http://schemas.microsoft.com/office/drawing/2014/main" val="343218379"/>
                    </a:ext>
                  </a:extLst>
                </a:gridCol>
                <a:gridCol w="3142637">
                  <a:extLst>
                    <a:ext uri="{9D8B030D-6E8A-4147-A177-3AD203B41FA5}">
                      <a16:colId xmlns:a16="http://schemas.microsoft.com/office/drawing/2014/main" val="2620451955"/>
                    </a:ext>
                  </a:extLst>
                </a:gridCol>
                <a:gridCol w="3142637">
                  <a:extLst>
                    <a:ext uri="{9D8B030D-6E8A-4147-A177-3AD203B41FA5}">
                      <a16:colId xmlns:a16="http://schemas.microsoft.com/office/drawing/2014/main" val="299014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Stádium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Hgb</a:t>
                      </a:r>
                      <a:r>
                        <a:rPr lang="hu-HU" dirty="0"/>
                        <a:t> koncentráció 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mmol</a:t>
                      </a:r>
                      <a:r>
                        <a:rPr lang="hu-HU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79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Normál 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&gt;110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&gt;6,6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u-HU" dirty="0"/>
                        <a:t>Enyhe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95-109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5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2. Mérsékelt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80-95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&lt;4,8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2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3. Súlyos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65-79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8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4. Életveszélyes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&lt;65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&lt;3,9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1607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8F6DE856-722A-4BF2-8AAB-F0667088CBFE}"/>
              </a:ext>
            </a:extLst>
          </p:cNvPr>
          <p:cNvSpPr txBox="1"/>
          <p:nvPr/>
        </p:nvSpPr>
        <p:spPr>
          <a:xfrm>
            <a:off x="2298819" y="5426579"/>
            <a:ext cx="210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X g/l= 16,7X </a:t>
            </a:r>
            <a:r>
              <a:rPr lang="hu-HU" dirty="0" err="1"/>
              <a:t>mmol</a:t>
            </a:r>
            <a:r>
              <a:rPr lang="hu-HU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28416766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992304" y="2876788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Kérdések?</a:t>
            </a:r>
          </a:p>
        </p:txBody>
      </p:sp>
    </p:spTree>
    <p:extLst>
      <p:ext uri="{BB962C8B-B14F-4D97-AF65-F5344CB8AC3E}">
        <p14:creationId xmlns:p14="http://schemas.microsoft.com/office/powerpoint/2010/main" val="361683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11616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csoportosítása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etiológia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szerint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10391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Hiány </a:t>
            </a:r>
            <a:r>
              <a:rPr lang="hu-HU" dirty="0" err="1"/>
              <a:t>anaemia</a:t>
            </a:r>
            <a:r>
              <a:rPr lang="hu-HU" dirty="0"/>
              <a:t>: vashiány, B12 és Folsav hiány, EPO hiány</a:t>
            </a:r>
          </a:p>
          <a:p>
            <a:endParaRPr lang="hu-HU" dirty="0"/>
          </a:p>
          <a:p>
            <a:r>
              <a:rPr lang="hu-HU" dirty="0" err="1"/>
              <a:t>Haemolytikus</a:t>
            </a:r>
            <a:r>
              <a:rPr lang="hu-HU" dirty="0"/>
              <a:t> </a:t>
            </a:r>
            <a:r>
              <a:rPr lang="hu-HU" dirty="0" err="1"/>
              <a:t>anaemia</a:t>
            </a:r>
            <a:r>
              <a:rPr lang="hu-HU" dirty="0"/>
              <a:t>: öröklött és szerzett</a:t>
            </a:r>
          </a:p>
          <a:p>
            <a:endParaRPr lang="hu-HU" dirty="0"/>
          </a:p>
          <a:p>
            <a:pPr>
              <a:lnSpc>
                <a:spcPct val="170000"/>
              </a:lnSpc>
            </a:pPr>
            <a:r>
              <a:rPr lang="hu-HU" dirty="0"/>
              <a:t>Vérképzőszervi (csontvelői) betegség: daganatsejtek csontvelői infiltrációja, </a:t>
            </a:r>
            <a:r>
              <a:rPr lang="hu-HU" dirty="0" err="1"/>
              <a:t>haemopoetikus</a:t>
            </a:r>
            <a:r>
              <a:rPr lang="hu-HU" dirty="0"/>
              <a:t> őssejtek betegsége, kemoterápiás kezelés</a:t>
            </a:r>
          </a:p>
          <a:p>
            <a:endParaRPr lang="hu-HU" dirty="0"/>
          </a:p>
          <a:p>
            <a:r>
              <a:rPr lang="hu-HU" dirty="0"/>
              <a:t>Krónikus betegséghez társuló </a:t>
            </a:r>
            <a:r>
              <a:rPr lang="hu-HU" dirty="0" err="1"/>
              <a:t>anaemia</a:t>
            </a:r>
            <a:r>
              <a:rPr lang="hu-HU" dirty="0"/>
              <a:t>: autoimmun gyulladás, krónikus infekció</a:t>
            </a:r>
          </a:p>
          <a:p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3618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1"/>
          <p:cNvSpPr/>
          <p:nvPr/>
        </p:nvSpPr>
        <p:spPr>
          <a:xfrm>
            <a:off x="10842528" y="6143244"/>
            <a:ext cx="1343152" cy="714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0464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Haemolytikus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879463" y="1446505"/>
            <a:ext cx="4993639" cy="48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105"/>
              </a:spcBef>
              <a:tabLst>
                <a:tab pos="753110" algn="l"/>
                <a:tab pos="3731895" algn="l"/>
              </a:tabLst>
            </a:pPr>
            <a:r>
              <a:rPr sz="3200" u="heavy" dirty="0"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-5" dirty="0"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ÖRÖKLETES	</a:t>
            </a:r>
            <a:endParaRPr sz="32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MEMBRÁN</a:t>
            </a:r>
            <a:r>
              <a:rPr sz="2000" dirty="0">
                <a:latin typeface="Times New Roman"/>
                <a:cs typeface="Times New Roman"/>
              </a:rPr>
              <a:t> EREDETŰ</a:t>
            </a: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Örökletes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sphaerocytosis</a:t>
            </a: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Örökletes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ellyptocytosis</a:t>
            </a: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Char char="–"/>
            </a:pPr>
            <a:endParaRPr sz="265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20" dirty="0">
                <a:latin typeface="Times New Roman"/>
                <a:cs typeface="Times New Roman"/>
              </a:rPr>
              <a:t>ANYAGCSERE </a:t>
            </a:r>
            <a:r>
              <a:rPr sz="2000" dirty="0">
                <a:latin typeface="Times New Roman"/>
                <a:cs typeface="Times New Roman"/>
              </a:rPr>
              <a:t>EREDETŰ</a:t>
            </a: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G6PD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hiány</a:t>
            </a: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Piruvat </a:t>
            </a:r>
            <a:r>
              <a:rPr sz="1800" dirty="0">
                <a:latin typeface="Times New Roman"/>
                <a:cs typeface="Times New Roman"/>
              </a:rPr>
              <a:t>kináz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hiány</a:t>
            </a: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Char char="–"/>
            </a:pPr>
            <a:endParaRPr sz="265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HEMOGLOBIN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EREDETŰ</a:t>
            </a: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HbS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HbC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Instabil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Hgb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6479202" y="1414245"/>
            <a:ext cx="5535219" cy="513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105"/>
              </a:spcBef>
              <a:tabLst>
                <a:tab pos="1231265" algn="l"/>
                <a:tab pos="3883025" algn="l"/>
              </a:tabLst>
            </a:pPr>
            <a:r>
              <a:rPr sz="3200" u="heavy" dirty="0"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 	SZERZETT	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35"/>
              </a:spcBef>
              <a:buChar char="•"/>
              <a:tabLst>
                <a:tab pos="354965" algn="l"/>
                <a:tab pos="355600" algn="l"/>
              </a:tabLst>
            </a:pPr>
            <a:r>
              <a:rPr lang="hu-HU" sz="2000" spc="-5" dirty="0">
                <a:latin typeface="Times New Roman"/>
                <a:cs typeface="Times New Roman"/>
              </a:rPr>
              <a:t>Immun eredetű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Autoimmun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 err="1">
                <a:latin typeface="Times New Roman"/>
                <a:cs typeface="Times New Roman"/>
              </a:rPr>
              <a:t>Alloimmun</a:t>
            </a:r>
            <a:r>
              <a:rPr lang="hu-HU" sz="1800" spc="-5" dirty="0">
                <a:latin typeface="Times New Roman"/>
                <a:cs typeface="Times New Roman"/>
              </a:rPr>
              <a:t>: Újszülöttkori </a:t>
            </a:r>
            <a:r>
              <a:rPr lang="hu-HU" sz="1800" spc="-5" dirty="0" err="1">
                <a:latin typeface="Times New Roman"/>
                <a:cs typeface="Times New Roman"/>
              </a:rPr>
              <a:t>haemolytikus</a:t>
            </a:r>
            <a:r>
              <a:rPr lang="hu-HU" sz="1800" spc="-5" dirty="0">
                <a:latin typeface="Times New Roman"/>
                <a:cs typeface="Times New Roman"/>
              </a:rPr>
              <a:t> betegség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 err="1">
                <a:latin typeface="Times New Roman"/>
                <a:cs typeface="Times New Roman"/>
              </a:rPr>
              <a:t>Gyógyszer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indukált</a:t>
            </a:r>
            <a:r>
              <a:rPr lang="hu-HU" sz="1800" dirty="0">
                <a:latin typeface="Times New Roman"/>
                <a:cs typeface="Times New Roman"/>
              </a:rPr>
              <a:t>:</a:t>
            </a:r>
            <a:r>
              <a:rPr lang="hu-HU" dirty="0">
                <a:latin typeface="Times New Roman"/>
                <a:cs typeface="Times New Roman"/>
              </a:rPr>
              <a:t> penicillin, metil-</a:t>
            </a:r>
            <a:r>
              <a:rPr lang="hu-HU" dirty="0" err="1">
                <a:latin typeface="Times New Roman"/>
                <a:cs typeface="Times New Roman"/>
              </a:rPr>
              <a:t>dopa</a:t>
            </a:r>
            <a:endParaRPr sz="1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Times New Roman"/>
              <a:buChar char="–"/>
            </a:pPr>
            <a:endParaRPr sz="2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hu-HU" sz="2000" spc="-35" dirty="0">
                <a:latin typeface="Times New Roman"/>
                <a:cs typeface="Times New Roman"/>
              </a:rPr>
              <a:t>Egyéb (MAHA: </a:t>
            </a:r>
            <a:r>
              <a:rPr lang="hu-HU" sz="2000" spc="-35" dirty="0" err="1">
                <a:latin typeface="Times New Roman"/>
                <a:cs typeface="Times New Roman"/>
              </a:rPr>
              <a:t>Microangiopathiás</a:t>
            </a:r>
            <a:r>
              <a:rPr lang="hu-HU" sz="2000" spc="-3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Times New Roman"/>
                <a:cs typeface="Times New Roman"/>
              </a:rPr>
              <a:t>Szívbillentyű, artériás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graft</a:t>
            </a: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hu-HU" sz="1800" dirty="0">
                <a:latin typeface="Times New Roman"/>
                <a:cs typeface="Times New Roman"/>
              </a:rPr>
              <a:t>MAHAT (TTP, HUS)</a:t>
            </a:r>
            <a:endParaRPr sz="1800" dirty="0">
              <a:latin typeface="Times New Roman"/>
              <a:cs typeface="Times New Roman"/>
            </a:endParaRPr>
          </a:p>
          <a:p>
            <a:pPr marL="756285" marR="977900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MARSCH (</a:t>
            </a:r>
            <a:r>
              <a:rPr sz="1800" spc="-5" dirty="0" err="1">
                <a:latin typeface="Times New Roman"/>
                <a:cs typeface="Times New Roman"/>
              </a:rPr>
              <a:t>menetelési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r>
              <a:rPr lang="hu-HU"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hemoglobinuria</a:t>
            </a: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 err="1">
                <a:latin typeface="Times New Roman"/>
                <a:cs typeface="Times New Roman"/>
              </a:rPr>
              <a:t>Infekciók</a:t>
            </a:r>
            <a:r>
              <a:rPr lang="hu-HU" dirty="0">
                <a:latin typeface="Times New Roman"/>
                <a:cs typeface="Times New Roman"/>
              </a:rPr>
              <a:t>: malária</a:t>
            </a: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 err="1">
                <a:latin typeface="Times New Roman"/>
                <a:cs typeface="Times New Roman"/>
              </a:rPr>
              <a:t>Kémiai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és </a:t>
            </a:r>
            <a:r>
              <a:rPr sz="1800" dirty="0" err="1">
                <a:latin typeface="Times New Roman"/>
                <a:cs typeface="Times New Roman"/>
              </a:rPr>
              <a:t>fizikai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tényezők</a:t>
            </a:r>
            <a:r>
              <a:rPr lang="hu-HU" sz="1800" dirty="0">
                <a:latin typeface="Times New Roman"/>
                <a:cs typeface="Times New Roman"/>
              </a:rPr>
              <a:t>: égés, ólom, réz</a:t>
            </a:r>
            <a:endParaRPr sz="18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imes New Roman"/>
                <a:cs typeface="Times New Roman"/>
              </a:rPr>
              <a:t>P</a:t>
            </a:r>
            <a:r>
              <a:rPr lang="hu-HU" sz="1800" spc="-5" dirty="0" err="1">
                <a:latin typeface="Times New Roman"/>
                <a:cs typeface="Times New Roman"/>
              </a:rPr>
              <a:t>aroxysmalis</a:t>
            </a:r>
            <a:r>
              <a:rPr lang="hu-HU"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lang="hu-HU" sz="1800" spc="-5" dirty="0" err="1">
                <a:latin typeface="Times New Roman"/>
                <a:cs typeface="Times New Roman"/>
              </a:rPr>
              <a:t>octurnális</a:t>
            </a:r>
            <a:r>
              <a:rPr lang="hu-HU"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</a:t>
            </a:r>
            <a:r>
              <a:rPr lang="hu-HU" sz="1800" spc="-5" dirty="0" err="1">
                <a:latin typeface="Times New Roman"/>
                <a:cs typeface="Times New Roman"/>
              </a:rPr>
              <a:t>aemoglobinuria</a:t>
            </a:r>
            <a:endParaRPr lang="hu-HU" sz="1800" spc="-5" dirty="0">
              <a:latin typeface="Times New Roman"/>
              <a:cs typeface="Times New Roman"/>
            </a:endParaRPr>
          </a:p>
          <a:p>
            <a:pPr marL="469265" lvl="1">
              <a:lnSpc>
                <a:spcPct val="100000"/>
              </a:lnSpc>
              <a:spcBef>
                <a:spcPts val="430"/>
              </a:spcBef>
              <a:tabLst>
                <a:tab pos="756285" algn="l"/>
                <a:tab pos="756920" algn="l"/>
              </a:tabLst>
            </a:pPr>
            <a:r>
              <a:rPr lang="hu-HU" spc="-5" dirty="0">
                <a:latin typeface="Times New Roman"/>
                <a:cs typeface="Times New Roman"/>
              </a:rPr>
              <a:t>	(PNH)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244847" y="2423084"/>
            <a:ext cx="934719" cy="58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4330191" y="3037787"/>
            <a:ext cx="764032" cy="440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3952239" y="5319126"/>
            <a:ext cx="1141984" cy="571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8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16" r="75934" b="85971"/>
          <a:stretch/>
        </p:blipFill>
        <p:spPr>
          <a:xfrm>
            <a:off x="0" y="0"/>
            <a:ext cx="2957885" cy="954157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914774" y="1073531"/>
            <a:ext cx="109939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Haemol</a:t>
            </a:r>
            <a:r>
              <a:rPr lang="hu-HU"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tikus</a:t>
            </a:r>
            <a:r>
              <a:rPr sz="3600" b="1" u="none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hu-HU"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emia</a:t>
            </a:r>
            <a:r>
              <a:rPr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u="none" spc="-5" dirty="0" err="1">
                <a:latin typeface="Arial" panose="020B0604020202020204" pitchFamily="34" charset="0"/>
                <a:cs typeface="Arial" panose="020B0604020202020204" pitchFamily="34" charset="0"/>
              </a:rPr>
              <a:t>jellemzői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86998" y="1779154"/>
            <a:ext cx="11018004" cy="498251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hu-HU" sz="2800" dirty="0">
                <a:latin typeface="Times New Roman"/>
                <a:cs typeface="Times New Roman"/>
              </a:rPr>
              <a:t>A beteg sápadt</a:t>
            </a: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 err="1">
                <a:latin typeface="Times New Roman"/>
                <a:cs typeface="Times New Roman"/>
              </a:rPr>
              <a:t>Indirekt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szérum </a:t>
            </a:r>
            <a:r>
              <a:rPr sz="2800" dirty="0">
                <a:latin typeface="Times New Roman"/>
                <a:cs typeface="Times New Roman"/>
              </a:rPr>
              <a:t>bilirubin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emelkedés</a:t>
            </a:r>
            <a:r>
              <a:rPr lang="hu-HU" sz="2800" spc="-5" dirty="0">
                <a:latin typeface="Times New Roman"/>
                <a:cs typeface="Times New Roman"/>
              </a:rPr>
              <a:t>- </a:t>
            </a:r>
            <a:r>
              <a:rPr lang="hu-HU" sz="2800" b="1" spc="-5" dirty="0">
                <a:latin typeface="Times New Roman"/>
                <a:cs typeface="Times New Roman"/>
              </a:rPr>
              <a:t>ICTERUS</a:t>
            </a:r>
            <a:endParaRPr sz="28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Fokozott </a:t>
            </a:r>
            <a:r>
              <a:rPr sz="2800" spc="-10" dirty="0">
                <a:latin typeface="Times New Roman"/>
                <a:cs typeface="Times New Roman"/>
              </a:rPr>
              <a:t>UBG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ürítés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Magas LDH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szint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Csökkent </a:t>
            </a:r>
            <a:r>
              <a:rPr sz="2800" spc="-5" dirty="0">
                <a:latin typeface="Times New Roman"/>
                <a:cs typeface="Times New Roman"/>
              </a:rPr>
              <a:t>haptoglobin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szint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 err="1">
                <a:latin typeface="Times New Roman"/>
                <a:cs typeface="Times New Roman"/>
              </a:rPr>
              <a:t>Reticulocyt</a:t>
            </a:r>
            <a:r>
              <a:rPr lang="hu-HU" sz="2800" spc="-5" dirty="0" err="1">
                <a:latin typeface="Times New Roman"/>
                <a:cs typeface="Times New Roman"/>
              </a:rPr>
              <a:t>osis</a:t>
            </a:r>
            <a:endParaRPr sz="2800" dirty="0">
              <a:latin typeface="Times New Roman"/>
              <a:cs typeface="Times New Roman"/>
            </a:endParaRPr>
          </a:p>
          <a:p>
            <a:pPr marL="355600" marR="661670" indent="-342900">
              <a:lnSpc>
                <a:spcPct val="11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Szerológiai </a:t>
            </a:r>
            <a:r>
              <a:rPr sz="2800" spc="-5" dirty="0" err="1">
                <a:latin typeface="Times New Roman"/>
                <a:cs typeface="Times New Roman"/>
              </a:rPr>
              <a:t>vizsgálatok</a:t>
            </a:r>
            <a:r>
              <a:rPr sz="2800" spc="-5" dirty="0">
                <a:latin typeface="Times New Roman"/>
                <a:cs typeface="Times New Roman"/>
              </a:rPr>
              <a:t> (</a:t>
            </a:r>
            <a:r>
              <a:rPr lang="hu-HU" sz="2800" b="1" spc="-5" dirty="0">
                <a:latin typeface="Times New Roman"/>
                <a:cs typeface="Times New Roman"/>
              </a:rPr>
              <a:t>Direkt és indirekt </a:t>
            </a:r>
            <a:r>
              <a:rPr sz="2800" b="1" spc="-5" dirty="0">
                <a:latin typeface="Times New Roman"/>
                <a:cs typeface="Times New Roman"/>
              </a:rPr>
              <a:t>Coombs </a:t>
            </a:r>
            <a:r>
              <a:rPr sz="2800" b="1" spc="-5" dirty="0" err="1">
                <a:latin typeface="Times New Roman"/>
                <a:cs typeface="Times New Roman"/>
              </a:rPr>
              <a:t>teszt</a:t>
            </a:r>
            <a:r>
              <a:rPr sz="2800" b="1" spc="-5" dirty="0">
                <a:latin typeface="Times New Roman"/>
                <a:cs typeface="Times New Roman"/>
              </a:rPr>
              <a:t>-</a:t>
            </a:r>
            <a:r>
              <a:rPr lang="hu-HU" sz="2800" b="1" spc="-5" dirty="0">
                <a:latin typeface="Times New Roman"/>
                <a:cs typeface="Times New Roman"/>
              </a:rPr>
              <a:t>DAT: Direkt </a:t>
            </a:r>
            <a:r>
              <a:rPr lang="hu-HU" sz="2800" b="1" spc="-5" dirty="0" err="1">
                <a:latin typeface="Times New Roman"/>
                <a:cs typeface="Times New Roman"/>
              </a:rPr>
              <a:t>antiglobulin</a:t>
            </a:r>
            <a:r>
              <a:rPr lang="hu-HU" sz="2800" b="1" spc="-5" dirty="0">
                <a:latin typeface="Times New Roman"/>
                <a:cs typeface="Times New Roman"/>
              </a:rPr>
              <a:t> teszt</a:t>
            </a:r>
            <a:r>
              <a:rPr sz="2800" spc="-10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Vvt. </a:t>
            </a:r>
            <a:r>
              <a:rPr sz="2800" dirty="0">
                <a:latin typeface="Times New Roman"/>
                <a:cs typeface="Times New Roman"/>
              </a:rPr>
              <a:t>morfológia </a:t>
            </a:r>
            <a:r>
              <a:rPr sz="2800" spc="-5" dirty="0">
                <a:latin typeface="Times New Roman"/>
                <a:cs typeface="Times New Roman"/>
              </a:rPr>
              <a:t>változása (fragmentocyták,  céltábla sejtek, </a:t>
            </a:r>
            <a:r>
              <a:rPr lang="hu-HU" sz="2800" spc="-5" dirty="0" err="1">
                <a:latin typeface="Times New Roman"/>
                <a:cs typeface="Times New Roman"/>
              </a:rPr>
              <a:t>spherocyták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80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3665</Words>
  <Application>Microsoft Office PowerPoint</Application>
  <PresentationFormat>Szélesvásznú</PresentationFormat>
  <Paragraphs>655</Paragraphs>
  <Slides>60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Carlito</vt:lpstr>
      <vt:lpstr>Symbol</vt:lpstr>
      <vt:lpstr>Times New Roman</vt:lpstr>
      <vt:lpstr>Wingdings</vt:lpstr>
      <vt:lpstr>Office-téma</vt:lpstr>
      <vt:lpstr>Anaemia, autoimmun haemolytikus anaemia; Transzfúziót helyettesítő eljárások; Hematológiai betegek transzfúziós kezelése; Csontvelő transzplantáció; Transzfúzió a Sebészetben; Volumenvesztés és kezelése; Immunglobulin-készítmények </vt:lpstr>
      <vt:lpstr>A vörösvértest (vvt)</vt:lpstr>
      <vt:lpstr>A Hemoglobin</vt:lpstr>
      <vt:lpstr>Oxigén és széndioxid szállítás</vt:lpstr>
      <vt:lpstr>Anaemia</vt:lpstr>
      <vt:lpstr>Anaemia súlyossága</vt:lpstr>
      <vt:lpstr>Anaemia csoportosítása etiológia szerint</vt:lpstr>
      <vt:lpstr>   Haemolytikus Anaemia </vt:lpstr>
      <vt:lpstr>Haemolytikus anaemia jellemzői</vt:lpstr>
      <vt:lpstr>Autoimmun haemolytikus anemia</vt:lpstr>
      <vt:lpstr>Autoimmun haemolytikus anemia csoportosítása (AIHA)</vt:lpstr>
      <vt:lpstr>Autoimmun haemolytikus anemia kivizsgálása</vt:lpstr>
      <vt:lpstr>Vörösvérsejt transzfúzió indikációja</vt:lpstr>
      <vt:lpstr>Transzfúziós stratégia</vt:lpstr>
      <vt:lpstr>1 E vörösvérsejt koncentrátum  transzfúziója</vt:lpstr>
      <vt:lpstr>Transfusion Requirement in Critical Care (TIRCC vizsgálat, 1999) </vt:lpstr>
      <vt:lpstr>PowerPoint-bemutató</vt:lpstr>
      <vt:lpstr>Választott vérkészítmény indikációi</vt:lpstr>
      <vt:lpstr>Fehérvérsejt-mentesített (szűrt) vérkészítmény indikációi</vt:lpstr>
      <vt:lpstr>PowerPoint-bemutató</vt:lpstr>
      <vt:lpstr>PowerPoint-bemutató</vt:lpstr>
      <vt:lpstr>PowerPoint-bemutató</vt:lpstr>
      <vt:lpstr>PowerPoint-bemutató</vt:lpstr>
      <vt:lpstr>ESA (erythropoesis stimulating agent) alkalmazása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Transzfúziológiai módszerek a vérigény csökkentésére műtéti tevékenység kapcsán</vt:lpstr>
      <vt:lpstr>I. Preoperatív módszerek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Márk</dc:creator>
  <cp:lastModifiedBy>Márk</cp:lastModifiedBy>
  <cp:revision>306</cp:revision>
  <dcterms:created xsi:type="dcterms:W3CDTF">2020-09-27T16:18:47Z</dcterms:created>
  <dcterms:modified xsi:type="dcterms:W3CDTF">2021-11-24T17:26:41Z</dcterms:modified>
</cp:coreProperties>
</file>