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41.xml" ContentType="application/vnd.openxmlformats-officedocument.presentationml.slide+xml"/>
  <Override PartName="/ppt/slides/slide40.xml" ContentType="application/vnd.openxmlformats-officedocument.presentationml.slide+xml"/>
  <Override PartName="/ppt/slides/slide39.xml" ContentType="application/vnd.openxmlformats-officedocument.presentationml.slide+xml"/>
  <Override PartName="/ppt/slides/slide38.xml" ContentType="application/vnd.openxmlformats-officedocument.presentationml.slide+xml"/>
  <Override PartName="/ppt/slides/slide37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1.xml" ContentType="application/vnd.openxmlformats-officedocument.presentationml.slide+xml"/>
  <Override PartName="/ppt/slides/slide16.xml" ContentType="application/vnd.openxmlformats-officedocument.presentationml.slide+xml"/>
  <Override PartName="/ppt/slides/slide14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diagrams/colors1.xml" ContentType="application/vnd.openxmlformats-officedocument.drawingml.diagramColors+xml"/>
  <Override PartName="/ppt/diagrams/layout1.xml" ContentType="application/vnd.openxmlformats-officedocument.drawingml.diagramLayout+xml"/>
  <Override PartName="/ppt/diagrams/drawing1.xml" ContentType="application/vnd.ms-office.drawingml.diagramDrawing+xml"/>
  <Override PartName="/ppt/diagrams/quickStyle1.xml" ContentType="application/vnd.openxmlformats-officedocument.drawingml.diagramStyl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67" r:id="rId2"/>
    <p:sldId id="266" r:id="rId3"/>
    <p:sldId id="274" r:id="rId4"/>
    <p:sldId id="275" r:id="rId5"/>
    <p:sldId id="269" r:id="rId6"/>
    <p:sldId id="270" r:id="rId7"/>
    <p:sldId id="276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77" r:id="rId18"/>
    <p:sldId id="291" r:id="rId19"/>
    <p:sldId id="292" r:id="rId20"/>
    <p:sldId id="289" r:id="rId21"/>
    <p:sldId id="290" r:id="rId22"/>
    <p:sldId id="278" r:id="rId23"/>
    <p:sldId id="293" r:id="rId24"/>
    <p:sldId id="294" r:id="rId25"/>
    <p:sldId id="295" r:id="rId26"/>
    <p:sldId id="296" r:id="rId27"/>
    <p:sldId id="297" r:id="rId28"/>
    <p:sldId id="279" r:id="rId29"/>
    <p:sldId id="301" r:id="rId30"/>
    <p:sldId id="302" r:id="rId31"/>
    <p:sldId id="303" r:id="rId32"/>
    <p:sldId id="298" r:id="rId33"/>
    <p:sldId id="299" r:id="rId34"/>
    <p:sldId id="304" r:id="rId35"/>
    <p:sldId id="272" r:id="rId36"/>
    <p:sldId id="311" r:id="rId37"/>
    <p:sldId id="313" r:id="rId38"/>
    <p:sldId id="314" r:id="rId39"/>
    <p:sldId id="315" r:id="rId40"/>
    <p:sldId id="316" r:id="rId41"/>
    <p:sldId id="317" r:id="rId42"/>
    <p:sldId id="273" r:id="rId43"/>
    <p:sldId id="318" r:id="rId44"/>
    <p:sldId id="261" r:id="rId45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CCD"/>
    <a:srgbClr val="4E5C62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customXml" Target="../customXml/item3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customXml" Target="../customXml/item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90F03A-E2FB-437C-A42A-D092672C834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12C95C3B-6290-4E37-8A72-96CDB502325D}">
      <dgm:prSet/>
      <dgm:spPr>
        <a:solidFill>
          <a:srgbClr val="00ACCD"/>
        </a:solidFill>
        <a:ln>
          <a:solidFill>
            <a:schemeClr val="bg1"/>
          </a:solidFill>
        </a:ln>
      </dgm:spPr>
      <dgm:t>
        <a:bodyPr/>
        <a:lstStyle/>
        <a:p>
          <a:r>
            <a:rPr lang="en-GB" dirty="0" err="1"/>
            <a:t>Szándékos</a:t>
          </a:r>
          <a:endParaRPr lang="hu-HU" dirty="0"/>
        </a:p>
      </dgm:t>
    </dgm:pt>
    <dgm:pt modelId="{A20DE154-3E86-436E-B414-2F4D22DE680D}" type="parTrans" cxnId="{DD222FAE-C45B-4920-8FBC-0BEDEA6B8CFE}">
      <dgm:prSet/>
      <dgm:spPr/>
      <dgm:t>
        <a:bodyPr/>
        <a:lstStyle/>
        <a:p>
          <a:endParaRPr lang="hu-HU"/>
        </a:p>
      </dgm:t>
    </dgm:pt>
    <dgm:pt modelId="{3CD17121-AE58-4590-9181-794AC4FD05F3}" type="sibTrans" cxnId="{DD222FAE-C45B-4920-8FBC-0BEDEA6B8CFE}">
      <dgm:prSet/>
      <dgm:spPr/>
      <dgm:t>
        <a:bodyPr/>
        <a:lstStyle/>
        <a:p>
          <a:endParaRPr lang="hu-HU"/>
        </a:p>
      </dgm:t>
    </dgm:pt>
    <dgm:pt modelId="{2930A503-1242-4118-BB1C-E666E54E94C8}">
      <dgm:prSet/>
      <dgm:spPr>
        <a:solidFill>
          <a:srgbClr val="00ACCD"/>
        </a:solidFill>
        <a:ln>
          <a:solidFill>
            <a:schemeClr val="bg1"/>
          </a:solidFill>
        </a:ln>
      </dgm:spPr>
      <dgm:t>
        <a:bodyPr/>
        <a:lstStyle/>
        <a:p>
          <a:r>
            <a:rPr lang="en-GB" dirty="0" err="1"/>
            <a:t>Gondatlan</a:t>
          </a:r>
          <a:endParaRPr lang="hu-HU" dirty="0"/>
        </a:p>
      </dgm:t>
    </dgm:pt>
    <dgm:pt modelId="{7644A018-853D-41AE-9269-F29FFA306BC5}" type="parTrans" cxnId="{65CA87BD-D728-468F-92CE-0C7A52A2A7ED}">
      <dgm:prSet/>
      <dgm:spPr/>
      <dgm:t>
        <a:bodyPr/>
        <a:lstStyle/>
        <a:p>
          <a:endParaRPr lang="hu-HU"/>
        </a:p>
      </dgm:t>
    </dgm:pt>
    <dgm:pt modelId="{0642C523-D598-4A75-B83C-15F1181A8CDE}" type="sibTrans" cxnId="{65CA87BD-D728-468F-92CE-0C7A52A2A7ED}">
      <dgm:prSet/>
      <dgm:spPr/>
      <dgm:t>
        <a:bodyPr/>
        <a:lstStyle/>
        <a:p>
          <a:endParaRPr lang="hu-HU"/>
        </a:p>
      </dgm:t>
    </dgm:pt>
    <dgm:pt modelId="{31444DAE-DABB-435F-A555-957D50AC8F19}" type="pres">
      <dgm:prSet presAssocID="{DF90F03A-E2FB-437C-A42A-D092672C834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CC661A4D-91F6-429A-8522-B30FA3239E89}" type="pres">
      <dgm:prSet presAssocID="{12C95C3B-6290-4E37-8A72-96CDB502325D}" presName="node" presStyleLbl="node1" presStyleIdx="0" presStyleCnt="2" custScaleX="35628" custScaleY="3711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1DFA2E9-C102-470B-8249-738F8210BD8C}" type="pres">
      <dgm:prSet presAssocID="{3CD17121-AE58-4590-9181-794AC4FD05F3}" presName="sibTrans" presStyleCnt="0"/>
      <dgm:spPr/>
    </dgm:pt>
    <dgm:pt modelId="{EA598D5D-01F1-4ADF-BB86-E48B8597DFE0}" type="pres">
      <dgm:prSet presAssocID="{2930A503-1242-4118-BB1C-E666E54E94C8}" presName="node" presStyleLbl="node1" presStyleIdx="1" presStyleCnt="2" custScaleX="35628" custScaleY="37113" custLinFactNeighborX="772" custLinFactNeighborY="-158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DD222FAE-C45B-4920-8FBC-0BEDEA6B8CFE}" srcId="{DF90F03A-E2FB-437C-A42A-D092672C8341}" destId="{12C95C3B-6290-4E37-8A72-96CDB502325D}" srcOrd="0" destOrd="0" parTransId="{A20DE154-3E86-436E-B414-2F4D22DE680D}" sibTransId="{3CD17121-AE58-4590-9181-794AC4FD05F3}"/>
    <dgm:cxn modelId="{27E38472-5989-45D0-A615-FDA082CA9043}" type="presOf" srcId="{2930A503-1242-4118-BB1C-E666E54E94C8}" destId="{EA598D5D-01F1-4ADF-BB86-E48B8597DFE0}" srcOrd="0" destOrd="0" presId="urn:microsoft.com/office/officeart/2005/8/layout/default"/>
    <dgm:cxn modelId="{9DF319D2-D8BF-470A-9662-8CA5276A614B}" type="presOf" srcId="{12C95C3B-6290-4E37-8A72-96CDB502325D}" destId="{CC661A4D-91F6-429A-8522-B30FA3239E89}" srcOrd="0" destOrd="0" presId="urn:microsoft.com/office/officeart/2005/8/layout/default"/>
    <dgm:cxn modelId="{65CA87BD-D728-468F-92CE-0C7A52A2A7ED}" srcId="{DF90F03A-E2FB-437C-A42A-D092672C8341}" destId="{2930A503-1242-4118-BB1C-E666E54E94C8}" srcOrd="1" destOrd="0" parTransId="{7644A018-853D-41AE-9269-F29FFA306BC5}" sibTransId="{0642C523-D598-4A75-B83C-15F1181A8CDE}"/>
    <dgm:cxn modelId="{FDD2736E-E11F-4218-B3A8-B9C485393D2B}" type="presOf" srcId="{DF90F03A-E2FB-437C-A42A-D092672C8341}" destId="{31444DAE-DABB-435F-A555-957D50AC8F19}" srcOrd="0" destOrd="0" presId="urn:microsoft.com/office/officeart/2005/8/layout/default"/>
    <dgm:cxn modelId="{004DF63C-3A47-4D42-A0DF-6A82811EA618}" type="presParOf" srcId="{31444DAE-DABB-435F-A555-957D50AC8F19}" destId="{CC661A4D-91F6-429A-8522-B30FA3239E89}" srcOrd="0" destOrd="0" presId="urn:microsoft.com/office/officeart/2005/8/layout/default"/>
    <dgm:cxn modelId="{54969A48-A450-41D0-B177-8187451D76A5}" type="presParOf" srcId="{31444DAE-DABB-435F-A555-957D50AC8F19}" destId="{C1DFA2E9-C102-470B-8249-738F8210BD8C}" srcOrd="1" destOrd="0" presId="urn:microsoft.com/office/officeart/2005/8/layout/default"/>
    <dgm:cxn modelId="{5C17E314-AB45-41F2-8654-E44022BD9E97}" type="presParOf" srcId="{31444DAE-DABB-435F-A555-957D50AC8F19}" destId="{EA598D5D-01F1-4ADF-BB86-E48B8597DFE0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661A4D-91F6-429A-8522-B30FA3239E89}">
      <dsp:nvSpPr>
        <dsp:cNvPr id="0" name=""/>
        <dsp:cNvSpPr/>
      </dsp:nvSpPr>
      <dsp:spPr>
        <a:xfrm>
          <a:off x="757578" y="611161"/>
          <a:ext cx="2879960" cy="1799999"/>
        </a:xfrm>
        <a:prstGeom prst="rect">
          <a:avLst/>
        </a:prstGeom>
        <a:solidFill>
          <a:srgbClr val="00ACCD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600" kern="1200" dirty="0" err="1"/>
            <a:t>Szándékos</a:t>
          </a:r>
          <a:endParaRPr lang="hu-HU" sz="4600" kern="1200" dirty="0"/>
        </a:p>
      </dsp:txBody>
      <dsp:txXfrm>
        <a:off x="757578" y="611161"/>
        <a:ext cx="2879960" cy="1799999"/>
      </dsp:txXfrm>
    </dsp:sp>
    <dsp:sp modelId="{EA598D5D-01F1-4ADF-BB86-E48B8597DFE0}">
      <dsp:nvSpPr>
        <dsp:cNvPr id="0" name=""/>
        <dsp:cNvSpPr/>
      </dsp:nvSpPr>
      <dsp:spPr>
        <a:xfrm>
          <a:off x="4508284" y="534239"/>
          <a:ext cx="2879960" cy="1799999"/>
        </a:xfrm>
        <a:prstGeom prst="rect">
          <a:avLst/>
        </a:prstGeom>
        <a:solidFill>
          <a:srgbClr val="00ACCD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600" kern="1200" dirty="0" err="1"/>
            <a:t>Gondatlan</a:t>
          </a:r>
          <a:endParaRPr lang="hu-HU" sz="4600" kern="1200" dirty="0"/>
        </a:p>
      </dsp:txBody>
      <dsp:txXfrm>
        <a:off x="4508284" y="534239"/>
        <a:ext cx="2879960" cy="17999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771CF1-9447-4166-8565-47731DC7AACA}" type="datetimeFigureOut">
              <a:rPr lang="hu-HU" smtClean="0"/>
              <a:t>2021. 04. 12.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CF6D1D-62AA-4404-833E-D7D78074DFC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99283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F6D1D-62AA-4404-833E-D7D78074DFC9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2258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CF6D1D-62AA-4404-833E-D7D78074DFC9}" type="slidenum">
              <a:rPr lang="hu-HU" smtClean="0"/>
              <a:t>38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34306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914400" y="2130434"/>
            <a:ext cx="103632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ABF00-99A6-46D0-9D64-43D9C705C4F1}" type="datetime1">
              <a:rPr lang="hu-HU" smtClean="0"/>
              <a:t>2021. 04. 12.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Dr. Kiss Tibor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6D8D6-5283-447E-AFB0-7CAFE6F6995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03965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E3C67-F1FF-433B-BD30-CE6C993214E4}" type="datetime1">
              <a:rPr lang="hu-HU" smtClean="0"/>
              <a:t>2021. 04. 12.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Dr. Kiss Tibor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6D8D6-5283-447E-AFB0-7CAFE6F6995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01391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839200" y="274647"/>
            <a:ext cx="27432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09600" y="274647"/>
            <a:ext cx="80264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FC816-6DC2-4916-9E66-B3F2DA6EF84F}" type="datetime1">
              <a:rPr lang="hu-HU" smtClean="0"/>
              <a:t>2021. 04. 12.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Dr. Kiss Tibor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6D8D6-5283-447E-AFB0-7CAFE6F6995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15189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DC4F5-9033-49A3-9FE9-A24DE219EB83}" type="datetime1">
              <a:rPr lang="hu-HU" smtClean="0"/>
              <a:t>2021. 04. 12.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Dr. Kiss Tibor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6D8D6-5283-447E-AFB0-7CAFE6F6995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83625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63084" y="44069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B8920-C183-4B8F-BF64-BA5BEBCD529B}" type="datetime1">
              <a:rPr lang="hu-HU" smtClean="0"/>
              <a:t>2021. 04. 12.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Dr. Kiss Tibor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6D8D6-5283-447E-AFB0-7CAFE6F6995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26143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35EB2-B054-488B-B6A3-4EDF3CB6ABA8}" type="datetime1">
              <a:rPr lang="hu-HU" smtClean="0"/>
              <a:t>2021. 04. 12.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Dr. Kiss Tibor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6D8D6-5283-447E-AFB0-7CAFE6F6995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54616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A2468-6B08-48BA-A4AE-E458A4F0B8B6}" type="datetime1">
              <a:rPr lang="hu-HU" smtClean="0"/>
              <a:t>2021. 04. 12.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Dr. Kiss Tibor</a:t>
            </a: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6D8D6-5283-447E-AFB0-7CAFE6F6995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49217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4D961-4A33-4F1E-8657-40EF54E0B2FA}" type="datetime1">
              <a:rPr lang="hu-HU" smtClean="0"/>
              <a:t>2021. 04. 12.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Dr. Kiss Tibor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6D8D6-5283-447E-AFB0-7CAFE6F6995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93477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AFBBB-CD34-4CB1-9219-2ACC0A5B249C}" type="datetime1">
              <a:rPr lang="hu-HU" smtClean="0"/>
              <a:t>2021. 04. 12.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Dr. Kiss Tibor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6D8D6-5283-447E-AFB0-7CAFE6F6995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7610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766733" y="27305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B13ED-6E34-46A0-8B5A-DB504833A9E2}" type="datetime1">
              <a:rPr lang="hu-HU" smtClean="0"/>
              <a:t>2021. 04. 12.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Dr. Kiss Tibor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6D8D6-5283-447E-AFB0-7CAFE6F6995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09236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2E8B3-6DD7-4496-9D3F-F0CAC08CA98A}" type="datetime1">
              <a:rPr lang="hu-HU" smtClean="0"/>
              <a:t>2021. 04. 12.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Dr. Kiss Tibor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6D8D6-5283-447E-AFB0-7CAFE6F6995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30149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609600" y="635635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636EE3-B3D3-4494-9FB6-2F266CE67405}" type="datetime1">
              <a:rPr lang="hu-HU" smtClean="0"/>
              <a:t>2021. 04. 12.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165600" y="635635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u-HU"/>
              <a:t>Dr. Kiss Tibor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737600" y="635635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86D8D6-5283-447E-AFB0-7CAFE6F6995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13625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C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2173638"/>
            <a:ext cx="9144000" cy="2169825"/>
          </a:xfrm>
        </p:spPr>
        <p:txBody>
          <a:bodyPr>
            <a:spAutoFit/>
          </a:bodyPr>
          <a:lstStyle/>
          <a:p>
            <a:r>
              <a:rPr lang="hu-HU" sz="45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PTE-mentőtisztképzés</a:t>
            </a:r>
            <a:br>
              <a:rPr lang="hu-HU" sz="45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hu-HU" sz="45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hu-HU" sz="45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hu-HU" sz="45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56" t="42500" r="19062" b="10555"/>
          <a:stretch/>
        </p:blipFill>
        <p:spPr bwMode="auto">
          <a:xfrm>
            <a:off x="10028925" y="180000"/>
            <a:ext cx="1726250" cy="944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Egyenes összekötő 4"/>
          <p:cNvCxnSpPr/>
          <p:nvPr/>
        </p:nvCxnSpPr>
        <p:spPr>
          <a:xfrm>
            <a:off x="552450" y="652065"/>
            <a:ext cx="9442358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zövegdoboz 2">
            <a:extLst>
              <a:ext uri="{FF2B5EF4-FFF2-40B4-BE49-F238E27FC236}">
                <a16:creationId xmlns:a16="http://schemas.microsoft.com/office/drawing/2014/main" id="{55C40450-BE4F-4ADC-8181-6EA6633C003F}"/>
              </a:ext>
            </a:extLst>
          </p:cNvPr>
          <p:cNvSpPr txBox="1"/>
          <p:nvPr/>
        </p:nvSpPr>
        <p:spPr>
          <a:xfrm>
            <a:off x="1263748" y="3457136"/>
            <a:ext cx="966450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hu-HU" altLang="hu-HU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Dr. Kiss Tibor</a:t>
            </a:r>
          </a:p>
          <a:p>
            <a:pPr algn="ctr">
              <a:lnSpc>
                <a:spcPct val="100000"/>
              </a:lnSpc>
              <a:buFont typeface="Wingdings" panose="05000000000000000000" pitchFamily="2" charset="2"/>
              <a:buNone/>
            </a:pPr>
            <a:endParaRPr lang="hu-HU" altLang="hu-HU" sz="28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hu-HU" altLang="hu-HU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NSZKK Szombathelyi Intézete</a:t>
            </a:r>
          </a:p>
          <a:p>
            <a:pPr algn="ctr">
              <a:lnSpc>
                <a:spcPct val="100000"/>
              </a:lnSpc>
              <a:buFont typeface="Wingdings" panose="05000000000000000000" pitchFamily="2" charset="2"/>
              <a:buNone/>
            </a:pPr>
            <a:endParaRPr lang="hu-HU" altLang="hu-HU" sz="28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hu-HU" altLang="hu-HU" sz="2800" b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2020/2021-es </a:t>
            </a:r>
            <a:r>
              <a:rPr lang="hu-HU" altLang="hu-HU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tanév II. félév.</a:t>
            </a:r>
            <a:endParaRPr lang="en-GB" altLang="hu-HU" sz="28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BFF2F283-A1F7-4101-825C-A20680E55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Dr. Kiss Tibor</a:t>
            </a:r>
          </a:p>
        </p:txBody>
      </p:sp>
    </p:spTree>
    <p:extLst>
      <p:ext uri="{BB962C8B-B14F-4D97-AF65-F5344CB8AC3E}">
        <p14:creationId xmlns:p14="http://schemas.microsoft.com/office/powerpoint/2010/main" val="25488406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Egyenes összekötő 9"/>
          <p:cNvCxnSpPr>
            <a:endCxn id="2050" idx="1"/>
          </p:cNvCxnSpPr>
          <p:nvPr/>
        </p:nvCxnSpPr>
        <p:spPr>
          <a:xfrm>
            <a:off x="552450" y="652065"/>
            <a:ext cx="9442358" cy="0"/>
          </a:xfrm>
          <a:prstGeom prst="line">
            <a:avLst/>
          </a:prstGeom>
          <a:ln w="19050">
            <a:solidFill>
              <a:srgbClr val="00AC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artalom helye 2"/>
          <p:cNvSpPr txBox="1">
            <a:spLocks/>
          </p:cNvSpPr>
          <p:nvPr/>
        </p:nvSpPr>
        <p:spPr>
          <a:xfrm>
            <a:off x="2224756" y="2572293"/>
            <a:ext cx="7968952" cy="39897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00ACCD"/>
              </a:buClr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1" t="36225" r="38700" b="15812"/>
          <a:stretch/>
        </p:blipFill>
        <p:spPr bwMode="auto">
          <a:xfrm>
            <a:off x="9994808" y="156584"/>
            <a:ext cx="1798662" cy="990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artalom helye 2"/>
          <p:cNvSpPr txBox="1">
            <a:spLocks/>
          </p:cNvSpPr>
          <p:nvPr/>
        </p:nvSpPr>
        <p:spPr>
          <a:xfrm>
            <a:off x="828676" y="2724693"/>
            <a:ext cx="10877550" cy="1545038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spcBef>
                <a:spcPts val="0"/>
              </a:spcBef>
              <a:buClr>
                <a:srgbClr val="00ACCD"/>
              </a:buClr>
              <a:buFont typeface="Arial" panose="020B0604020202020204" pitchFamily="34" charset="0"/>
              <a:buChar char="•"/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dirty="0"/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B3D8142A-F407-4607-86F1-0BA4AFB4B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2138173"/>
          </a:xfrm>
        </p:spPr>
        <p:txBody>
          <a:bodyPr/>
          <a:lstStyle/>
          <a:p>
            <a:r>
              <a:rPr lang="en-GB" altLang="hu-HU" sz="3000" b="1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GONDATLANSÁG </a:t>
            </a:r>
            <a:r>
              <a:rPr lang="en-GB" altLang="hu-HU" sz="3000" b="1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lehet</a:t>
            </a:r>
            <a:r>
              <a:rPr lang="en-GB" altLang="hu-HU" sz="3000" b="1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endParaRPr lang="hu-HU" sz="3000" b="1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D3683DB0-8766-4A5B-8DCC-C178F65A6C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250836"/>
            <a:ext cx="10972800" cy="3875333"/>
          </a:xfrm>
        </p:spPr>
        <p:txBody>
          <a:bodyPr/>
          <a:lstStyle/>
          <a:p>
            <a:pPr>
              <a:lnSpc>
                <a:spcPct val="100000"/>
              </a:lnSpc>
              <a:buClr>
                <a:srgbClr val="FFFFFF"/>
              </a:buClr>
              <a:buFont typeface="Tahoma" panose="020B0604030504040204" pitchFamily="34" charset="0"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hu-HU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tudatos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gondatlanság</a:t>
            </a:r>
            <a:endParaRPr lang="en-GB" alt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Font typeface="Tahoma" panose="020B0604030504040204" pitchFamily="34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(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luxuria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>
              <a:lnSpc>
                <a:spcPct val="100000"/>
              </a:lnSpc>
              <a:buClr>
                <a:srgbClr val="FFFFFF"/>
              </a:buClr>
              <a:buFont typeface="Wingdings" panose="05000000000000000000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Font typeface="Wingdings" panose="05000000000000000000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vagy</a:t>
            </a:r>
            <a:endParaRPr lang="en-GB" alt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Font typeface="Wingdings" panose="05000000000000000000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Font typeface="Tahoma" panose="020B0604030504040204" pitchFamily="34" charset="0"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hu-HU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hanyagság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>
              <a:lnSpc>
                <a:spcPct val="100000"/>
              </a:lnSpc>
              <a:buClr>
                <a:srgbClr val="FFFFFF"/>
              </a:buClr>
              <a:buFont typeface="Tahoma" panose="020B0604030504040204" pitchFamily="34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(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negligentia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endParaRPr lang="hu-HU" dirty="0"/>
          </a:p>
        </p:txBody>
      </p:sp>
      <p:sp>
        <p:nvSpPr>
          <p:cNvPr id="2" name="Élőláb helye 1">
            <a:extLst>
              <a:ext uri="{FF2B5EF4-FFF2-40B4-BE49-F238E27FC236}">
                <a16:creationId xmlns:a16="http://schemas.microsoft.com/office/drawing/2014/main" id="{FFB7599E-0A45-4E76-8239-EF676A60E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Dr. Kiss Tibor</a:t>
            </a:r>
          </a:p>
        </p:txBody>
      </p:sp>
    </p:spTree>
    <p:extLst>
      <p:ext uri="{BB962C8B-B14F-4D97-AF65-F5344CB8AC3E}">
        <p14:creationId xmlns:p14="http://schemas.microsoft.com/office/powerpoint/2010/main" val="29814929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Egyenes összekötő 9"/>
          <p:cNvCxnSpPr>
            <a:endCxn id="2050" idx="1"/>
          </p:cNvCxnSpPr>
          <p:nvPr/>
        </p:nvCxnSpPr>
        <p:spPr>
          <a:xfrm>
            <a:off x="552450" y="652065"/>
            <a:ext cx="9442358" cy="0"/>
          </a:xfrm>
          <a:prstGeom prst="line">
            <a:avLst/>
          </a:prstGeom>
          <a:ln w="19050">
            <a:solidFill>
              <a:srgbClr val="00AC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artalom helye 2"/>
          <p:cNvSpPr txBox="1">
            <a:spLocks/>
          </p:cNvSpPr>
          <p:nvPr/>
        </p:nvSpPr>
        <p:spPr>
          <a:xfrm>
            <a:off x="2224756" y="2572293"/>
            <a:ext cx="7968952" cy="39897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00ACCD"/>
              </a:buClr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1" t="36225" r="38700" b="15812"/>
          <a:stretch/>
        </p:blipFill>
        <p:spPr bwMode="auto">
          <a:xfrm>
            <a:off x="9994808" y="156584"/>
            <a:ext cx="1798662" cy="990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artalom helye 2"/>
          <p:cNvSpPr txBox="1">
            <a:spLocks/>
          </p:cNvSpPr>
          <p:nvPr/>
        </p:nvSpPr>
        <p:spPr>
          <a:xfrm>
            <a:off x="828676" y="2724693"/>
            <a:ext cx="10877550" cy="1545038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spcBef>
                <a:spcPts val="0"/>
              </a:spcBef>
              <a:buClr>
                <a:srgbClr val="00ACCD"/>
              </a:buClr>
              <a:buFont typeface="Arial" panose="020B0604020202020204" pitchFamily="34" charset="0"/>
              <a:buChar char="•"/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dirty="0"/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B3D8142A-F407-4607-86F1-0BA4AFB4B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2297645"/>
          </a:xfrm>
        </p:spPr>
        <p:txBody>
          <a:bodyPr/>
          <a:lstStyle/>
          <a:p>
            <a:r>
              <a:rPr lang="en-GB" altLang="hu-HU" sz="3000" b="1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Luxuria</a:t>
            </a:r>
            <a:r>
              <a:rPr lang="en-GB" altLang="hu-HU" sz="3000" b="1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lang="en-GB" altLang="hu-HU" sz="3000" b="1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tudatos</a:t>
            </a:r>
            <a:r>
              <a:rPr lang="en-GB" altLang="hu-HU" sz="3000" b="1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3000" b="1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gondatlanság</a:t>
            </a:r>
            <a:r>
              <a:rPr lang="en-GB" altLang="hu-HU" sz="3000" b="1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lang="hu-HU" sz="3000" b="1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D3683DB0-8766-4A5B-8DCC-C178F65A6C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412817"/>
            <a:ext cx="10972800" cy="3713352"/>
          </a:xfrm>
        </p:spPr>
        <p:txBody>
          <a:bodyPr/>
          <a:lstStyle/>
          <a:p>
            <a:pPr marL="0" indent="0" algn="ctr">
              <a:buNone/>
            </a:pPr>
            <a:r>
              <a:rPr lang="en-GB" altLang="hu-HU" sz="2800" b="1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az</a:t>
            </a:r>
            <a:r>
              <a:rPr lang="en-GB" altLang="hu-HU" sz="2800" b="1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2800" b="1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elkövető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látja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magatartása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lehetséges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következményeit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b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könnyelműen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bízik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azok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elmaradásában</a:t>
            </a:r>
            <a:endParaRPr lang="en-GB" alt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dirty="0"/>
          </a:p>
        </p:txBody>
      </p:sp>
      <p:sp>
        <p:nvSpPr>
          <p:cNvPr id="2" name="Élőláb helye 1">
            <a:extLst>
              <a:ext uri="{FF2B5EF4-FFF2-40B4-BE49-F238E27FC236}">
                <a16:creationId xmlns:a16="http://schemas.microsoft.com/office/drawing/2014/main" id="{FFB7599E-0A45-4E76-8239-EF676A60E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Dr. Kiss Tibor</a:t>
            </a:r>
          </a:p>
        </p:txBody>
      </p:sp>
    </p:spTree>
    <p:extLst>
      <p:ext uri="{BB962C8B-B14F-4D97-AF65-F5344CB8AC3E}">
        <p14:creationId xmlns:p14="http://schemas.microsoft.com/office/powerpoint/2010/main" val="34548175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Egyenes összekötő 9"/>
          <p:cNvCxnSpPr>
            <a:endCxn id="2050" idx="1"/>
          </p:cNvCxnSpPr>
          <p:nvPr/>
        </p:nvCxnSpPr>
        <p:spPr>
          <a:xfrm>
            <a:off x="552450" y="652065"/>
            <a:ext cx="9442358" cy="0"/>
          </a:xfrm>
          <a:prstGeom prst="line">
            <a:avLst/>
          </a:prstGeom>
          <a:ln w="19050">
            <a:solidFill>
              <a:srgbClr val="00AC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artalom helye 2"/>
          <p:cNvSpPr txBox="1">
            <a:spLocks/>
          </p:cNvSpPr>
          <p:nvPr/>
        </p:nvSpPr>
        <p:spPr>
          <a:xfrm>
            <a:off x="2224756" y="2572293"/>
            <a:ext cx="7968952" cy="39897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00ACCD"/>
              </a:buClr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1" t="36225" r="38700" b="15812"/>
          <a:stretch/>
        </p:blipFill>
        <p:spPr bwMode="auto">
          <a:xfrm>
            <a:off x="9994808" y="156584"/>
            <a:ext cx="1798662" cy="990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artalom helye 2"/>
          <p:cNvSpPr txBox="1">
            <a:spLocks/>
          </p:cNvSpPr>
          <p:nvPr/>
        </p:nvSpPr>
        <p:spPr>
          <a:xfrm>
            <a:off x="828676" y="2724693"/>
            <a:ext cx="10877550" cy="1545038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spcBef>
                <a:spcPts val="0"/>
              </a:spcBef>
              <a:buClr>
                <a:srgbClr val="00ACCD"/>
              </a:buClr>
              <a:buFont typeface="Arial" panose="020B0604020202020204" pitchFamily="34" charset="0"/>
              <a:buChar char="•"/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dirty="0"/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B3D8142A-F407-4607-86F1-0BA4AFB4B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804466"/>
            <a:ext cx="10972800" cy="1537637"/>
          </a:xfrm>
        </p:spPr>
        <p:txBody>
          <a:bodyPr/>
          <a:lstStyle/>
          <a:p>
            <a:r>
              <a:rPr lang="en-GB" altLang="hu-HU" sz="3000" b="1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Negligentia</a:t>
            </a:r>
            <a:r>
              <a:rPr lang="en-GB" altLang="hu-HU" sz="3000" b="1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lang="en-GB" altLang="hu-HU" sz="3000" b="1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hanyagság</a:t>
            </a:r>
            <a:r>
              <a:rPr lang="en-GB" altLang="hu-HU" sz="3000" b="1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lang="hu-HU" sz="3000" b="1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D3683DB0-8766-4A5B-8DCC-C178F65A6C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572293"/>
            <a:ext cx="10972800" cy="3553876"/>
          </a:xfrm>
        </p:spPr>
        <p:txBody>
          <a:bodyPr/>
          <a:lstStyle/>
          <a:p>
            <a:pPr marL="0" indent="0" algn="ctr">
              <a:buNone/>
            </a:pPr>
            <a:r>
              <a:rPr lang="en-GB" altLang="hu-HU" sz="2800" b="1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az</a:t>
            </a:r>
            <a:r>
              <a:rPr lang="en-GB" altLang="hu-HU" sz="2800" b="1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2800" b="1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elkövető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nem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látja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cselekmény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lehetséges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következményeit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b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mert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tőle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elvárható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figyelmet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vagy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körültekintést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elmulasztja</a:t>
            </a:r>
            <a:endParaRPr lang="en-GB" alt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dirty="0"/>
          </a:p>
        </p:txBody>
      </p:sp>
      <p:sp>
        <p:nvSpPr>
          <p:cNvPr id="2" name="Élőláb helye 1">
            <a:extLst>
              <a:ext uri="{FF2B5EF4-FFF2-40B4-BE49-F238E27FC236}">
                <a16:creationId xmlns:a16="http://schemas.microsoft.com/office/drawing/2014/main" id="{FFB7599E-0A45-4E76-8239-EF676A60E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Dr. Kiss Tibor</a:t>
            </a:r>
          </a:p>
        </p:txBody>
      </p:sp>
    </p:spTree>
    <p:extLst>
      <p:ext uri="{BB962C8B-B14F-4D97-AF65-F5344CB8AC3E}">
        <p14:creationId xmlns:p14="http://schemas.microsoft.com/office/powerpoint/2010/main" val="11441345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Egyenes összekötő 9"/>
          <p:cNvCxnSpPr>
            <a:endCxn id="2050" idx="1"/>
          </p:cNvCxnSpPr>
          <p:nvPr/>
        </p:nvCxnSpPr>
        <p:spPr>
          <a:xfrm>
            <a:off x="552450" y="652065"/>
            <a:ext cx="9442358" cy="0"/>
          </a:xfrm>
          <a:prstGeom prst="line">
            <a:avLst/>
          </a:prstGeom>
          <a:ln w="19050">
            <a:solidFill>
              <a:srgbClr val="00AC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artalom helye 2"/>
          <p:cNvSpPr txBox="1">
            <a:spLocks/>
          </p:cNvSpPr>
          <p:nvPr/>
        </p:nvSpPr>
        <p:spPr>
          <a:xfrm>
            <a:off x="2224756" y="2572293"/>
            <a:ext cx="7968952" cy="39897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00ACCD"/>
              </a:buClr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1" t="36225" r="38700" b="15812"/>
          <a:stretch/>
        </p:blipFill>
        <p:spPr bwMode="auto">
          <a:xfrm>
            <a:off x="9994808" y="156584"/>
            <a:ext cx="1798662" cy="990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artalom helye 2"/>
          <p:cNvSpPr txBox="1">
            <a:spLocks/>
          </p:cNvSpPr>
          <p:nvPr/>
        </p:nvSpPr>
        <p:spPr>
          <a:xfrm>
            <a:off x="828676" y="2724693"/>
            <a:ext cx="10877550" cy="1545038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spcBef>
                <a:spcPts val="0"/>
              </a:spcBef>
              <a:buClr>
                <a:srgbClr val="00ACCD"/>
              </a:buClr>
              <a:buFont typeface="Arial" panose="020B0604020202020204" pitchFamily="34" charset="0"/>
              <a:buChar char="•"/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dirty="0"/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B3D8142A-F407-4607-86F1-0BA4AFB4B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2138159"/>
          </a:xfrm>
        </p:spPr>
        <p:txBody>
          <a:bodyPr/>
          <a:lstStyle/>
          <a:p>
            <a:r>
              <a:rPr lang="en-GB" altLang="hu-HU" sz="3000" b="1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BÜNTETHETŐ</a:t>
            </a:r>
            <a:endParaRPr lang="hu-HU" sz="3000" b="1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D3683DB0-8766-4A5B-8DCC-C178F65A6C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412817"/>
            <a:ext cx="10972800" cy="3713352"/>
          </a:xfrm>
        </p:spPr>
        <p:txBody>
          <a:bodyPr/>
          <a:lstStyle/>
          <a:p>
            <a:pPr>
              <a:lnSpc>
                <a:spcPct val="100000"/>
              </a:lnSpc>
              <a:buClr>
                <a:srgbClr val="FFFFFF"/>
              </a:buClr>
              <a:buFont typeface="Tahoma" panose="020B0604030504040204" pitchFamily="34" charset="0"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hu-HU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az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előkészület</a:t>
            </a:r>
            <a:endParaRPr lang="en-GB" alt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Font typeface="Tahoma" panose="020B0604030504040204" pitchFamily="34" charset="0"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hu-HU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kísérlet</a:t>
            </a:r>
            <a:endParaRPr lang="en-GB" alt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Font typeface="Tahoma" panose="020B0604030504040204" pitchFamily="34" charset="0"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hu-HU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befejezett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bűncselekmény</a:t>
            </a:r>
            <a:endParaRPr lang="en-GB" alt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dirty="0"/>
          </a:p>
        </p:txBody>
      </p:sp>
      <p:sp>
        <p:nvSpPr>
          <p:cNvPr id="2" name="Élőláb helye 1">
            <a:extLst>
              <a:ext uri="{FF2B5EF4-FFF2-40B4-BE49-F238E27FC236}">
                <a16:creationId xmlns:a16="http://schemas.microsoft.com/office/drawing/2014/main" id="{FFB7599E-0A45-4E76-8239-EF676A60E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Dr. Kiss Tibor</a:t>
            </a:r>
          </a:p>
        </p:txBody>
      </p:sp>
    </p:spTree>
    <p:extLst>
      <p:ext uri="{BB962C8B-B14F-4D97-AF65-F5344CB8AC3E}">
        <p14:creationId xmlns:p14="http://schemas.microsoft.com/office/powerpoint/2010/main" val="31692506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Egyenes összekötő 9"/>
          <p:cNvCxnSpPr>
            <a:endCxn id="2050" idx="1"/>
          </p:cNvCxnSpPr>
          <p:nvPr/>
        </p:nvCxnSpPr>
        <p:spPr>
          <a:xfrm>
            <a:off x="552450" y="652065"/>
            <a:ext cx="9442358" cy="0"/>
          </a:xfrm>
          <a:prstGeom prst="line">
            <a:avLst/>
          </a:prstGeom>
          <a:ln w="19050">
            <a:solidFill>
              <a:srgbClr val="00AC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artalom helye 2"/>
          <p:cNvSpPr txBox="1">
            <a:spLocks/>
          </p:cNvSpPr>
          <p:nvPr/>
        </p:nvSpPr>
        <p:spPr>
          <a:xfrm>
            <a:off x="2224756" y="2572293"/>
            <a:ext cx="7968952" cy="39897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00ACCD"/>
              </a:buClr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1" t="36225" r="38700" b="15812"/>
          <a:stretch/>
        </p:blipFill>
        <p:spPr bwMode="auto">
          <a:xfrm>
            <a:off x="9994808" y="156584"/>
            <a:ext cx="1798662" cy="990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artalom helye 2"/>
          <p:cNvSpPr txBox="1">
            <a:spLocks/>
          </p:cNvSpPr>
          <p:nvPr/>
        </p:nvSpPr>
        <p:spPr>
          <a:xfrm>
            <a:off x="828676" y="2724693"/>
            <a:ext cx="10877550" cy="1545038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spcBef>
                <a:spcPts val="0"/>
              </a:spcBef>
              <a:buClr>
                <a:srgbClr val="00ACCD"/>
              </a:buClr>
              <a:buFont typeface="Arial" panose="020B0604020202020204" pitchFamily="34" charset="0"/>
              <a:buChar char="•"/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dirty="0"/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B3D8142A-F407-4607-86F1-0BA4AFB4B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2297649"/>
          </a:xfrm>
        </p:spPr>
        <p:txBody>
          <a:bodyPr/>
          <a:lstStyle/>
          <a:p>
            <a:r>
              <a:rPr lang="en-GB" altLang="hu-HU" sz="3000" b="1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ELKÖVETŐ</a:t>
            </a:r>
            <a:endParaRPr lang="hu-HU" sz="3000" b="1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D3683DB0-8766-4A5B-8DCC-C178F65A6C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412817"/>
            <a:ext cx="10972800" cy="3713352"/>
          </a:xfrm>
        </p:spPr>
        <p:txBody>
          <a:bodyPr/>
          <a:lstStyle/>
          <a:p>
            <a:pPr>
              <a:lnSpc>
                <a:spcPct val="100000"/>
              </a:lnSpc>
              <a:buClr>
                <a:srgbClr val="FFFFFF"/>
              </a:buClr>
              <a:buFont typeface="Tahoma" panose="020B0604030504040204" pitchFamily="34" charset="0"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hu-HU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tettes</a:t>
            </a:r>
            <a:endParaRPr lang="en-GB" alt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Font typeface="Tahoma" panose="020B0604030504040204" pitchFamily="34" charset="0"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hu-HU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társtettes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tettesek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>
              <a:lnSpc>
                <a:spcPct val="100000"/>
              </a:lnSpc>
              <a:buClr>
                <a:srgbClr val="FFFFFF"/>
              </a:buClr>
              <a:buFont typeface="Tahoma" panose="020B0604030504040204" pitchFamily="34" charset="0"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hu-HU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felbújtó</a:t>
            </a:r>
            <a:endParaRPr lang="en-GB" alt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Font typeface="Tahoma" panose="020B0604030504040204" pitchFamily="34" charset="0"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hu-HU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bűnsegéd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részesek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endParaRPr lang="hu-HU" dirty="0"/>
          </a:p>
        </p:txBody>
      </p:sp>
      <p:sp>
        <p:nvSpPr>
          <p:cNvPr id="2" name="Élőláb helye 1">
            <a:extLst>
              <a:ext uri="{FF2B5EF4-FFF2-40B4-BE49-F238E27FC236}">
                <a16:creationId xmlns:a16="http://schemas.microsoft.com/office/drawing/2014/main" id="{FFB7599E-0A45-4E76-8239-EF676A60E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Dr. Kiss Tibor</a:t>
            </a:r>
          </a:p>
        </p:txBody>
      </p:sp>
    </p:spTree>
    <p:extLst>
      <p:ext uri="{BB962C8B-B14F-4D97-AF65-F5344CB8AC3E}">
        <p14:creationId xmlns:p14="http://schemas.microsoft.com/office/powerpoint/2010/main" val="32079198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Egyenes összekötő 9"/>
          <p:cNvCxnSpPr>
            <a:endCxn id="2050" idx="1"/>
          </p:cNvCxnSpPr>
          <p:nvPr/>
        </p:nvCxnSpPr>
        <p:spPr>
          <a:xfrm>
            <a:off x="552450" y="652065"/>
            <a:ext cx="9442358" cy="0"/>
          </a:xfrm>
          <a:prstGeom prst="line">
            <a:avLst/>
          </a:prstGeom>
          <a:ln w="19050">
            <a:solidFill>
              <a:srgbClr val="00AC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artalom helye 2"/>
          <p:cNvSpPr txBox="1">
            <a:spLocks/>
          </p:cNvSpPr>
          <p:nvPr/>
        </p:nvSpPr>
        <p:spPr>
          <a:xfrm>
            <a:off x="2224756" y="2572293"/>
            <a:ext cx="7968952" cy="39897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00ACCD"/>
              </a:buClr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1" t="36225" r="38700" b="15812"/>
          <a:stretch/>
        </p:blipFill>
        <p:spPr bwMode="auto">
          <a:xfrm>
            <a:off x="9994808" y="156584"/>
            <a:ext cx="1798662" cy="990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artalom helye 2"/>
          <p:cNvSpPr txBox="1">
            <a:spLocks/>
          </p:cNvSpPr>
          <p:nvPr/>
        </p:nvSpPr>
        <p:spPr>
          <a:xfrm>
            <a:off x="828676" y="2724693"/>
            <a:ext cx="10877550" cy="1545038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spcBef>
                <a:spcPts val="0"/>
              </a:spcBef>
              <a:buClr>
                <a:srgbClr val="00ACCD"/>
              </a:buClr>
              <a:buFont typeface="Arial" panose="020B0604020202020204" pitchFamily="34" charset="0"/>
              <a:buChar char="•"/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dirty="0"/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B3D8142A-F407-4607-86F1-0BA4AFB4B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2219863"/>
          </a:xfrm>
        </p:spPr>
        <p:txBody>
          <a:bodyPr/>
          <a:lstStyle/>
          <a:p>
            <a:r>
              <a:rPr lang="en-GB" altLang="hu-HU" sz="3000" b="1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</a:t>
            </a:r>
            <a:r>
              <a:rPr lang="en-GB" altLang="hu-HU" sz="3000" b="1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büntethetőséget</a:t>
            </a:r>
            <a:r>
              <a:rPr lang="en-GB" altLang="hu-HU" sz="3000" b="1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3000" b="1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kizáró</a:t>
            </a:r>
            <a:r>
              <a:rPr lang="en-GB" altLang="hu-HU" sz="3000" b="1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3000" b="1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okok</a:t>
            </a:r>
            <a:endParaRPr lang="hu-HU" sz="3000" b="1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D3683DB0-8766-4A5B-8DCC-C178F65A6C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293038"/>
            <a:ext cx="10972800" cy="3833132"/>
          </a:xfrm>
        </p:spPr>
        <p:txBody>
          <a:bodyPr/>
          <a:lstStyle/>
          <a:p>
            <a:pPr>
              <a:lnSpc>
                <a:spcPct val="100000"/>
              </a:lnSpc>
              <a:buClr>
                <a:srgbClr val="FFFFFF"/>
              </a:buClr>
              <a:buFont typeface="Tahoma" panose="020B0604030504040204" pitchFamily="34" charset="0"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hu-HU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gyermekkor</a:t>
            </a:r>
            <a:endParaRPr lang="en-GB" alt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Font typeface="Tahoma" panose="020B0604030504040204" pitchFamily="34" charset="0"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hu-HU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kóros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elmeállapot</a:t>
            </a:r>
            <a:endParaRPr lang="en-GB" alt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Font typeface="Tahoma" panose="020B0604030504040204" pitchFamily="34" charset="0"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hu-HU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kényszer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és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fenyegetés</a:t>
            </a:r>
            <a:endParaRPr lang="en-GB" alt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Font typeface="Tahoma" panose="020B0604030504040204" pitchFamily="34" charset="0"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hu-HU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tévedés</a:t>
            </a:r>
            <a:endParaRPr lang="en-GB" alt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dirty="0"/>
          </a:p>
        </p:txBody>
      </p:sp>
      <p:sp>
        <p:nvSpPr>
          <p:cNvPr id="2" name="Élőláb helye 1">
            <a:extLst>
              <a:ext uri="{FF2B5EF4-FFF2-40B4-BE49-F238E27FC236}">
                <a16:creationId xmlns:a16="http://schemas.microsoft.com/office/drawing/2014/main" id="{FFB7599E-0A45-4E76-8239-EF676A60E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Dr. Kiss Tibor</a:t>
            </a:r>
          </a:p>
        </p:txBody>
      </p:sp>
    </p:spTree>
    <p:extLst>
      <p:ext uri="{BB962C8B-B14F-4D97-AF65-F5344CB8AC3E}">
        <p14:creationId xmlns:p14="http://schemas.microsoft.com/office/powerpoint/2010/main" val="25606415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Egyenes összekötő 9"/>
          <p:cNvCxnSpPr>
            <a:endCxn id="2050" idx="1"/>
          </p:cNvCxnSpPr>
          <p:nvPr/>
        </p:nvCxnSpPr>
        <p:spPr>
          <a:xfrm>
            <a:off x="552450" y="652065"/>
            <a:ext cx="9442358" cy="0"/>
          </a:xfrm>
          <a:prstGeom prst="line">
            <a:avLst/>
          </a:prstGeom>
          <a:ln w="19050">
            <a:solidFill>
              <a:srgbClr val="00AC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artalom helye 2"/>
          <p:cNvSpPr txBox="1">
            <a:spLocks/>
          </p:cNvSpPr>
          <p:nvPr/>
        </p:nvSpPr>
        <p:spPr>
          <a:xfrm>
            <a:off x="2224756" y="2572293"/>
            <a:ext cx="7968952" cy="39897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00ACCD"/>
              </a:buClr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1" t="36225" r="38700" b="15812"/>
          <a:stretch/>
        </p:blipFill>
        <p:spPr bwMode="auto">
          <a:xfrm>
            <a:off x="9994808" y="156584"/>
            <a:ext cx="1798662" cy="990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artalom helye 2"/>
          <p:cNvSpPr txBox="1">
            <a:spLocks/>
          </p:cNvSpPr>
          <p:nvPr/>
        </p:nvSpPr>
        <p:spPr>
          <a:xfrm>
            <a:off x="828676" y="2724693"/>
            <a:ext cx="10877550" cy="1545038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spcBef>
                <a:spcPts val="0"/>
              </a:spcBef>
              <a:buClr>
                <a:srgbClr val="00ACCD"/>
              </a:buClr>
              <a:buFont typeface="Arial" panose="020B0604020202020204" pitchFamily="34" charset="0"/>
              <a:buChar char="•"/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dirty="0"/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B3D8142A-F407-4607-86F1-0BA4AFB4B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2138175"/>
          </a:xfrm>
        </p:spPr>
        <p:txBody>
          <a:bodyPr/>
          <a:lstStyle/>
          <a:p>
            <a:r>
              <a:rPr lang="en-GB" altLang="hu-HU" sz="3000" b="1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</a:t>
            </a:r>
            <a:r>
              <a:rPr lang="en-GB" altLang="hu-HU" sz="3000" b="1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büntethetőséget</a:t>
            </a:r>
            <a:r>
              <a:rPr lang="en-GB" altLang="hu-HU" sz="3000" b="1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3000" b="1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kizáró</a:t>
            </a:r>
            <a:r>
              <a:rPr lang="en-GB" altLang="hu-HU" sz="3000" b="1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3000" b="1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okok</a:t>
            </a:r>
            <a:endParaRPr lang="hu-HU" sz="3000" b="1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D3683DB0-8766-4A5B-8DCC-C178F65A6C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412812"/>
            <a:ext cx="10972800" cy="3713357"/>
          </a:xfrm>
        </p:spPr>
        <p:txBody>
          <a:bodyPr/>
          <a:lstStyle/>
          <a:p>
            <a:pPr marL="339725" lvl="0" indent="-339725" defTabSz="449263" fontAlgn="base">
              <a:spcBef>
                <a:spcPts val="700"/>
              </a:spcBef>
              <a:spcAft>
                <a:spcPct val="0"/>
              </a:spcAft>
              <a:buClr>
                <a:srgbClr val="FFFFFF"/>
              </a:buClr>
              <a:buSzPct val="70000"/>
              <a:buFont typeface="Tahoma" panose="020B0604030504040204" pitchFamily="34" charset="0"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hu-HU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cselekmény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társadalomra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veszélyességének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csekély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foka</a:t>
            </a:r>
            <a:endParaRPr lang="en-GB" alt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39725" lvl="0" indent="-339725" defTabSz="449263" fontAlgn="base">
              <a:spcBef>
                <a:spcPts val="700"/>
              </a:spcBef>
              <a:spcAft>
                <a:spcPct val="0"/>
              </a:spcAft>
              <a:buClr>
                <a:srgbClr val="FFFFFF"/>
              </a:buClr>
              <a:buSzPct val="70000"/>
              <a:buFont typeface="Tahoma" panose="020B0604030504040204" pitchFamily="34" charset="0"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hu-HU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jogos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védelem</a:t>
            </a:r>
            <a:endParaRPr lang="en-GB" alt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39725" lvl="0" indent="-339725" defTabSz="449263" fontAlgn="base">
              <a:spcBef>
                <a:spcPts val="700"/>
              </a:spcBef>
              <a:spcAft>
                <a:spcPct val="0"/>
              </a:spcAft>
              <a:buClr>
                <a:srgbClr val="FFFFFF"/>
              </a:buClr>
              <a:buSzPct val="70000"/>
              <a:buFont typeface="Tahoma" panose="020B0604030504040204" pitchFamily="34" charset="0"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hu-HU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végszükség</a:t>
            </a:r>
            <a:endParaRPr lang="en-GB" alt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39725" lvl="0" indent="-339725" defTabSz="449263" fontAlgn="base">
              <a:spcBef>
                <a:spcPts val="700"/>
              </a:spcBef>
              <a:spcAft>
                <a:spcPct val="0"/>
              </a:spcAft>
              <a:buClr>
                <a:srgbClr val="FFFFFF"/>
              </a:buClr>
              <a:buSzPct val="70000"/>
              <a:buFont typeface="Tahoma" panose="020B0604030504040204" pitchFamily="34" charset="0"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hu-HU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magánindítvány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hiánya</a:t>
            </a:r>
            <a:endParaRPr lang="en-GB" alt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39725" lvl="0" indent="-339725" defTabSz="449263" fontAlgn="base">
              <a:spcBef>
                <a:spcPts val="700"/>
              </a:spcBef>
              <a:spcAft>
                <a:spcPct val="0"/>
              </a:spcAft>
              <a:buClr>
                <a:srgbClr val="FFFFFF"/>
              </a:buClr>
              <a:buSzPct val="70000"/>
              <a:buFont typeface="Tahoma" panose="020B0604030504040204" pitchFamily="34" charset="0"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hu-HU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törvényben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meghatározott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egyéb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ok</a:t>
            </a:r>
          </a:p>
          <a:p>
            <a:endParaRPr lang="hu-HU" dirty="0"/>
          </a:p>
        </p:txBody>
      </p:sp>
      <p:sp>
        <p:nvSpPr>
          <p:cNvPr id="2" name="Élőláb helye 1">
            <a:extLst>
              <a:ext uri="{FF2B5EF4-FFF2-40B4-BE49-F238E27FC236}">
                <a16:creationId xmlns:a16="http://schemas.microsoft.com/office/drawing/2014/main" id="{FFB7599E-0A45-4E76-8239-EF676A60E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Dr. Kiss Tibor</a:t>
            </a:r>
          </a:p>
        </p:txBody>
      </p:sp>
    </p:spTree>
    <p:extLst>
      <p:ext uri="{BB962C8B-B14F-4D97-AF65-F5344CB8AC3E}">
        <p14:creationId xmlns:p14="http://schemas.microsoft.com/office/powerpoint/2010/main" val="28503684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Egyenes összekötő 9"/>
          <p:cNvCxnSpPr>
            <a:endCxn id="2050" idx="1"/>
          </p:cNvCxnSpPr>
          <p:nvPr/>
        </p:nvCxnSpPr>
        <p:spPr>
          <a:xfrm>
            <a:off x="552450" y="652065"/>
            <a:ext cx="9442358" cy="0"/>
          </a:xfrm>
          <a:prstGeom prst="line">
            <a:avLst/>
          </a:prstGeom>
          <a:ln w="19050">
            <a:solidFill>
              <a:srgbClr val="00AC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artalom helye 2"/>
          <p:cNvSpPr txBox="1">
            <a:spLocks/>
          </p:cNvSpPr>
          <p:nvPr/>
        </p:nvSpPr>
        <p:spPr>
          <a:xfrm>
            <a:off x="2224756" y="2572293"/>
            <a:ext cx="7968952" cy="39897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00ACCD"/>
              </a:buClr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1" t="36225" r="38700" b="15812"/>
          <a:stretch/>
        </p:blipFill>
        <p:spPr bwMode="auto">
          <a:xfrm>
            <a:off x="9994808" y="156584"/>
            <a:ext cx="1798662" cy="990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artalom helye 2"/>
          <p:cNvSpPr txBox="1">
            <a:spLocks/>
          </p:cNvSpPr>
          <p:nvPr/>
        </p:nvSpPr>
        <p:spPr>
          <a:xfrm>
            <a:off x="828676" y="2724693"/>
            <a:ext cx="10877550" cy="1545038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spcBef>
                <a:spcPts val="0"/>
              </a:spcBef>
              <a:buClr>
                <a:srgbClr val="00ACCD"/>
              </a:buClr>
              <a:buFont typeface="Arial" panose="020B0604020202020204" pitchFamily="34" charset="0"/>
              <a:buChar char="•"/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dirty="0"/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DD08E71E-9196-491A-8E9E-1A5A21D32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2450047"/>
          </a:xfrm>
        </p:spPr>
        <p:txBody>
          <a:bodyPr/>
          <a:lstStyle/>
          <a:p>
            <a:r>
              <a:rPr lang="en-GB" altLang="hu-HU" sz="3000" b="1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Magánindítványra</a:t>
            </a:r>
            <a:r>
              <a:rPr lang="en-GB" altLang="hu-HU" sz="3000" b="1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3000" b="1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üldözendő</a:t>
            </a:r>
            <a:r>
              <a:rPr lang="en-GB" altLang="hu-HU" sz="3000" b="1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3000" b="1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cselekmények</a:t>
            </a:r>
            <a:endParaRPr lang="hu-HU" sz="3000" b="1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F33F9108-F183-4100-94B7-CD015B6176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236772"/>
            <a:ext cx="10972800" cy="3889398"/>
          </a:xfrm>
        </p:spPr>
        <p:txBody>
          <a:bodyPr/>
          <a:lstStyle/>
          <a:p>
            <a:pPr>
              <a:lnSpc>
                <a:spcPct val="90000"/>
              </a:lnSpc>
              <a:buClr>
                <a:srgbClr val="FFFFFF"/>
              </a:buClr>
              <a:buFont typeface="Tahoma" panose="020B0604030504040204" pitchFamily="34" charset="0"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hu-HU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egészségügyi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önrendelkezési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jog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megsértése</a:t>
            </a:r>
            <a:endParaRPr lang="en-GB" alt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90000"/>
              </a:lnSpc>
              <a:buClr>
                <a:srgbClr val="FFFFFF"/>
              </a:buClr>
              <a:buFont typeface="Tahoma" panose="020B0604030504040204" pitchFamily="34" charset="0"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hu-HU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magántitok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megsértése</a:t>
            </a:r>
            <a:endParaRPr lang="en-GB" alt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90000"/>
              </a:lnSpc>
              <a:buClr>
                <a:srgbClr val="FFFFFF"/>
              </a:buClr>
              <a:buFont typeface="Tahoma" panose="020B0604030504040204" pitchFamily="34" charset="0"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hu-HU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kegyeletsértés</a:t>
            </a:r>
            <a:endParaRPr lang="en-GB" alt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90000"/>
              </a:lnSpc>
              <a:buClr>
                <a:srgbClr val="FFFFFF"/>
              </a:buClr>
              <a:buFont typeface="Tahoma" panose="020B0604030504040204" pitchFamily="34" charset="0"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hu-HU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becsületsértés</a:t>
            </a:r>
            <a:endParaRPr lang="en-GB" alt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90000"/>
              </a:lnSpc>
              <a:buClr>
                <a:srgbClr val="FFFFFF"/>
              </a:buClr>
              <a:buFont typeface="Tahoma" panose="020B0604030504040204" pitchFamily="34" charset="0"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hu-HU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erőszakos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közösülés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alapesete</a:t>
            </a:r>
            <a:endParaRPr lang="en-GB" alt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90000"/>
              </a:lnSpc>
              <a:buClr>
                <a:srgbClr val="FFFFFF"/>
              </a:buClr>
              <a:buFont typeface="Tahoma" panose="020B0604030504040204" pitchFamily="34" charset="0"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hu-HU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szemérem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elleni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erőszak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alapesete</a:t>
            </a:r>
            <a:endParaRPr lang="en-GB" alt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90000"/>
              </a:lnSpc>
              <a:buClr>
                <a:srgbClr val="FFFFFF"/>
              </a:buClr>
              <a:buFont typeface="Tahoma" panose="020B0604030504040204" pitchFamily="34" charset="0"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hu-HU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megrontás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alapesete</a:t>
            </a:r>
            <a:endParaRPr lang="en-GB" alt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dirty="0"/>
          </a:p>
        </p:txBody>
      </p:sp>
      <p:sp>
        <p:nvSpPr>
          <p:cNvPr id="2" name="Élőláb helye 1">
            <a:extLst>
              <a:ext uri="{FF2B5EF4-FFF2-40B4-BE49-F238E27FC236}">
                <a16:creationId xmlns:a16="http://schemas.microsoft.com/office/drawing/2014/main" id="{FFB7599E-0A45-4E76-8239-EF676A60E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Dr. Kiss Tibor</a:t>
            </a:r>
          </a:p>
        </p:txBody>
      </p:sp>
    </p:spTree>
    <p:extLst>
      <p:ext uri="{BB962C8B-B14F-4D97-AF65-F5344CB8AC3E}">
        <p14:creationId xmlns:p14="http://schemas.microsoft.com/office/powerpoint/2010/main" val="2847634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Egyenes összekötő 9"/>
          <p:cNvCxnSpPr>
            <a:endCxn id="2050" idx="1"/>
          </p:cNvCxnSpPr>
          <p:nvPr/>
        </p:nvCxnSpPr>
        <p:spPr>
          <a:xfrm>
            <a:off x="552450" y="652065"/>
            <a:ext cx="9442358" cy="0"/>
          </a:xfrm>
          <a:prstGeom prst="line">
            <a:avLst/>
          </a:prstGeom>
          <a:ln w="19050">
            <a:solidFill>
              <a:srgbClr val="00AC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artalom helye 2"/>
          <p:cNvSpPr txBox="1">
            <a:spLocks/>
          </p:cNvSpPr>
          <p:nvPr/>
        </p:nvSpPr>
        <p:spPr>
          <a:xfrm>
            <a:off x="2224756" y="2572293"/>
            <a:ext cx="7968952" cy="39897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00ACCD"/>
              </a:buClr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1" t="36225" r="38700" b="15812"/>
          <a:stretch/>
        </p:blipFill>
        <p:spPr bwMode="auto">
          <a:xfrm>
            <a:off x="9994808" y="156584"/>
            <a:ext cx="1798662" cy="990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artalom helye 2"/>
          <p:cNvSpPr txBox="1">
            <a:spLocks/>
          </p:cNvSpPr>
          <p:nvPr/>
        </p:nvSpPr>
        <p:spPr>
          <a:xfrm>
            <a:off x="828676" y="2724693"/>
            <a:ext cx="10877550" cy="1545038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spcBef>
                <a:spcPts val="0"/>
              </a:spcBef>
              <a:buClr>
                <a:srgbClr val="00ACCD"/>
              </a:buClr>
              <a:buFont typeface="Arial" panose="020B0604020202020204" pitchFamily="34" charset="0"/>
              <a:buChar char="•"/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dirty="0"/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DD08E71E-9196-491A-8E9E-1A5A21D32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2357295"/>
          </a:xfrm>
        </p:spPr>
        <p:txBody>
          <a:bodyPr/>
          <a:lstStyle/>
          <a:p>
            <a:r>
              <a:rPr lang="en-GB" altLang="hu-HU" sz="3000" b="1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Magánindítványra</a:t>
            </a:r>
            <a:r>
              <a:rPr lang="en-GB" altLang="hu-HU" sz="3000" b="1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3000" b="1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üldözendő</a:t>
            </a:r>
            <a:r>
              <a:rPr lang="en-GB" altLang="hu-HU" sz="3000" b="1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3000" b="1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cselekmények</a:t>
            </a:r>
            <a:endParaRPr lang="hu-HU" sz="3000" b="1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F33F9108-F183-4100-94B7-CD015B6176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136454"/>
            <a:ext cx="10972800" cy="4219897"/>
          </a:xfrm>
        </p:spPr>
        <p:txBody>
          <a:bodyPr/>
          <a:lstStyle/>
          <a:p>
            <a:pPr>
              <a:lnSpc>
                <a:spcPct val="90000"/>
              </a:lnSpc>
              <a:buClr>
                <a:srgbClr val="FFFFF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hu-HU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könnyű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testi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sértés</a:t>
            </a:r>
            <a:endParaRPr lang="en-GB" alt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90000"/>
              </a:lnSpc>
              <a:buClr>
                <a:srgbClr val="FFFFFF"/>
              </a:buClr>
              <a:buFont typeface="Tahoma" panose="020B0604030504040204" pitchFamily="34" charset="0"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hu-HU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magánlaksértés</a:t>
            </a:r>
            <a:endParaRPr lang="en-GB" alt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90000"/>
              </a:lnSpc>
              <a:buClr>
                <a:srgbClr val="FFFFFF"/>
              </a:buClr>
              <a:buFont typeface="Tahoma" panose="020B0604030504040204" pitchFamily="34" charset="0"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hu-HU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személyi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vagyont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károsító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>
              <a:lnSpc>
                <a:spcPct val="90000"/>
              </a:lnSpc>
              <a:buClr>
                <a:srgbClr val="FFFFFF"/>
              </a:buClr>
              <a:buFont typeface="Tahoma" panose="020B0604030504040204" pitchFamily="34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lopás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sikkasztás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csalás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hűtlen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kezelés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</a:p>
          <a:p>
            <a:pPr>
              <a:lnSpc>
                <a:spcPct val="90000"/>
              </a:lnSpc>
              <a:buClr>
                <a:srgbClr val="FFFFFF"/>
              </a:buClr>
              <a:buFont typeface="Tahoma" panose="020B0604030504040204" pitchFamily="34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rongálás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jogtalan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elsajátítás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orgazdaság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</a:p>
          <a:p>
            <a:pPr>
              <a:lnSpc>
                <a:spcPct val="90000"/>
              </a:lnSpc>
              <a:buClr>
                <a:srgbClr val="FFFFFF"/>
              </a:buClr>
              <a:buFont typeface="Tahoma" panose="020B0604030504040204" pitchFamily="34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jármű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önkényes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elvétele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>
              <a:lnSpc>
                <a:spcPct val="90000"/>
              </a:lnSpc>
              <a:buClr>
                <a:srgbClr val="FFFFFF"/>
              </a:buClr>
              <a:buFont typeface="Tahoma" panose="020B0604030504040204" pitchFamily="34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90000"/>
              </a:lnSpc>
              <a:buClr>
                <a:srgbClr val="FFFFFF"/>
              </a:buClr>
              <a:buFont typeface="Tahoma" panose="020B0604030504040204" pitchFamily="34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az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elkövető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sértett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hozzátartozója</a:t>
            </a:r>
            <a:endParaRPr lang="en-GB" alt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dirty="0"/>
          </a:p>
        </p:txBody>
      </p:sp>
      <p:sp>
        <p:nvSpPr>
          <p:cNvPr id="2" name="Élőláb helye 1">
            <a:extLst>
              <a:ext uri="{FF2B5EF4-FFF2-40B4-BE49-F238E27FC236}">
                <a16:creationId xmlns:a16="http://schemas.microsoft.com/office/drawing/2014/main" id="{FFB7599E-0A45-4E76-8239-EF676A60E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Dr. Kiss Tibor</a:t>
            </a:r>
          </a:p>
        </p:txBody>
      </p:sp>
    </p:spTree>
    <p:extLst>
      <p:ext uri="{BB962C8B-B14F-4D97-AF65-F5344CB8AC3E}">
        <p14:creationId xmlns:p14="http://schemas.microsoft.com/office/powerpoint/2010/main" val="28053662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Egyenes összekötő 9"/>
          <p:cNvCxnSpPr>
            <a:endCxn id="2050" idx="1"/>
          </p:cNvCxnSpPr>
          <p:nvPr/>
        </p:nvCxnSpPr>
        <p:spPr>
          <a:xfrm>
            <a:off x="552450" y="652065"/>
            <a:ext cx="9442358" cy="0"/>
          </a:xfrm>
          <a:prstGeom prst="line">
            <a:avLst/>
          </a:prstGeom>
          <a:ln w="19050">
            <a:solidFill>
              <a:srgbClr val="00AC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artalom helye 2"/>
          <p:cNvSpPr txBox="1">
            <a:spLocks/>
          </p:cNvSpPr>
          <p:nvPr/>
        </p:nvSpPr>
        <p:spPr>
          <a:xfrm>
            <a:off x="2224756" y="2572293"/>
            <a:ext cx="7968952" cy="39897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00ACCD"/>
              </a:buClr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1" t="36225" r="38700" b="15812"/>
          <a:stretch/>
        </p:blipFill>
        <p:spPr bwMode="auto">
          <a:xfrm>
            <a:off x="9994808" y="156584"/>
            <a:ext cx="1798662" cy="990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artalom helye 2"/>
          <p:cNvSpPr txBox="1">
            <a:spLocks/>
          </p:cNvSpPr>
          <p:nvPr/>
        </p:nvSpPr>
        <p:spPr>
          <a:xfrm>
            <a:off x="828676" y="2724693"/>
            <a:ext cx="10877550" cy="1545038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spcBef>
                <a:spcPts val="0"/>
              </a:spcBef>
              <a:buClr>
                <a:srgbClr val="00ACCD"/>
              </a:buClr>
              <a:buFont typeface="Arial" panose="020B0604020202020204" pitchFamily="34" charset="0"/>
              <a:buChar char="•"/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dirty="0"/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DD08E71E-9196-491A-8E9E-1A5A21D32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2450049"/>
          </a:xfrm>
        </p:spPr>
        <p:txBody>
          <a:bodyPr>
            <a:normAutofit/>
          </a:bodyPr>
          <a:lstStyle/>
          <a:p>
            <a:r>
              <a:rPr lang="en-GB" altLang="hu-HU" sz="3000" b="1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</a:t>
            </a:r>
            <a:r>
              <a:rPr lang="en-GB" altLang="hu-HU" sz="3000" b="1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büntethetőséget</a:t>
            </a:r>
            <a:r>
              <a:rPr lang="en-GB" altLang="hu-HU" sz="3000" b="1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br>
              <a:rPr lang="en-GB" altLang="hu-HU" sz="3000" b="1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altLang="hu-HU" sz="3000" b="1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megszüntető</a:t>
            </a:r>
            <a:r>
              <a:rPr lang="en-GB" altLang="hu-HU" sz="3000" b="1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3000" b="1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okok</a:t>
            </a:r>
            <a:endParaRPr lang="hu-HU" sz="3000" b="1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F33F9108-F183-4100-94B7-CD015B6176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412818"/>
            <a:ext cx="10972800" cy="3713352"/>
          </a:xfrm>
        </p:spPr>
        <p:txBody>
          <a:bodyPr/>
          <a:lstStyle/>
          <a:p>
            <a:pPr>
              <a:lnSpc>
                <a:spcPct val="100000"/>
              </a:lnSpc>
              <a:buClr>
                <a:srgbClr val="FFFFFF"/>
              </a:buClr>
              <a:buFont typeface="Tahoma" panose="020B0604030504040204" pitchFamily="34" charset="0"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hu-HU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az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elkövető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halála</a:t>
            </a:r>
            <a:endParaRPr lang="en-GB" alt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Font typeface="Tahoma" panose="020B0604030504040204" pitchFamily="34" charset="0"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hu-HU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az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elévülés</a:t>
            </a:r>
            <a:endParaRPr lang="en-GB" alt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Font typeface="Tahoma" panose="020B0604030504040204" pitchFamily="34" charset="0"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hu-HU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kegyelem</a:t>
            </a:r>
            <a:endParaRPr lang="en-GB" alt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Font typeface="Tahoma" panose="020B0604030504040204" pitchFamily="34" charset="0"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hu-HU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tevékeny megbánás</a:t>
            </a:r>
            <a:endParaRPr lang="en-GB" alt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Font typeface="Tahoma" panose="020B0604030504040204" pitchFamily="34" charset="0"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hu-HU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törvényben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meghatározott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egyéb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ok</a:t>
            </a:r>
          </a:p>
          <a:p>
            <a:endParaRPr lang="hu-HU" dirty="0"/>
          </a:p>
        </p:txBody>
      </p:sp>
      <p:sp>
        <p:nvSpPr>
          <p:cNvPr id="2" name="Élőláb helye 1">
            <a:extLst>
              <a:ext uri="{FF2B5EF4-FFF2-40B4-BE49-F238E27FC236}">
                <a16:creationId xmlns:a16="http://schemas.microsoft.com/office/drawing/2014/main" id="{FFB7599E-0A45-4E76-8239-EF676A60E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Dr. Kiss Tibor</a:t>
            </a:r>
          </a:p>
        </p:txBody>
      </p:sp>
    </p:spTree>
    <p:extLst>
      <p:ext uri="{BB962C8B-B14F-4D97-AF65-F5344CB8AC3E}">
        <p14:creationId xmlns:p14="http://schemas.microsoft.com/office/powerpoint/2010/main" val="650416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Egyenes összekötő 9"/>
          <p:cNvCxnSpPr>
            <a:endCxn id="2050" idx="1"/>
          </p:cNvCxnSpPr>
          <p:nvPr/>
        </p:nvCxnSpPr>
        <p:spPr>
          <a:xfrm>
            <a:off x="552450" y="652065"/>
            <a:ext cx="9442358" cy="0"/>
          </a:xfrm>
          <a:prstGeom prst="line">
            <a:avLst/>
          </a:prstGeom>
          <a:ln w="19050">
            <a:solidFill>
              <a:srgbClr val="00AC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artalom helye 2"/>
          <p:cNvSpPr txBox="1">
            <a:spLocks/>
          </p:cNvSpPr>
          <p:nvPr/>
        </p:nvSpPr>
        <p:spPr>
          <a:xfrm>
            <a:off x="2224756" y="2572293"/>
            <a:ext cx="7968952" cy="39897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00ACCD"/>
              </a:buClr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1" t="36225" r="38700" b="15812"/>
          <a:stretch/>
        </p:blipFill>
        <p:spPr bwMode="auto">
          <a:xfrm>
            <a:off x="9994808" y="156584"/>
            <a:ext cx="1798662" cy="990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artalom helye 2"/>
          <p:cNvSpPr txBox="1">
            <a:spLocks/>
          </p:cNvSpPr>
          <p:nvPr/>
        </p:nvSpPr>
        <p:spPr>
          <a:xfrm>
            <a:off x="828676" y="2724693"/>
            <a:ext cx="10877550" cy="1545038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spcBef>
                <a:spcPts val="0"/>
              </a:spcBef>
              <a:buClr>
                <a:srgbClr val="00ACCD"/>
              </a:buClr>
              <a:buFont typeface="Arial" panose="020B0604020202020204" pitchFamily="34" charset="0"/>
              <a:buChar char="•"/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dirty="0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DE2B17CC-4EAA-47F3-91FA-EEBFBE981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2959523"/>
          </a:xfrm>
        </p:spPr>
        <p:txBody>
          <a:bodyPr>
            <a:normAutofit/>
          </a:bodyPr>
          <a:lstStyle/>
          <a:p>
            <a:r>
              <a:rPr lang="en-GB" altLang="hu-HU" sz="3000" b="1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Jogi </a:t>
            </a:r>
            <a:r>
              <a:rPr lang="en-GB" altLang="hu-HU" sz="3000" b="1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ismeretek</a:t>
            </a:r>
            <a:r>
              <a:rPr lang="en-GB" altLang="hu-HU" dirty="0">
                <a:solidFill>
                  <a:srgbClr val="FFFF00"/>
                </a:solidFill>
              </a:rPr>
              <a:t/>
            </a:r>
            <a:br>
              <a:rPr lang="en-GB" altLang="hu-HU" dirty="0">
                <a:solidFill>
                  <a:srgbClr val="FFFF00"/>
                </a:solidFill>
              </a:rPr>
            </a:b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CF4F100-FBFA-4302-937C-980DB47845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152362"/>
            <a:ext cx="10972800" cy="4705638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80000"/>
              </a:lnSpc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hu-HU" sz="3000" b="1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Jog</a:t>
            </a:r>
            <a:r>
              <a:rPr lang="en-GB" altLang="hu-HU" sz="30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en-GB" altLang="hu-HU" sz="30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az</a:t>
            </a:r>
            <a:r>
              <a:rPr lang="en-GB" altLang="hu-HU" sz="30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 </a:t>
            </a:r>
            <a:r>
              <a:rPr lang="en-GB" altLang="hu-HU" sz="30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szabályozó</a:t>
            </a:r>
            <a:r>
              <a:rPr lang="en-GB" altLang="hu-HU" sz="30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30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rendszer</a:t>
            </a:r>
            <a:r>
              <a:rPr lang="en-GB" altLang="hu-HU" sz="30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GB" altLang="hu-HU" sz="30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amellyel</a:t>
            </a:r>
            <a:r>
              <a:rPr lang="en-GB" altLang="hu-HU" sz="30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30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az</a:t>
            </a:r>
            <a:r>
              <a:rPr lang="en-GB" altLang="hu-HU" sz="30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30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állam</a:t>
            </a:r>
            <a:r>
              <a:rPr lang="en-GB" altLang="hu-HU" sz="30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 </a:t>
            </a:r>
            <a:r>
              <a:rPr lang="en-GB" altLang="hu-HU" sz="30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különböző</a:t>
            </a:r>
            <a:r>
              <a:rPr lang="en-GB" altLang="hu-HU" sz="30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30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társadalmi</a:t>
            </a:r>
            <a:r>
              <a:rPr lang="en-GB" altLang="hu-HU" sz="30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30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viszonyokat</a:t>
            </a:r>
            <a:r>
              <a:rPr lang="en-GB" altLang="hu-HU" sz="30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30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jogilag</a:t>
            </a:r>
            <a:r>
              <a:rPr lang="en-GB" altLang="hu-HU" sz="30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</a:t>
            </a:r>
            <a:r>
              <a:rPr lang="en-GB" altLang="hu-HU" sz="30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jogszabályokkal</a:t>
            </a:r>
            <a:r>
              <a:rPr lang="en-GB" altLang="hu-HU" sz="30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</a:t>
            </a:r>
            <a:r>
              <a:rPr lang="en-GB" altLang="hu-HU" sz="30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szabályozza</a:t>
            </a:r>
            <a:r>
              <a:rPr lang="en-GB" altLang="hu-HU" sz="30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30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annak</a:t>
            </a:r>
            <a:r>
              <a:rPr lang="en-GB" altLang="hu-HU" sz="30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30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érdekében</a:t>
            </a:r>
            <a:r>
              <a:rPr lang="en-GB" altLang="hu-HU" sz="30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GB" altLang="hu-HU" sz="30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hogy</a:t>
            </a:r>
            <a:r>
              <a:rPr lang="en-GB" altLang="hu-HU" sz="30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30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ezek</a:t>
            </a:r>
            <a:r>
              <a:rPr lang="en-GB" altLang="hu-HU" sz="30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30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rendjét</a:t>
            </a:r>
            <a:r>
              <a:rPr lang="en-GB" altLang="hu-HU" sz="30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30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biztosítsa</a:t>
            </a:r>
            <a:endParaRPr lang="en-GB" altLang="hu-HU" sz="30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80000"/>
              </a:lnSpc>
              <a:spcBef>
                <a:spcPts val="450"/>
              </a:spcBef>
              <a:buFont typeface="Wingdings" panose="05000000000000000000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altLang="hu-HU" sz="3000" b="1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80000"/>
              </a:lnSpc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hu-HU" sz="3000" b="1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Jogszabály</a:t>
            </a:r>
            <a:r>
              <a:rPr lang="en-GB" altLang="hu-HU" sz="30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- </a:t>
            </a:r>
            <a:r>
              <a:rPr lang="en-GB" altLang="hu-HU" sz="30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törvény</a:t>
            </a:r>
            <a:r>
              <a:rPr lang="en-GB" altLang="hu-HU" sz="30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GB" altLang="hu-HU" sz="30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rendelet</a:t>
            </a:r>
            <a:r>
              <a:rPr lang="en-GB" altLang="hu-HU" sz="30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</a:t>
            </a:r>
            <a:r>
              <a:rPr lang="en-GB" altLang="hu-HU" sz="30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rendszerint</a:t>
            </a:r>
            <a:r>
              <a:rPr lang="en-GB" altLang="hu-HU" sz="30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30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általános</a:t>
            </a:r>
            <a:r>
              <a:rPr lang="en-GB" altLang="hu-HU" sz="30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30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magatartási</a:t>
            </a:r>
            <a:r>
              <a:rPr lang="en-GB" altLang="hu-HU" sz="30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30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szabály</a:t>
            </a:r>
            <a:r>
              <a:rPr lang="en-GB" altLang="hu-HU" sz="30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GB" altLang="hu-HU" sz="30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amely</a:t>
            </a:r>
            <a:r>
              <a:rPr lang="en-GB" altLang="hu-HU" sz="30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 </a:t>
            </a:r>
            <a:r>
              <a:rPr lang="en-GB" altLang="hu-HU" sz="30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jogalkotó</a:t>
            </a:r>
            <a:r>
              <a:rPr lang="en-GB" altLang="hu-HU" sz="30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30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akaratát</a:t>
            </a:r>
            <a:r>
              <a:rPr lang="en-GB" altLang="hu-HU" sz="30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30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fejezi</a:t>
            </a:r>
            <a:r>
              <a:rPr lang="en-GB" altLang="hu-HU" sz="30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30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ki</a:t>
            </a:r>
            <a:r>
              <a:rPr lang="en-GB" altLang="hu-HU" sz="30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GB" altLang="hu-HU" sz="30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és</a:t>
            </a:r>
            <a:r>
              <a:rPr lang="en-GB" altLang="hu-HU" sz="30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30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amelynek</a:t>
            </a:r>
            <a:r>
              <a:rPr lang="en-GB" altLang="hu-HU" sz="30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30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végrehajtását</a:t>
            </a:r>
            <a:r>
              <a:rPr lang="en-GB" altLang="hu-HU" sz="30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30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az</a:t>
            </a:r>
            <a:r>
              <a:rPr lang="en-GB" altLang="hu-HU" sz="30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30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állam</a:t>
            </a:r>
            <a:r>
              <a:rPr lang="en-GB" altLang="hu-HU" sz="30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30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végső</a:t>
            </a:r>
            <a:r>
              <a:rPr lang="en-GB" altLang="hu-HU" sz="30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30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fokon</a:t>
            </a:r>
            <a:r>
              <a:rPr lang="en-GB" altLang="hu-HU" sz="30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30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kényszerrel</a:t>
            </a:r>
            <a:r>
              <a:rPr lang="en-GB" altLang="hu-HU" sz="30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is </a:t>
            </a:r>
            <a:r>
              <a:rPr lang="en-GB" altLang="hu-HU" sz="30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biztosítja</a:t>
            </a:r>
            <a:endParaRPr lang="en-GB" altLang="hu-HU" sz="30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80000"/>
              </a:lnSpc>
              <a:spcBef>
                <a:spcPts val="450"/>
              </a:spcBef>
              <a:buFont typeface="Wingdings" panose="05000000000000000000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altLang="hu-HU" sz="30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80000"/>
              </a:lnSpc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hu-HU" sz="3000" b="1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Jogrendszer</a:t>
            </a:r>
            <a:r>
              <a:rPr lang="en-GB" altLang="hu-HU" sz="30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a </a:t>
            </a:r>
            <a:r>
              <a:rPr lang="en-GB" altLang="hu-HU" sz="30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jogszabályok</a:t>
            </a:r>
            <a:r>
              <a:rPr lang="en-GB" altLang="hu-HU" sz="30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30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rendezett</a:t>
            </a:r>
            <a:r>
              <a:rPr lang="en-GB" altLang="hu-HU" sz="30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30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összessége</a:t>
            </a:r>
            <a:r>
              <a:rPr lang="en-GB" altLang="hu-HU" sz="30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GB" altLang="hu-HU" sz="30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mely</a:t>
            </a:r>
            <a:r>
              <a:rPr lang="en-GB" altLang="hu-HU" sz="30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30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jogágazatokra</a:t>
            </a:r>
            <a:r>
              <a:rPr lang="en-GB" altLang="hu-HU" sz="30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30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tagolódik</a:t>
            </a:r>
            <a:r>
              <a:rPr lang="en-GB" altLang="hu-HU" sz="30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GB" altLang="hu-HU" sz="30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az</a:t>
            </a:r>
            <a:r>
              <a:rPr lang="en-GB" altLang="hu-HU" sz="30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30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egyes</a:t>
            </a:r>
            <a:r>
              <a:rPr lang="en-GB" altLang="hu-HU" sz="30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30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jogágazatok</a:t>
            </a:r>
            <a:r>
              <a:rPr lang="en-GB" altLang="hu-HU" sz="30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30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az</a:t>
            </a:r>
            <a:r>
              <a:rPr lang="en-GB" altLang="hu-HU" sz="30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30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egynemű</a:t>
            </a:r>
            <a:r>
              <a:rPr lang="en-GB" altLang="hu-HU" sz="30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30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és</a:t>
            </a:r>
            <a:r>
              <a:rPr lang="en-GB" altLang="hu-HU" sz="30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30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az</a:t>
            </a:r>
            <a:r>
              <a:rPr lang="en-GB" altLang="hu-HU" sz="30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30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egymással</a:t>
            </a:r>
            <a:r>
              <a:rPr lang="en-GB" altLang="hu-HU" sz="30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30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összefüggő</a:t>
            </a:r>
            <a:r>
              <a:rPr lang="en-GB" altLang="hu-HU" sz="30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30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társadalmi</a:t>
            </a:r>
            <a:r>
              <a:rPr lang="en-GB" altLang="hu-HU" sz="30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30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viszonyokat</a:t>
            </a:r>
            <a:r>
              <a:rPr lang="en-GB" altLang="hu-HU" sz="30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30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jogszabályokkal</a:t>
            </a:r>
            <a:r>
              <a:rPr lang="en-GB" altLang="hu-HU" sz="30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30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rendezik</a:t>
            </a:r>
            <a:r>
              <a:rPr lang="en-GB" altLang="hu-HU" sz="30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endParaRPr lang="hu-HU" dirty="0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BDFEA15B-BD86-405F-AAB9-6BE854DD8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Dr. Kiss Tibor</a:t>
            </a:r>
          </a:p>
        </p:txBody>
      </p:sp>
    </p:spTree>
    <p:extLst>
      <p:ext uri="{BB962C8B-B14F-4D97-AF65-F5344CB8AC3E}">
        <p14:creationId xmlns:p14="http://schemas.microsoft.com/office/powerpoint/2010/main" val="40781705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Egyenes összekötő 9"/>
          <p:cNvCxnSpPr>
            <a:endCxn id="2050" idx="1"/>
          </p:cNvCxnSpPr>
          <p:nvPr/>
        </p:nvCxnSpPr>
        <p:spPr>
          <a:xfrm>
            <a:off x="552450" y="652065"/>
            <a:ext cx="9442358" cy="0"/>
          </a:xfrm>
          <a:prstGeom prst="line">
            <a:avLst/>
          </a:prstGeom>
          <a:ln w="19050">
            <a:solidFill>
              <a:srgbClr val="00AC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artalom helye 2"/>
          <p:cNvSpPr txBox="1">
            <a:spLocks/>
          </p:cNvSpPr>
          <p:nvPr/>
        </p:nvSpPr>
        <p:spPr>
          <a:xfrm>
            <a:off x="2224756" y="2572293"/>
            <a:ext cx="7968952" cy="39897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00ACCD"/>
              </a:buClr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1" t="36225" r="38700" b="15812"/>
          <a:stretch/>
        </p:blipFill>
        <p:spPr bwMode="auto">
          <a:xfrm>
            <a:off x="9994808" y="156584"/>
            <a:ext cx="1798662" cy="990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artalom helye 2"/>
          <p:cNvSpPr txBox="1">
            <a:spLocks/>
          </p:cNvSpPr>
          <p:nvPr/>
        </p:nvSpPr>
        <p:spPr>
          <a:xfrm>
            <a:off x="828676" y="2724693"/>
            <a:ext cx="10877550" cy="1545038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spcBef>
                <a:spcPts val="0"/>
              </a:spcBef>
              <a:buClr>
                <a:srgbClr val="00ACCD"/>
              </a:buClr>
              <a:buFont typeface="Arial" panose="020B0604020202020204" pitchFamily="34" charset="0"/>
              <a:buChar char="•"/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dirty="0"/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DD08E71E-9196-491A-8E9E-1A5A21D32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2138175"/>
          </a:xfrm>
        </p:spPr>
        <p:txBody>
          <a:bodyPr>
            <a:normAutofit/>
          </a:bodyPr>
          <a:lstStyle/>
          <a:p>
            <a:r>
              <a:rPr lang="en-GB" altLang="hu-HU" sz="3000" b="1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Büntetések</a:t>
            </a:r>
            <a:r>
              <a:rPr lang="en-GB" altLang="hu-HU" sz="3000" b="1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GB" altLang="hu-HU" sz="3000" b="1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főbüntetések</a:t>
            </a:r>
            <a:r>
              <a:rPr lang="en-GB" altLang="hu-HU" sz="3000" b="1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GB" altLang="hu-HU" sz="3000" b="1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mellékbüntetések</a:t>
            </a:r>
            <a:endParaRPr lang="hu-HU" sz="3000" b="1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F33F9108-F183-4100-94B7-CD015B6176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166425"/>
            <a:ext cx="10972800" cy="439557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Clr>
                <a:srgbClr val="FFFFFF"/>
              </a:buClr>
              <a:buFont typeface="Tahoma" panose="020B0604030504040204" pitchFamily="34" charset="0"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hu-HU" altLang="hu-HU" sz="3000" b="1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</a:t>
            </a:r>
            <a:r>
              <a:rPr lang="en-GB" altLang="hu-HU" sz="3000" b="1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szabadságvesztés</a:t>
            </a:r>
            <a:r>
              <a:rPr lang="en-GB" altLang="hu-HU" sz="3000" b="1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>
              <a:lnSpc>
                <a:spcPct val="90000"/>
              </a:lnSpc>
              <a:buClr>
                <a:srgbClr val="FFFFFF"/>
              </a:buClr>
              <a:buFont typeface="Tahoma" panose="020B0604030504040204" pitchFamily="34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hu-HU" sz="30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  <a:r>
              <a:rPr lang="en-GB" altLang="hu-HU" sz="30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közügyektől</a:t>
            </a:r>
            <a:r>
              <a:rPr lang="en-GB" altLang="hu-HU" sz="30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en-GB" altLang="hu-HU" sz="30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eltiltás</a:t>
            </a:r>
            <a:endParaRPr lang="en-GB" altLang="hu-HU" sz="30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90000"/>
              </a:lnSpc>
              <a:buClr>
                <a:srgbClr val="FFFFFF"/>
              </a:buClr>
              <a:buFont typeface="Tahoma" panose="020B0604030504040204" pitchFamily="34" charset="0"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hu-HU" altLang="hu-HU" sz="3000" b="1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</a:t>
            </a:r>
            <a:r>
              <a:rPr lang="en-GB" altLang="hu-HU" sz="3000" b="1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közérdekű</a:t>
            </a:r>
            <a:r>
              <a:rPr lang="en-GB" altLang="hu-HU" sz="3000" b="1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3000" b="1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munka</a:t>
            </a:r>
            <a:endParaRPr lang="en-GB" altLang="hu-HU" sz="3000" b="1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90000"/>
              </a:lnSpc>
              <a:buClr>
                <a:srgbClr val="FFFFFF"/>
              </a:buClr>
              <a:buFont typeface="Tahoma" panose="020B0604030504040204" pitchFamily="34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hu-HU" sz="30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  <a:r>
              <a:rPr lang="en-GB" altLang="hu-HU" sz="30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foglalkozástól</a:t>
            </a:r>
            <a:r>
              <a:rPr lang="en-GB" altLang="hu-HU" sz="30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30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eltiltás</a:t>
            </a:r>
            <a:endParaRPr lang="en-GB" altLang="hu-HU" sz="30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90000"/>
              </a:lnSpc>
              <a:buClr>
                <a:srgbClr val="FFFFFF"/>
              </a:buClr>
              <a:buFont typeface="Tahoma" panose="020B0604030504040204" pitchFamily="34" charset="0"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hu-HU" altLang="hu-HU" sz="3000" b="1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</a:t>
            </a:r>
            <a:r>
              <a:rPr lang="en-GB" altLang="hu-HU" sz="3000" b="1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pénzbüntetés</a:t>
            </a:r>
            <a:endParaRPr lang="en-GB" altLang="hu-HU" sz="3000" b="1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90000"/>
              </a:lnSpc>
              <a:buClr>
                <a:srgbClr val="FFFFFF"/>
              </a:buClr>
              <a:buFont typeface="Tahoma" panose="020B0604030504040204" pitchFamily="34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hu-HU" sz="30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  <a:r>
              <a:rPr lang="en-GB" altLang="hu-HU" sz="30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járművezetéstől</a:t>
            </a:r>
            <a:r>
              <a:rPr lang="en-GB" altLang="hu-HU" sz="30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30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eltiltás</a:t>
            </a:r>
            <a:endParaRPr lang="en-GB" altLang="hu-HU" sz="30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90000"/>
              </a:lnSpc>
              <a:buClr>
                <a:srgbClr val="FFFFFF"/>
              </a:buClr>
              <a:buFont typeface="Tahoma" panose="020B0604030504040204" pitchFamily="34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hu-HU" sz="30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</a:t>
            </a:r>
            <a:r>
              <a:rPr lang="en-GB" altLang="hu-HU" sz="30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kitiltás</a:t>
            </a:r>
            <a:endParaRPr lang="en-GB" altLang="hu-HU" sz="30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90000"/>
              </a:lnSpc>
              <a:buClr>
                <a:srgbClr val="FFFFFF"/>
              </a:buClr>
              <a:buFont typeface="Tahoma" panose="020B0604030504040204" pitchFamily="34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hu-HU" sz="30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</a:t>
            </a:r>
            <a:r>
              <a:rPr lang="en-GB" altLang="hu-HU" sz="30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kiutasítás</a:t>
            </a:r>
            <a:endParaRPr lang="en-GB" altLang="hu-HU" sz="30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90000"/>
              </a:lnSpc>
              <a:buClr>
                <a:srgbClr val="FFFFFF"/>
              </a:buClr>
              <a:buFont typeface="Tahoma" panose="020B0604030504040204" pitchFamily="34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hu-HU" sz="30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</a:t>
            </a:r>
            <a:r>
              <a:rPr lang="en-GB" altLang="hu-HU" sz="30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pénz</a:t>
            </a:r>
            <a:r>
              <a:rPr lang="en-GB" altLang="hu-HU" sz="30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</a:t>
            </a:r>
          </a:p>
          <a:p>
            <a:pPr>
              <a:lnSpc>
                <a:spcPct val="90000"/>
              </a:lnSpc>
              <a:buClr>
                <a:srgbClr val="FFFFFF"/>
              </a:buClr>
              <a:buFont typeface="Tahoma" panose="020B0604030504040204" pitchFamily="34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hu-HU" sz="30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  <a:r>
              <a:rPr lang="en-GB" altLang="hu-HU" sz="30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mellékbüntetés</a:t>
            </a:r>
            <a:endParaRPr lang="en-GB" altLang="hu-HU" sz="30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dirty="0"/>
          </a:p>
        </p:txBody>
      </p:sp>
      <p:sp>
        <p:nvSpPr>
          <p:cNvPr id="2" name="Élőláb helye 1">
            <a:extLst>
              <a:ext uri="{FF2B5EF4-FFF2-40B4-BE49-F238E27FC236}">
                <a16:creationId xmlns:a16="http://schemas.microsoft.com/office/drawing/2014/main" id="{FFB7599E-0A45-4E76-8239-EF676A60E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Dr. Kiss Tibor</a:t>
            </a:r>
          </a:p>
        </p:txBody>
      </p:sp>
    </p:spTree>
    <p:extLst>
      <p:ext uri="{BB962C8B-B14F-4D97-AF65-F5344CB8AC3E}">
        <p14:creationId xmlns:p14="http://schemas.microsoft.com/office/powerpoint/2010/main" val="35555655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Egyenes összekötő 9"/>
          <p:cNvCxnSpPr>
            <a:endCxn id="2050" idx="1"/>
          </p:cNvCxnSpPr>
          <p:nvPr/>
        </p:nvCxnSpPr>
        <p:spPr>
          <a:xfrm>
            <a:off x="552450" y="652065"/>
            <a:ext cx="9442358" cy="0"/>
          </a:xfrm>
          <a:prstGeom prst="line">
            <a:avLst/>
          </a:prstGeom>
          <a:ln w="19050">
            <a:solidFill>
              <a:srgbClr val="00AC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artalom helye 2"/>
          <p:cNvSpPr txBox="1">
            <a:spLocks/>
          </p:cNvSpPr>
          <p:nvPr/>
        </p:nvSpPr>
        <p:spPr>
          <a:xfrm>
            <a:off x="2224756" y="2572293"/>
            <a:ext cx="7968952" cy="39897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00ACCD"/>
              </a:buClr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1" t="36225" r="38700" b="15812"/>
          <a:stretch/>
        </p:blipFill>
        <p:spPr bwMode="auto">
          <a:xfrm>
            <a:off x="9994808" y="156584"/>
            <a:ext cx="1798662" cy="990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artalom helye 2"/>
          <p:cNvSpPr txBox="1">
            <a:spLocks/>
          </p:cNvSpPr>
          <p:nvPr/>
        </p:nvSpPr>
        <p:spPr>
          <a:xfrm>
            <a:off x="828676" y="2724693"/>
            <a:ext cx="10877550" cy="1545038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spcBef>
                <a:spcPts val="0"/>
              </a:spcBef>
              <a:buClr>
                <a:srgbClr val="00ACCD"/>
              </a:buClr>
              <a:buFont typeface="Arial" panose="020B0604020202020204" pitchFamily="34" charset="0"/>
              <a:buChar char="•"/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dirty="0"/>
          </a:p>
        </p:txBody>
      </p:sp>
      <p:sp>
        <p:nvSpPr>
          <p:cNvPr id="2" name="Élőláb helye 1">
            <a:extLst>
              <a:ext uri="{FF2B5EF4-FFF2-40B4-BE49-F238E27FC236}">
                <a16:creationId xmlns:a16="http://schemas.microsoft.com/office/drawing/2014/main" id="{FFB7599E-0A45-4E76-8239-EF676A60E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Dr. Kiss Tibor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B8D03195-A9B0-4350-A2E6-6DFA9E66F8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4747" y="1853047"/>
            <a:ext cx="8242506" cy="315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6168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Egyenes összekötő 9"/>
          <p:cNvCxnSpPr>
            <a:endCxn id="2050" idx="1"/>
          </p:cNvCxnSpPr>
          <p:nvPr/>
        </p:nvCxnSpPr>
        <p:spPr>
          <a:xfrm>
            <a:off x="552450" y="652065"/>
            <a:ext cx="9442358" cy="0"/>
          </a:xfrm>
          <a:prstGeom prst="line">
            <a:avLst/>
          </a:prstGeom>
          <a:ln w="19050">
            <a:solidFill>
              <a:srgbClr val="00AC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artalom helye 2"/>
          <p:cNvSpPr txBox="1">
            <a:spLocks/>
          </p:cNvSpPr>
          <p:nvPr/>
        </p:nvSpPr>
        <p:spPr>
          <a:xfrm>
            <a:off x="2224756" y="2572293"/>
            <a:ext cx="7968952" cy="39897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00ACCD"/>
              </a:buClr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1" t="36225" r="38700" b="15812"/>
          <a:stretch/>
        </p:blipFill>
        <p:spPr bwMode="auto">
          <a:xfrm>
            <a:off x="9994808" y="156584"/>
            <a:ext cx="1798662" cy="990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artalom helye 2"/>
          <p:cNvSpPr txBox="1">
            <a:spLocks/>
          </p:cNvSpPr>
          <p:nvPr/>
        </p:nvSpPr>
        <p:spPr>
          <a:xfrm>
            <a:off x="828676" y="2724693"/>
            <a:ext cx="10877550" cy="1545038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spcBef>
                <a:spcPts val="0"/>
              </a:spcBef>
              <a:buClr>
                <a:srgbClr val="00ACCD"/>
              </a:buClr>
              <a:buFont typeface="Arial" panose="020B0604020202020204" pitchFamily="34" charset="0"/>
              <a:buChar char="•"/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dirty="0"/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EC55CD46-68BB-402D-A14F-3262A99D7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2450055"/>
          </a:xfrm>
        </p:spPr>
        <p:txBody>
          <a:bodyPr/>
          <a:lstStyle/>
          <a:p>
            <a:r>
              <a:rPr lang="en-GB" altLang="hu-HU" sz="3000" b="1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Intézkedések</a:t>
            </a:r>
            <a:endParaRPr lang="hu-HU" sz="3000" b="1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0582BD7D-ED9D-4A05-97FC-572CF72EE3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136454"/>
            <a:ext cx="10972800" cy="3989715"/>
          </a:xfrm>
        </p:spPr>
        <p:txBody>
          <a:bodyPr/>
          <a:lstStyle/>
          <a:p>
            <a:pPr>
              <a:lnSpc>
                <a:spcPct val="100000"/>
              </a:lnSpc>
              <a:buClr>
                <a:srgbClr val="FFFFFF"/>
              </a:buClr>
              <a:buFont typeface="Tahoma" panose="020B0604030504040204" pitchFamily="34" charset="0"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hu-HU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megrovás</a:t>
            </a:r>
            <a:endParaRPr lang="en-GB" alt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Font typeface="Tahoma" panose="020B0604030504040204" pitchFamily="34" charset="0"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hu-HU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próbára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bocsátás</a:t>
            </a:r>
            <a:endParaRPr lang="en-GB" alt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Font typeface="Tahoma" panose="020B0604030504040204" pitchFamily="34" charset="0"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hu-HU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elkobzás</a:t>
            </a:r>
            <a:endParaRPr lang="en-GB" alt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Font typeface="Tahoma" panose="020B0604030504040204" pitchFamily="34" charset="0"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hu-HU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vagyonelkobzás</a:t>
            </a:r>
            <a:endParaRPr lang="en-GB" alt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Font typeface="Tahoma" panose="020B0604030504040204" pitchFamily="34" charset="0"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hu-HU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pártfogó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felügyelet</a:t>
            </a:r>
            <a:endParaRPr lang="en-GB" alt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Font typeface="Tahoma" panose="020B0604030504040204" pitchFamily="34" charset="0"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hu-HU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kényszergyógykezelés</a:t>
            </a:r>
            <a:endParaRPr lang="en-GB" alt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Font typeface="Tahoma" panose="020B0604030504040204" pitchFamily="34" charset="0"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hu-HU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kényszergyógyítás</a:t>
            </a:r>
            <a:endParaRPr lang="en-GB" alt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dirty="0"/>
          </a:p>
        </p:txBody>
      </p:sp>
      <p:sp>
        <p:nvSpPr>
          <p:cNvPr id="2" name="Élőláb helye 1">
            <a:extLst>
              <a:ext uri="{FF2B5EF4-FFF2-40B4-BE49-F238E27FC236}">
                <a16:creationId xmlns:a16="http://schemas.microsoft.com/office/drawing/2014/main" id="{FFB7599E-0A45-4E76-8239-EF676A60E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Dr. Kiss Tibor</a:t>
            </a:r>
          </a:p>
        </p:txBody>
      </p:sp>
    </p:spTree>
    <p:extLst>
      <p:ext uri="{BB962C8B-B14F-4D97-AF65-F5344CB8AC3E}">
        <p14:creationId xmlns:p14="http://schemas.microsoft.com/office/powerpoint/2010/main" val="21649265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Egyenes összekötő 9"/>
          <p:cNvCxnSpPr>
            <a:endCxn id="2050" idx="1"/>
          </p:cNvCxnSpPr>
          <p:nvPr/>
        </p:nvCxnSpPr>
        <p:spPr>
          <a:xfrm>
            <a:off x="552450" y="652065"/>
            <a:ext cx="9442358" cy="0"/>
          </a:xfrm>
          <a:prstGeom prst="line">
            <a:avLst/>
          </a:prstGeom>
          <a:ln w="19050">
            <a:solidFill>
              <a:srgbClr val="00AC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artalom helye 2"/>
          <p:cNvSpPr txBox="1">
            <a:spLocks/>
          </p:cNvSpPr>
          <p:nvPr/>
        </p:nvSpPr>
        <p:spPr>
          <a:xfrm>
            <a:off x="2224756" y="2572293"/>
            <a:ext cx="7968952" cy="39897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00ACCD"/>
              </a:buClr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1" t="36225" r="38700" b="15812"/>
          <a:stretch/>
        </p:blipFill>
        <p:spPr bwMode="auto">
          <a:xfrm>
            <a:off x="9994808" y="156584"/>
            <a:ext cx="1798662" cy="990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artalom helye 2"/>
          <p:cNvSpPr txBox="1">
            <a:spLocks/>
          </p:cNvSpPr>
          <p:nvPr/>
        </p:nvSpPr>
        <p:spPr>
          <a:xfrm>
            <a:off x="828676" y="2724693"/>
            <a:ext cx="10877550" cy="1545038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spcBef>
                <a:spcPts val="0"/>
              </a:spcBef>
              <a:buClr>
                <a:srgbClr val="00ACCD"/>
              </a:buClr>
              <a:buFont typeface="Arial" panose="020B0604020202020204" pitchFamily="34" charset="0"/>
              <a:buChar char="•"/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dirty="0"/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EC55CD46-68BB-402D-A14F-3262A99D7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2297655"/>
          </a:xfrm>
        </p:spPr>
        <p:txBody>
          <a:bodyPr/>
          <a:lstStyle/>
          <a:p>
            <a:r>
              <a:rPr lang="en-GB" altLang="hu-HU" sz="3000" b="1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Kényszergyógyítás</a:t>
            </a:r>
            <a:r>
              <a:rPr lang="en-GB" altLang="hu-HU" sz="3000" b="1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3000" b="1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elrendelésének</a:t>
            </a:r>
            <a:r>
              <a:rPr lang="en-GB" altLang="hu-HU" sz="3000" b="1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3000" b="1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feltételei</a:t>
            </a:r>
            <a:r>
              <a:rPr lang="en-GB" altLang="hu-HU" sz="3000" b="1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endParaRPr lang="hu-HU" sz="3000" b="1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0582BD7D-ED9D-4A05-97FC-572CF72EE3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738694"/>
            <a:ext cx="10972800" cy="3387475"/>
          </a:xfrm>
        </p:spPr>
        <p:txBody>
          <a:bodyPr/>
          <a:lstStyle/>
          <a:p>
            <a:pPr>
              <a:lnSpc>
                <a:spcPct val="100000"/>
              </a:lnSpc>
              <a:buClr>
                <a:srgbClr val="FFFFFF"/>
              </a:buClr>
              <a:buFont typeface="Tahoma" panose="020B0604030504040204" pitchFamily="34" charset="0"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hu-HU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cselekmény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az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alkoholista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életmóddal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függ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össze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</a:p>
          <a:p>
            <a:pPr>
              <a:lnSpc>
                <a:spcPct val="100000"/>
              </a:lnSpc>
              <a:buClr>
                <a:srgbClr val="FFFFFF"/>
              </a:buClr>
              <a:buFont typeface="Tahoma" panose="020B0604030504040204" pitchFamily="34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Font typeface="Tahoma" panose="020B0604030504040204" pitchFamily="34" charset="0"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hu-HU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 a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szabadságvesztés-büntetés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végrehajtható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és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időtartama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6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hónapnál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hosszabb</a:t>
            </a:r>
            <a:endParaRPr lang="en-GB" alt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dirty="0"/>
          </a:p>
        </p:txBody>
      </p:sp>
      <p:sp>
        <p:nvSpPr>
          <p:cNvPr id="2" name="Élőláb helye 1">
            <a:extLst>
              <a:ext uri="{FF2B5EF4-FFF2-40B4-BE49-F238E27FC236}">
                <a16:creationId xmlns:a16="http://schemas.microsoft.com/office/drawing/2014/main" id="{FFB7599E-0A45-4E76-8239-EF676A60E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Dr. Kiss Tibor</a:t>
            </a:r>
          </a:p>
        </p:txBody>
      </p:sp>
    </p:spTree>
    <p:extLst>
      <p:ext uri="{BB962C8B-B14F-4D97-AF65-F5344CB8AC3E}">
        <p14:creationId xmlns:p14="http://schemas.microsoft.com/office/powerpoint/2010/main" val="12731775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Egyenes összekötő 9"/>
          <p:cNvCxnSpPr>
            <a:endCxn id="2050" idx="1"/>
          </p:cNvCxnSpPr>
          <p:nvPr/>
        </p:nvCxnSpPr>
        <p:spPr>
          <a:xfrm>
            <a:off x="552450" y="652065"/>
            <a:ext cx="9442358" cy="0"/>
          </a:xfrm>
          <a:prstGeom prst="line">
            <a:avLst/>
          </a:prstGeom>
          <a:ln w="19050">
            <a:solidFill>
              <a:srgbClr val="00AC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artalom helye 2"/>
          <p:cNvSpPr txBox="1">
            <a:spLocks/>
          </p:cNvSpPr>
          <p:nvPr/>
        </p:nvSpPr>
        <p:spPr>
          <a:xfrm>
            <a:off x="2224756" y="2572293"/>
            <a:ext cx="7968952" cy="39897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00ACCD"/>
              </a:buClr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1" t="36225" r="38700" b="15812"/>
          <a:stretch/>
        </p:blipFill>
        <p:spPr bwMode="auto">
          <a:xfrm>
            <a:off x="9994808" y="156584"/>
            <a:ext cx="1798662" cy="990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artalom helye 2"/>
          <p:cNvSpPr txBox="1">
            <a:spLocks/>
          </p:cNvSpPr>
          <p:nvPr/>
        </p:nvSpPr>
        <p:spPr>
          <a:xfrm>
            <a:off x="828676" y="2724693"/>
            <a:ext cx="10877550" cy="1545038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spcBef>
                <a:spcPts val="0"/>
              </a:spcBef>
              <a:buClr>
                <a:srgbClr val="00ACCD"/>
              </a:buClr>
              <a:buFont typeface="Arial" panose="020B0604020202020204" pitchFamily="34" charset="0"/>
              <a:buChar char="•"/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dirty="0"/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EC55CD46-68BB-402D-A14F-3262A99D7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2450055"/>
          </a:xfrm>
        </p:spPr>
        <p:txBody>
          <a:bodyPr/>
          <a:lstStyle/>
          <a:p>
            <a:r>
              <a:rPr lang="en-GB" altLang="hu-HU" sz="3000" b="1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Kényszergyógyítás</a:t>
            </a:r>
            <a:r>
              <a:rPr lang="en-GB" altLang="hu-HU" sz="3000" b="1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3000" b="1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elrendelésének</a:t>
            </a:r>
            <a:r>
              <a:rPr lang="en-GB" altLang="hu-HU" sz="3000" b="1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3000" b="1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feltételei</a:t>
            </a:r>
            <a:r>
              <a:rPr lang="en-GB" altLang="hu-HU" sz="3000" b="1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endParaRPr lang="hu-HU" sz="3000" b="1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0582BD7D-ED9D-4A05-97FC-572CF72EE3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412818"/>
            <a:ext cx="10972800" cy="3713352"/>
          </a:xfrm>
        </p:spPr>
        <p:txBody>
          <a:bodyPr/>
          <a:lstStyle/>
          <a:p>
            <a:pPr>
              <a:lnSpc>
                <a:spcPct val="100000"/>
              </a:lnSpc>
              <a:buClr>
                <a:srgbClr val="FFFFFF"/>
              </a:buClr>
              <a:buFont typeface="Tahoma" panose="020B0604030504040204" pitchFamily="34" charset="0"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hu-HU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az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elkövető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nem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beszámítható</a:t>
            </a:r>
            <a:endParaRPr lang="en-GB" alt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Font typeface="Tahoma" panose="020B0604030504040204" pitchFamily="34" charset="0"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hu-HU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cselekmény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személy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elleni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erőszakos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vagy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közveszélyt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okozó</a:t>
            </a:r>
            <a:endParaRPr lang="en-GB" alt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Font typeface="Tahoma" panose="020B0604030504040204" pitchFamily="34" charset="0"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hu-HU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tartani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kell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attól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hogy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hasonló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cselekményt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elkövet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</a:p>
          <a:p>
            <a:pPr>
              <a:lnSpc>
                <a:spcPct val="100000"/>
              </a:lnSpc>
              <a:buClr>
                <a:srgbClr val="FFFFFF"/>
              </a:buClr>
              <a:buFont typeface="Tahoma" panose="020B0604030504040204" pitchFamily="34" charset="0"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hu-HU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egy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évnél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hosszabb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időtartamú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szabadságvesztést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kapna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(ha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büntethető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lenne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endParaRPr lang="hu-HU" dirty="0"/>
          </a:p>
        </p:txBody>
      </p:sp>
      <p:sp>
        <p:nvSpPr>
          <p:cNvPr id="2" name="Élőláb helye 1">
            <a:extLst>
              <a:ext uri="{FF2B5EF4-FFF2-40B4-BE49-F238E27FC236}">
                <a16:creationId xmlns:a16="http://schemas.microsoft.com/office/drawing/2014/main" id="{FFB7599E-0A45-4E76-8239-EF676A60E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Dr. Kiss Tibor</a:t>
            </a:r>
          </a:p>
        </p:txBody>
      </p:sp>
    </p:spTree>
    <p:extLst>
      <p:ext uri="{BB962C8B-B14F-4D97-AF65-F5344CB8AC3E}">
        <p14:creationId xmlns:p14="http://schemas.microsoft.com/office/powerpoint/2010/main" val="34645505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Egyenes összekötő 9"/>
          <p:cNvCxnSpPr>
            <a:endCxn id="2050" idx="1"/>
          </p:cNvCxnSpPr>
          <p:nvPr/>
        </p:nvCxnSpPr>
        <p:spPr>
          <a:xfrm>
            <a:off x="552450" y="652065"/>
            <a:ext cx="9442358" cy="0"/>
          </a:xfrm>
          <a:prstGeom prst="line">
            <a:avLst/>
          </a:prstGeom>
          <a:ln w="19050">
            <a:solidFill>
              <a:srgbClr val="00AC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artalom helye 2"/>
          <p:cNvSpPr txBox="1">
            <a:spLocks/>
          </p:cNvSpPr>
          <p:nvPr/>
        </p:nvSpPr>
        <p:spPr>
          <a:xfrm>
            <a:off x="2224756" y="2572293"/>
            <a:ext cx="7968952" cy="39897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00ACCD"/>
              </a:buClr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1" t="36225" r="38700" b="15812"/>
          <a:stretch/>
        </p:blipFill>
        <p:spPr bwMode="auto">
          <a:xfrm>
            <a:off x="9994808" y="156584"/>
            <a:ext cx="1798662" cy="990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artalom helye 2"/>
          <p:cNvSpPr txBox="1">
            <a:spLocks/>
          </p:cNvSpPr>
          <p:nvPr/>
        </p:nvSpPr>
        <p:spPr>
          <a:xfrm>
            <a:off x="828676" y="2724693"/>
            <a:ext cx="10877550" cy="1545038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spcBef>
                <a:spcPts val="0"/>
              </a:spcBef>
              <a:buClr>
                <a:srgbClr val="00ACCD"/>
              </a:buClr>
              <a:buFont typeface="Arial" panose="020B0604020202020204" pitchFamily="34" charset="0"/>
              <a:buChar char="•"/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dirty="0"/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EC55CD46-68BB-402D-A14F-3262A99D7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2187201"/>
          </a:xfrm>
        </p:spPr>
        <p:txBody>
          <a:bodyPr/>
          <a:lstStyle/>
          <a:p>
            <a:r>
              <a:rPr lang="en-GB" altLang="hu-HU" sz="3000" b="1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Az </a:t>
            </a:r>
            <a:r>
              <a:rPr lang="en-GB" altLang="hu-HU" sz="3000" b="1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orvos</a:t>
            </a:r>
            <a:r>
              <a:rPr lang="en-GB" altLang="hu-HU" sz="3000" b="1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3000" b="1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büntetőjogi</a:t>
            </a:r>
            <a:r>
              <a:rPr lang="en-GB" altLang="hu-HU" sz="3000" b="1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3000" b="1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felelőssége</a:t>
            </a:r>
            <a:endParaRPr lang="hu-HU" sz="3000" b="1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0582BD7D-ED9D-4A05-97FC-572CF72EE3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461846"/>
            <a:ext cx="10972800" cy="4396154"/>
          </a:xfrm>
        </p:spPr>
        <p:txBody>
          <a:bodyPr/>
          <a:lstStyle/>
          <a:p>
            <a:pPr marL="606425" indent="-606425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tabLst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2463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</a:pP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Btk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1</a:t>
            </a:r>
            <a:r>
              <a:rPr lang="hu-HU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65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.§</a:t>
            </a:r>
          </a:p>
          <a:p>
            <a:pPr marL="606425" indent="-606425">
              <a:lnSpc>
                <a:spcPct val="90000"/>
              </a:lnSpc>
              <a:tabLst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2463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</a:pPr>
            <a:r>
              <a:rPr lang="en-GB" altLang="hu-HU" sz="2800" b="1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Aki </a:t>
            </a:r>
            <a:r>
              <a:rPr lang="en-GB" altLang="hu-HU" sz="2800" b="1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foglalkozása</a:t>
            </a:r>
            <a:r>
              <a:rPr lang="en-GB" altLang="hu-HU" sz="2800" b="1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2800" b="1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szabályainak</a:t>
            </a:r>
            <a:r>
              <a:rPr lang="en-GB" altLang="hu-HU" sz="2800" b="1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2800" b="1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megszegésével</a:t>
            </a:r>
            <a:r>
              <a:rPr lang="en-GB" altLang="hu-HU" sz="2800" b="1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más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vagy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mások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életét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testi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épségét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vagy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egészségét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gondatlanságból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2800" b="1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közvetlen</a:t>
            </a:r>
            <a:r>
              <a:rPr lang="en-GB" altLang="hu-HU" sz="2800" b="1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2800" b="1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veszélynek</a:t>
            </a:r>
            <a:r>
              <a:rPr lang="en-GB" altLang="hu-HU" sz="2800" b="1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2800" b="1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teszi</a:t>
            </a:r>
            <a:r>
              <a:rPr lang="en-GB" altLang="hu-HU" sz="2800" b="1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2800" b="1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ki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vagy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2800" b="1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testi</a:t>
            </a:r>
            <a:r>
              <a:rPr lang="en-GB" altLang="hu-HU" sz="2800" b="1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2800" b="1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sértést</a:t>
            </a:r>
            <a:r>
              <a:rPr lang="en-GB" altLang="hu-HU" sz="2800" b="1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2800" b="1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okoz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vétséget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követ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el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és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egy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évig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terjedõ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szabadságvesztéssel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közérdekû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munkával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vagy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pénzbüntetéssel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büntetendõ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endParaRPr lang="hu-HU" dirty="0"/>
          </a:p>
        </p:txBody>
      </p:sp>
      <p:sp>
        <p:nvSpPr>
          <p:cNvPr id="2" name="Élőláb helye 1">
            <a:extLst>
              <a:ext uri="{FF2B5EF4-FFF2-40B4-BE49-F238E27FC236}">
                <a16:creationId xmlns:a16="http://schemas.microsoft.com/office/drawing/2014/main" id="{FFB7599E-0A45-4E76-8239-EF676A60E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Dr. Kiss Tibor</a:t>
            </a:r>
          </a:p>
        </p:txBody>
      </p:sp>
    </p:spTree>
    <p:extLst>
      <p:ext uri="{BB962C8B-B14F-4D97-AF65-F5344CB8AC3E}">
        <p14:creationId xmlns:p14="http://schemas.microsoft.com/office/powerpoint/2010/main" val="21916763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Egyenes összekötő 9"/>
          <p:cNvCxnSpPr>
            <a:endCxn id="2050" idx="1"/>
          </p:cNvCxnSpPr>
          <p:nvPr/>
        </p:nvCxnSpPr>
        <p:spPr>
          <a:xfrm>
            <a:off x="552450" y="652065"/>
            <a:ext cx="9442358" cy="0"/>
          </a:xfrm>
          <a:prstGeom prst="line">
            <a:avLst/>
          </a:prstGeom>
          <a:ln w="19050">
            <a:solidFill>
              <a:srgbClr val="00AC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artalom helye 2"/>
          <p:cNvSpPr txBox="1">
            <a:spLocks/>
          </p:cNvSpPr>
          <p:nvPr/>
        </p:nvSpPr>
        <p:spPr>
          <a:xfrm>
            <a:off x="2224756" y="2572293"/>
            <a:ext cx="7968952" cy="39897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00ACCD"/>
              </a:buClr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1" t="36225" r="38700" b="15812"/>
          <a:stretch/>
        </p:blipFill>
        <p:spPr bwMode="auto">
          <a:xfrm>
            <a:off x="9994808" y="156584"/>
            <a:ext cx="1798662" cy="990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artalom helye 2"/>
          <p:cNvSpPr txBox="1">
            <a:spLocks/>
          </p:cNvSpPr>
          <p:nvPr/>
        </p:nvSpPr>
        <p:spPr>
          <a:xfrm>
            <a:off x="828676" y="2724693"/>
            <a:ext cx="10877550" cy="1545038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spcBef>
                <a:spcPts val="0"/>
              </a:spcBef>
              <a:buClr>
                <a:srgbClr val="00ACCD"/>
              </a:buClr>
              <a:buFont typeface="Arial" panose="020B0604020202020204" pitchFamily="34" charset="0"/>
              <a:buChar char="•"/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dirty="0"/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EC55CD46-68BB-402D-A14F-3262A99D7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411279"/>
          </a:xfrm>
        </p:spPr>
        <p:txBody>
          <a:bodyPr/>
          <a:lstStyle/>
          <a:p>
            <a:r>
              <a:rPr lang="en-GB" altLang="hu-HU" sz="3000" b="1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Az </a:t>
            </a:r>
            <a:r>
              <a:rPr lang="en-GB" altLang="hu-HU" sz="3000" b="1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orvos</a:t>
            </a:r>
            <a:r>
              <a:rPr lang="en-GB" altLang="hu-HU" sz="3000" b="1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3000" b="1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büntetőjogi</a:t>
            </a:r>
            <a:r>
              <a:rPr lang="en-GB" altLang="hu-HU" sz="3000" b="1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3000" b="1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felelőssége</a:t>
            </a:r>
            <a:endParaRPr lang="hu-HU" sz="3000" b="1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Élőláb helye 1">
            <a:extLst>
              <a:ext uri="{FF2B5EF4-FFF2-40B4-BE49-F238E27FC236}">
                <a16:creationId xmlns:a16="http://schemas.microsoft.com/office/drawing/2014/main" id="{FFB7599E-0A45-4E76-8239-EF676A60E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Dr. Kiss Tibor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05F9650D-ACC8-409E-9244-7347A66ED4D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" y="1600206"/>
            <a:ext cx="10972800" cy="5132687"/>
          </a:xfrm>
          <a:ln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ts val="5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büntetőjogi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felelősség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elemei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pPr lvl="1">
              <a:lnSpc>
                <a:spcPct val="80000"/>
              </a:lnSpc>
              <a:spcBef>
                <a:spcPts val="500"/>
              </a:spcBef>
              <a:buFont typeface="Tahoma" panose="020B0604030504040204" pitchFamily="34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hu-HU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algn="ctr">
              <a:lnSpc>
                <a:spcPct val="80000"/>
              </a:lnSpc>
              <a:buFont typeface="Tahoma" panose="020B0604030504040204" pitchFamily="34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hu-HU" b="1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foglalkozási</a:t>
            </a:r>
            <a:r>
              <a:rPr lang="en-GB" altLang="hu-HU" b="1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b="1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szabály</a:t>
            </a:r>
            <a:r>
              <a:rPr lang="en-GB" altLang="hu-HU" b="1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b="1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megszegése</a:t>
            </a:r>
            <a:endParaRPr lang="en-GB" altLang="hu-HU" b="1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algn="ctr">
              <a:lnSpc>
                <a:spcPct val="80000"/>
              </a:lnSpc>
              <a:buFont typeface="Tahoma" panose="020B0604030504040204" pitchFamily="34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hu-HU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algn="r">
              <a:lnSpc>
                <a:spcPct val="80000"/>
              </a:lnSpc>
              <a:spcBef>
                <a:spcPts val="500"/>
              </a:spcBef>
              <a:buFont typeface="Tahoma" panose="020B0604030504040204" pitchFamily="34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hu-HU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algn="r">
              <a:lnSpc>
                <a:spcPct val="80000"/>
              </a:lnSpc>
              <a:buFont typeface="Tahoma" panose="020B0604030504040204" pitchFamily="34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hu-HU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algn="r">
              <a:lnSpc>
                <a:spcPct val="80000"/>
              </a:lnSpc>
              <a:buFont typeface="Tahoma" panose="020B0604030504040204" pitchFamily="34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hu-HU" b="1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Okozati</a:t>
            </a:r>
            <a:r>
              <a:rPr lang="en-GB" altLang="hu-HU" b="1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b="1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összefüggés</a:t>
            </a:r>
            <a:endParaRPr lang="en-GB" altLang="hu-HU" b="1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algn="ctr">
              <a:lnSpc>
                <a:spcPct val="80000"/>
              </a:lnSpc>
              <a:buFont typeface="Tahoma" panose="020B0604030504040204" pitchFamily="34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hu-HU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algn="ctr">
              <a:lnSpc>
                <a:spcPct val="80000"/>
              </a:lnSpc>
              <a:buFont typeface="Tahoma" panose="020B0604030504040204" pitchFamily="34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hu-HU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algn="ctr">
              <a:lnSpc>
                <a:spcPct val="80000"/>
              </a:lnSpc>
              <a:buFont typeface="Tahoma" panose="020B0604030504040204" pitchFamily="34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hu-HU" b="1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Közvetlen</a:t>
            </a:r>
            <a:r>
              <a:rPr lang="en-GB" altLang="hu-HU" b="1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b="1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veszély</a:t>
            </a:r>
            <a:r>
              <a:rPr lang="en-GB" altLang="hu-HU" b="1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b="1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vagy</a:t>
            </a:r>
            <a:endParaRPr lang="en-GB" altLang="hu-HU" b="1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algn="ctr">
              <a:lnSpc>
                <a:spcPct val="80000"/>
              </a:lnSpc>
              <a:buFont typeface="Tahoma" panose="020B0604030504040204" pitchFamily="34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hu-HU" b="1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Testi</a:t>
            </a:r>
            <a:r>
              <a:rPr lang="en-GB" altLang="hu-HU" b="1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b="1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sérülés</a:t>
            </a:r>
            <a:endParaRPr lang="en-GB" altLang="hu-HU" b="1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algn="ctr">
              <a:lnSpc>
                <a:spcPct val="80000"/>
              </a:lnSpc>
              <a:buFont typeface="Tahoma" panose="020B0604030504040204" pitchFamily="34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hu-HU" b="1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Halál</a:t>
            </a:r>
            <a:endParaRPr lang="en-GB" altLang="hu-HU" b="1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Nyíl: lefelé mutató 5">
            <a:extLst>
              <a:ext uri="{FF2B5EF4-FFF2-40B4-BE49-F238E27FC236}">
                <a16:creationId xmlns:a16="http://schemas.microsoft.com/office/drawing/2014/main" id="{2813BFC6-345F-4270-BB0A-368C1D47FA26}"/>
              </a:ext>
            </a:extLst>
          </p:cNvPr>
          <p:cNvSpPr/>
          <p:nvPr/>
        </p:nvSpPr>
        <p:spPr>
          <a:xfrm>
            <a:off x="5401994" y="3024554"/>
            <a:ext cx="942535" cy="2293034"/>
          </a:xfrm>
          <a:prstGeom prst="downArrow">
            <a:avLst/>
          </a:prstGeom>
          <a:solidFill>
            <a:srgbClr val="00ACCD"/>
          </a:solidFill>
          <a:ln>
            <a:solidFill>
              <a:srgbClr val="00AC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Nyíl: lefelé mutató 11">
            <a:extLst>
              <a:ext uri="{FF2B5EF4-FFF2-40B4-BE49-F238E27FC236}">
                <a16:creationId xmlns:a16="http://schemas.microsoft.com/office/drawing/2014/main" id="{774692EA-EC71-4F01-9658-27B971711BDB}"/>
              </a:ext>
            </a:extLst>
          </p:cNvPr>
          <p:cNvSpPr/>
          <p:nvPr/>
        </p:nvSpPr>
        <p:spPr>
          <a:xfrm>
            <a:off x="7959685" y="4534377"/>
            <a:ext cx="570964" cy="924920"/>
          </a:xfrm>
          <a:prstGeom prst="downArrow">
            <a:avLst/>
          </a:prstGeom>
          <a:solidFill>
            <a:srgbClr val="00ACCD"/>
          </a:solidFill>
          <a:ln>
            <a:solidFill>
              <a:srgbClr val="00AC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Nyíl: lefelé mutató 12">
            <a:extLst>
              <a:ext uri="{FF2B5EF4-FFF2-40B4-BE49-F238E27FC236}">
                <a16:creationId xmlns:a16="http://schemas.microsoft.com/office/drawing/2014/main" id="{1B25559F-D4A9-47E6-B0FA-081052F4A55B}"/>
              </a:ext>
            </a:extLst>
          </p:cNvPr>
          <p:cNvSpPr/>
          <p:nvPr/>
        </p:nvSpPr>
        <p:spPr>
          <a:xfrm>
            <a:off x="7983636" y="3024554"/>
            <a:ext cx="570964" cy="924920"/>
          </a:xfrm>
          <a:prstGeom prst="downArrow">
            <a:avLst/>
          </a:prstGeom>
          <a:solidFill>
            <a:srgbClr val="00ACCD"/>
          </a:solidFill>
          <a:ln>
            <a:solidFill>
              <a:srgbClr val="00AC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002043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Egyenes összekötő 9"/>
          <p:cNvCxnSpPr>
            <a:endCxn id="2050" idx="1"/>
          </p:cNvCxnSpPr>
          <p:nvPr/>
        </p:nvCxnSpPr>
        <p:spPr>
          <a:xfrm>
            <a:off x="552450" y="652065"/>
            <a:ext cx="9442358" cy="0"/>
          </a:xfrm>
          <a:prstGeom prst="line">
            <a:avLst/>
          </a:prstGeom>
          <a:ln w="19050">
            <a:solidFill>
              <a:srgbClr val="00AC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artalom helye 2"/>
          <p:cNvSpPr txBox="1">
            <a:spLocks/>
          </p:cNvSpPr>
          <p:nvPr/>
        </p:nvSpPr>
        <p:spPr>
          <a:xfrm>
            <a:off x="2224756" y="2572293"/>
            <a:ext cx="7968952" cy="39897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00ACCD"/>
              </a:buClr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1" t="36225" r="38700" b="15812"/>
          <a:stretch/>
        </p:blipFill>
        <p:spPr bwMode="auto">
          <a:xfrm>
            <a:off x="9994808" y="156584"/>
            <a:ext cx="1798662" cy="990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artalom helye 2"/>
          <p:cNvSpPr txBox="1">
            <a:spLocks/>
          </p:cNvSpPr>
          <p:nvPr/>
        </p:nvSpPr>
        <p:spPr>
          <a:xfrm>
            <a:off x="828676" y="2724693"/>
            <a:ext cx="10877550" cy="1545038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spcBef>
                <a:spcPts val="0"/>
              </a:spcBef>
              <a:buClr>
                <a:srgbClr val="00ACCD"/>
              </a:buClr>
              <a:buFont typeface="Arial" panose="020B0604020202020204" pitchFamily="34" charset="0"/>
              <a:buChar char="•"/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dirty="0"/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EC55CD46-68BB-402D-A14F-3262A99D7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997385"/>
          </a:xfrm>
        </p:spPr>
        <p:txBody>
          <a:bodyPr/>
          <a:lstStyle/>
          <a:p>
            <a:r>
              <a:rPr lang="en-GB" altLang="hu-HU" sz="3000" b="1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Az </a:t>
            </a:r>
            <a:r>
              <a:rPr lang="en-GB" altLang="hu-HU" sz="3000" b="1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orvos</a:t>
            </a:r>
            <a:r>
              <a:rPr lang="en-GB" altLang="hu-HU" sz="3000" b="1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3000" b="1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büntetőjogi</a:t>
            </a:r>
            <a:r>
              <a:rPr lang="en-GB" altLang="hu-HU" sz="3000" b="1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3000" b="1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felelőssége</a:t>
            </a:r>
            <a:endParaRPr lang="hu-HU" sz="3000" b="1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0582BD7D-ED9D-4A05-97FC-572CF72EE3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272022"/>
            <a:ext cx="10972800" cy="458597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spcBef>
                <a:spcPts val="6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hu-HU" sz="30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Minősített</a:t>
            </a:r>
            <a:r>
              <a:rPr lang="en-GB" altLang="hu-HU" sz="30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30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esetek</a:t>
            </a:r>
            <a:r>
              <a:rPr lang="en-GB" altLang="hu-HU" sz="30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anose="05000000000000000000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hu-HU" sz="30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80000"/>
              </a:lnSpc>
              <a:spcBef>
                <a:spcPts val="600"/>
              </a:spcBef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hu-HU" sz="30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a) </a:t>
            </a:r>
            <a:r>
              <a:rPr lang="en-GB" altLang="hu-HU" sz="30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bûncselekmény</a:t>
            </a:r>
            <a:r>
              <a:rPr lang="en-GB" altLang="hu-HU" sz="30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30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maradandó</a:t>
            </a:r>
            <a:r>
              <a:rPr lang="en-GB" altLang="hu-HU" sz="30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30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fogyatékosságot</a:t>
            </a:r>
            <a:r>
              <a:rPr lang="en-GB" altLang="hu-HU" sz="30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GB" altLang="hu-HU" sz="30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súlyos</a:t>
            </a:r>
            <a:r>
              <a:rPr lang="en-GB" altLang="hu-HU" sz="30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30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egészségromlást</a:t>
            </a:r>
            <a:r>
              <a:rPr lang="en-GB" altLang="hu-HU" sz="30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GB" altLang="hu-HU" sz="30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vagy</a:t>
            </a:r>
            <a:r>
              <a:rPr lang="en-GB" altLang="hu-HU" sz="30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30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tömegszerencsétlenséget</a:t>
            </a:r>
            <a:r>
              <a:rPr lang="en-GB" altLang="hu-HU" sz="30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anose="05000000000000000000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hu-HU" sz="30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80000"/>
              </a:lnSpc>
              <a:spcBef>
                <a:spcPts val="600"/>
              </a:spcBef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hu-HU" sz="30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b) </a:t>
            </a:r>
            <a:r>
              <a:rPr lang="en-GB" altLang="hu-HU" sz="30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halált</a:t>
            </a:r>
            <a:r>
              <a:rPr lang="en-GB" altLang="hu-HU" sz="30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anose="05000000000000000000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hu-HU" sz="30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80000"/>
              </a:lnSpc>
              <a:spcBef>
                <a:spcPts val="600"/>
              </a:spcBef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hu-HU" sz="30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c) </a:t>
            </a:r>
            <a:r>
              <a:rPr lang="en-GB" altLang="hu-HU" sz="30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kettõnél</a:t>
            </a:r>
            <a:r>
              <a:rPr lang="en-GB" altLang="hu-HU" sz="30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30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több</a:t>
            </a:r>
            <a:r>
              <a:rPr lang="en-GB" altLang="hu-HU" sz="30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ember </a:t>
            </a:r>
            <a:r>
              <a:rPr lang="en-GB" altLang="hu-HU" sz="30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halálát</a:t>
            </a:r>
            <a:r>
              <a:rPr lang="en-GB" altLang="hu-HU" sz="30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30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okozza</a:t>
            </a:r>
            <a:r>
              <a:rPr lang="en-GB" altLang="hu-HU" sz="30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GB" altLang="hu-HU" sz="30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vagy</a:t>
            </a:r>
            <a:r>
              <a:rPr lang="en-GB" altLang="hu-HU" sz="30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30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halálos</a:t>
            </a:r>
            <a:r>
              <a:rPr lang="en-GB" altLang="hu-HU" sz="30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30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tömegszerencsétlenséget</a:t>
            </a:r>
            <a:r>
              <a:rPr lang="en-GB" altLang="hu-HU" sz="30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30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okoz</a:t>
            </a:r>
            <a:r>
              <a:rPr lang="en-GB" altLang="hu-HU" sz="30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anose="05000000000000000000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hu-HU" sz="30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80000"/>
              </a:lnSpc>
              <a:spcBef>
                <a:spcPts val="600"/>
              </a:spcBef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hu-HU" sz="30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(3) Ha </a:t>
            </a:r>
            <a:r>
              <a:rPr lang="en-GB" altLang="hu-HU" sz="30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az</a:t>
            </a:r>
            <a:r>
              <a:rPr lang="en-GB" altLang="hu-HU" sz="30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30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elkövetõ</a:t>
            </a:r>
            <a:r>
              <a:rPr lang="en-GB" altLang="hu-HU" sz="30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 </a:t>
            </a:r>
            <a:r>
              <a:rPr lang="en-GB" altLang="hu-HU" sz="30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közvetlen</a:t>
            </a:r>
            <a:r>
              <a:rPr lang="en-GB" altLang="hu-HU" sz="30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30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veszélyt</a:t>
            </a:r>
            <a:r>
              <a:rPr lang="en-GB" altLang="hu-HU" sz="30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30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szándékosan</a:t>
            </a:r>
            <a:r>
              <a:rPr lang="en-GB" altLang="hu-HU" sz="30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30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idézi</a:t>
            </a:r>
            <a:r>
              <a:rPr lang="en-GB" altLang="hu-HU" sz="30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30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elõ</a:t>
            </a:r>
            <a:r>
              <a:rPr lang="en-GB" altLang="hu-HU" sz="30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GB" altLang="hu-HU" sz="30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bûntettet</a:t>
            </a:r>
            <a:r>
              <a:rPr lang="en-GB" altLang="hu-HU" sz="30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30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követ</a:t>
            </a:r>
            <a:r>
              <a:rPr lang="en-GB" altLang="hu-HU" sz="30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el.</a:t>
            </a:r>
          </a:p>
          <a:p>
            <a:endParaRPr lang="hu-HU" dirty="0"/>
          </a:p>
        </p:txBody>
      </p:sp>
      <p:sp>
        <p:nvSpPr>
          <p:cNvPr id="2" name="Élőláb helye 1">
            <a:extLst>
              <a:ext uri="{FF2B5EF4-FFF2-40B4-BE49-F238E27FC236}">
                <a16:creationId xmlns:a16="http://schemas.microsoft.com/office/drawing/2014/main" id="{FFB7599E-0A45-4E76-8239-EF676A60E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Dr. Kiss Tibor</a:t>
            </a:r>
          </a:p>
        </p:txBody>
      </p:sp>
    </p:spTree>
    <p:extLst>
      <p:ext uri="{BB962C8B-B14F-4D97-AF65-F5344CB8AC3E}">
        <p14:creationId xmlns:p14="http://schemas.microsoft.com/office/powerpoint/2010/main" val="2872608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Egyenes összekötő 9"/>
          <p:cNvCxnSpPr>
            <a:endCxn id="2050" idx="1"/>
          </p:cNvCxnSpPr>
          <p:nvPr/>
        </p:nvCxnSpPr>
        <p:spPr>
          <a:xfrm>
            <a:off x="552450" y="652065"/>
            <a:ext cx="9442358" cy="0"/>
          </a:xfrm>
          <a:prstGeom prst="line">
            <a:avLst/>
          </a:prstGeom>
          <a:ln w="19050">
            <a:solidFill>
              <a:srgbClr val="00AC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artalom helye 2"/>
          <p:cNvSpPr txBox="1">
            <a:spLocks/>
          </p:cNvSpPr>
          <p:nvPr/>
        </p:nvSpPr>
        <p:spPr>
          <a:xfrm>
            <a:off x="2224756" y="2572293"/>
            <a:ext cx="7968952" cy="39897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00ACCD"/>
              </a:buClr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1" t="36225" r="38700" b="15812"/>
          <a:stretch/>
        </p:blipFill>
        <p:spPr bwMode="auto">
          <a:xfrm>
            <a:off x="9994808" y="156584"/>
            <a:ext cx="1798662" cy="990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artalom helye 2"/>
          <p:cNvSpPr txBox="1">
            <a:spLocks/>
          </p:cNvSpPr>
          <p:nvPr/>
        </p:nvSpPr>
        <p:spPr>
          <a:xfrm>
            <a:off x="828676" y="2724693"/>
            <a:ext cx="10877550" cy="1545038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spcBef>
                <a:spcPts val="0"/>
              </a:spcBef>
              <a:buClr>
                <a:srgbClr val="00ACCD"/>
              </a:buClr>
              <a:buFont typeface="Arial" panose="020B0604020202020204" pitchFamily="34" charset="0"/>
              <a:buChar char="•"/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dirty="0"/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8E77521E-733D-4DEF-8633-360A872F3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545038"/>
          </a:xfrm>
        </p:spPr>
        <p:txBody>
          <a:bodyPr/>
          <a:lstStyle/>
          <a:p>
            <a:r>
              <a:rPr lang="en-GB" altLang="hu-HU" sz="3000" b="1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Az </a:t>
            </a:r>
            <a:r>
              <a:rPr lang="en-GB" altLang="hu-HU" sz="3000" b="1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orvos</a:t>
            </a:r>
            <a:r>
              <a:rPr lang="en-GB" altLang="hu-HU" sz="3000" b="1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3000" b="1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büntetőjogi</a:t>
            </a:r>
            <a:r>
              <a:rPr lang="en-GB" altLang="hu-HU" sz="3000" b="1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3000" b="1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felelőssége</a:t>
            </a:r>
            <a:endParaRPr lang="hu-HU" sz="3000" b="1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A49D9F33-0572-4DB9-B247-B7B9C98486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6"/>
            <a:ext cx="10972800" cy="5257794"/>
          </a:xfrm>
        </p:spPr>
        <p:txBody>
          <a:bodyPr>
            <a:normAutofit fontScale="85000" lnSpcReduction="20000"/>
          </a:bodyPr>
          <a:lstStyle/>
          <a:p>
            <a:pPr lvl="1" algn="ctr">
              <a:lnSpc>
                <a:spcPct val="80000"/>
              </a:lnSpc>
              <a:spcBef>
                <a:spcPts val="600"/>
              </a:spcBef>
              <a:buFont typeface="Tahoma" panose="020B0604030504040204" pitchFamily="34" charset="0"/>
              <a:buChar char="-"/>
              <a:tabLst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</a:pPr>
            <a:r>
              <a:rPr lang="en-GB" altLang="hu-HU" sz="30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„</a:t>
            </a:r>
            <a:r>
              <a:rPr lang="en-GB" altLang="hu-HU" sz="30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diagnosztikus</a:t>
            </a:r>
            <a:r>
              <a:rPr lang="en-GB" altLang="hu-HU" sz="30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30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tévedés</a:t>
            </a:r>
            <a:r>
              <a:rPr lang="en-GB" altLang="hu-HU" sz="30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 </a:t>
            </a:r>
            <a:r>
              <a:rPr lang="en-GB" altLang="hu-HU" sz="30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megítélése</a:t>
            </a:r>
            <a:r>
              <a:rPr lang="en-GB" altLang="hu-HU" sz="30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buFont typeface="Tahoma" panose="020B0604030504040204" pitchFamily="34" charset="0"/>
              <a:buNone/>
              <a:tabLst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</a:pPr>
            <a:endParaRPr lang="en-GB" altLang="hu-HU" sz="30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lnSpc>
                <a:spcPct val="80000"/>
              </a:lnSpc>
              <a:spcBef>
                <a:spcPts val="600"/>
              </a:spcBef>
              <a:buFont typeface="Tahoma" panose="020B0604030504040204" pitchFamily="34" charset="0"/>
              <a:buNone/>
              <a:tabLst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</a:pPr>
            <a:endParaRPr lang="en-GB" altLang="hu-HU" sz="30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2">
              <a:lnSpc>
                <a:spcPct val="80000"/>
              </a:lnSpc>
              <a:buFont typeface="Tahoma" panose="020B0604030504040204" pitchFamily="34" charset="0"/>
              <a:buNone/>
              <a:tabLst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</a:pPr>
            <a:r>
              <a:rPr lang="en-GB" altLang="hu-HU" sz="30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</a:p>
          <a:p>
            <a:pPr lvl="2">
              <a:lnSpc>
                <a:spcPct val="80000"/>
              </a:lnSpc>
              <a:buFont typeface="Tahoma" panose="020B0604030504040204" pitchFamily="34" charset="0"/>
              <a:buNone/>
              <a:tabLst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</a:pPr>
            <a:r>
              <a:rPr lang="en-GB" altLang="hu-HU" sz="30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</a:t>
            </a:r>
            <a:r>
              <a:rPr lang="en-GB" altLang="hu-HU" sz="3000" b="1" u="sng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Objektív</a:t>
            </a:r>
            <a:r>
              <a:rPr lang="en-GB" altLang="hu-HU" sz="3000" b="1" u="sng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3000" b="1" u="sng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okok</a:t>
            </a:r>
            <a:r>
              <a:rPr lang="en-GB" altLang="hu-HU" sz="30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</a:t>
            </a:r>
            <a:r>
              <a:rPr lang="en-GB" altLang="hu-HU" sz="3000" b="1" u="sng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Szubjektív</a:t>
            </a:r>
            <a:r>
              <a:rPr lang="en-GB" altLang="hu-HU" sz="3000" b="1" u="sng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3000" b="1" u="sng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okok</a:t>
            </a:r>
            <a:endParaRPr lang="en-GB" altLang="hu-HU" sz="3000" b="1" u="sng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2">
              <a:lnSpc>
                <a:spcPct val="80000"/>
              </a:lnSpc>
              <a:buFont typeface="Tahoma" panose="020B0604030504040204" pitchFamily="34" charset="0"/>
              <a:buChar char="-"/>
              <a:tabLst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</a:pPr>
            <a:r>
              <a:rPr lang="en-GB" altLang="hu-HU" sz="30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Atípusos</a:t>
            </a:r>
            <a:r>
              <a:rPr lang="en-GB" altLang="hu-HU" sz="30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30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tünetek</a:t>
            </a:r>
            <a:r>
              <a:rPr lang="en-GB" altLang="hu-HU" sz="30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</a:t>
            </a:r>
            <a:r>
              <a:rPr lang="en-GB" altLang="hu-HU" sz="30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nem</a:t>
            </a:r>
            <a:r>
              <a:rPr lang="en-GB" altLang="hu-HU" sz="30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30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kellő</a:t>
            </a:r>
            <a:r>
              <a:rPr lang="en-GB" altLang="hu-HU" sz="30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30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körültekintés</a:t>
            </a:r>
            <a:endParaRPr lang="en-GB" altLang="hu-HU" sz="30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2">
              <a:lnSpc>
                <a:spcPct val="80000"/>
              </a:lnSpc>
              <a:buFont typeface="Tahoma" panose="020B0604030504040204" pitchFamily="34" charset="0"/>
              <a:buChar char="-"/>
              <a:tabLst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</a:pPr>
            <a:r>
              <a:rPr lang="en-GB" altLang="hu-HU" sz="30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Vizsgálati</a:t>
            </a:r>
            <a:r>
              <a:rPr lang="en-GB" altLang="hu-HU" sz="30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30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lehetőségek</a:t>
            </a:r>
            <a:r>
              <a:rPr lang="en-GB" altLang="hu-HU" sz="30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		</a:t>
            </a:r>
            <a:r>
              <a:rPr lang="en-GB" altLang="hu-HU" sz="30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nem</a:t>
            </a:r>
            <a:r>
              <a:rPr lang="en-GB" altLang="hu-HU" sz="30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30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végzett</a:t>
            </a:r>
            <a:r>
              <a:rPr lang="en-GB" altLang="hu-HU" sz="30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el </a:t>
            </a:r>
            <a:r>
              <a:rPr lang="en-GB" altLang="hu-HU" sz="30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minden</a:t>
            </a:r>
            <a:endParaRPr lang="en-GB" altLang="hu-HU" sz="30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2">
              <a:lnSpc>
                <a:spcPct val="80000"/>
              </a:lnSpc>
              <a:buFont typeface="Tahoma" panose="020B0604030504040204" pitchFamily="34" charset="0"/>
              <a:buNone/>
              <a:tabLst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</a:pPr>
            <a:r>
              <a:rPr lang="en-GB" altLang="hu-HU" sz="30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n-GB" altLang="hu-HU" sz="30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korlátozottsága</a:t>
            </a:r>
            <a:r>
              <a:rPr lang="en-GB" altLang="hu-HU" sz="30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</a:t>
            </a:r>
            <a:r>
              <a:rPr lang="en-GB" altLang="hu-HU" sz="30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szükséges</a:t>
            </a:r>
            <a:r>
              <a:rPr lang="en-GB" altLang="hu-HU" sz="30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30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vizsgálatot</a:t>
            </a:r>
            <a:endParaRPr lang="en-GB" altLang="hu-HU" sz="30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2">
              <a:lnSpc>
                <a:spcPct val="80000"/>
              </a:lnSpc>
              <a:buFont typeface="Tahoma" panose="020B0604030504040204" pitchFamily="34" charset="0"/>
              <a:buChar char="-"/>
              <a:tabLst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</a:pPr>
            <a:r>
              <a:rPr lang="en-GB" altLang="hu-HU" sz="30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Objektív</a:t>
            </a:r>
            <a:r>
              <a:rPr lang="en-GB" altLang="hu-HU" sz="30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30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időhiány</a:t>
            </a:r>
            <a:r>
              <a:rPr lang="en-GB" altLang="hu-HU" sz="30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</a:t>
            </a:r>
            <a:r>
              <a:rPr lang="en-GB" altLang="hu-HU" sz="30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szakképzettség</a:t>
            </a:r>
            <a:r>
              <a:rPr lang="en-GB" altLang="hu-HU" sz="30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30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hiánya</a:t>
            </a:r>
            <a:endParaRPr lang="en-GB" altLang="hu-HU" sz="30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4" algn="r">
              <a:lnSpc>
                <a:spcPct val="80000"/>
              </a:lnSpc>
              <a:buClr>
                <a:srgbClr val="FFFFCC"/>
              </a:buClr>
              <a:buFont typeface="Tahoma" panose="020B0604030504040204" pitchFamily="34" charset="0"/>
              <a:buChar char="-"/>
              <a:tabLst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</a:pPr>
            <a:r>
              <a:rPr lang="hu-HU" altLang="hu-HU" sz="24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</a:t>
            </a:r>
            <a:r>
              <a:rPr lang="en-GB" altLang="hu-HU" sz="24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Szakorvos</a:t>
            </a:r>
            <a:r>
              <a:rPr lang="en-GB" altLang="hu-HU" sz="24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24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bevonásának</a:t>
            </a:r>
            <a:r>
              <a:rPr lang="en-GB" altLang="hu-HU" sz="24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24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elmaradása</a:t>
            </a:r>
            <a:endParaRPr lang="en-GB" altLang="hu-HU" sz="24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4">
              <a:lnSpc>
                <a:spcPct val="80000"/>
              </a:lnSpc>
              <a:buClr>
                <a:srgbClr val="FFFFCC"/>
              </a:buClr>
              <a:buFont typeface="Tahoma" panose="020B0604030504040204" pitchFamily="34" charset="0"/>
              <a:buNone/>
              <a:tabLst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</a:pPr>
            <a:endParaRPr lang="en-GB" altLang="hu-HU" sz="30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4">
              <a:lnSpc>
                <a:spcPct val="80000"/>
              </a:lnSpc>
              <a:buClr>
                <a:srgbClr val="FFFFCC"/>
              </a:buClr>
              <a:buFont typeface="Tahoma" panose="020B0604030504040204" pitchFamily="34" charset="0"/>
              <a:buNone/>
              <a:tabLst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</a:pPr>
            <a:endParaRPr lang="en-GB" altLang="hu-HU" sz="30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4">
              <a:lnSpc>
                <a:spcPct val="80000"/>
              </a:lnSpc>
              <a:buClr>
                <a:srgbClr val="FFFFCC"/>
              </a:buClr>
              <a:buFont typeface="Tahoma" panose="020B0604030504040204" pitchFamily="34" charset="0"/>
              <a:buNone/>
              <a:tabLst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</a:pPr>
            <a:endParaRPr lang="en-GB" altLang="hu-HU" sz="30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4">
              <a:lnSpc>
                <a:spcPct val="80000"/>
              </a:lnSpc>
              <a:buClr>
                <a:srgbClr val="FFFFCC"/>
              </a:buClr>
              <a:buFont typeface="Tahoma" panose="020B0604030504040204" pitchFamily="34" charset="0"/>
              <a:buNone/>
              <a:tabLst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</a:pPr>
            <a:endParaRPr lang="en-GB" altLang="hu-HU" sz="30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4">
              <a:lnSpc>
                <a:spcPct val="80000"/>
              </a:lnSpc>
              <a:spcBef>
                <a:spcPts val="600"/>
              </a:spcBef>
              <a:buClr>
                <a:srgbClr val="FFFFCC"/>
              </a:buClr>
              <a:buFont typeface="Tahoma" panose="020B0604030504040204" pitchFamily="34" charset="0"/>
              <a:buNone/>
              <a:tabLst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</a:pPr>
            <a:r>
              <a:rPr lang="en-GB" altLang="hu-HU" sz="30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nem</a:t>
            </a:r>
            <a:r>
              <a:rPr lang="en-GB" altLang="hu-HU" sz="30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30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felelős</a:t>
            </a:r>
            <a:r>
              <a:rPr lang="en-GB" altLang="hu-HU" sz="30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      </a:t>
            </a:r>
            <a:r>
              <a:rPr lang="en-GB" altLang="hu-HU" sz="30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felelős</a:t>
            </a:r>
            <a:endParaRPr lang="en-GB" altLang="hu-HU" sz="30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dirty="0"/>
          </a:p>
        </p:txBody>
      </p:sp>
      <p:sp>
        <p:nvSpPr>
          <p:cNvPr id="2" name="Élőláb helye 1">
            <a:extLst>
              <a:ext uri="{FF2B5EF4-FFF2-40B4-BE49-F238E27FC236}">
                <a16:creationId xmlns:a16="http://schemas.microsoft.com/office/drawing/2014/main" id="{FFB7599E-0A45-4E76-8239-EF676A60E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Dr. Kiss Tibor</a:t>
            </a:r>
          </a:p>
        </p:txBody>
      </p:sp>
      <p:sp>
        <p:nvSpPr>
          <p:cNvPr id="6" name="Nyíl: lefelé mutató 5">
            <a:extLst>
              <a:ext uri="{FF2B5EF4-FFF2-40B4-BE49-F238E27FC236}">
                <a16:creationId xmlns:a16="http://schemas.microsoft.com/office/drawing/2014/main" id="{5324B535-3BC4-4C84-810A-C9302D23CBD1}"/>
              </a:ext>
            </a:extLst>
          </p:cNvPr>
          <p:cNvSpPr/>
          <p:nvPr/>
        </p:nvSpPr>
        <p:spPr>
          <a:xfrm>
            <a:off x="3629464" y="2074249"/>
            <a:ext cx="407963" cy="630951"/>
          </a:xfrm>
          <a:prstGeom prst="downArrow">
            <a:avLst/>
          </a:prstGeom>
          <a:solidFill>
            <a:srgbClr val="00ACCD"/>
          </a:solidFill>
          <a:ln>
            <a:solidFill>
              <a:srgbClr val="00AC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Nyíl: lefelé mutató 12">
            <a:extLst>
              <a:ext uri="{FF2B5EF4-FFF2-40B4-BE49-F238E27FC236}">
                <a16:creationId xmlns:a16="http://schemas.microsoft.com/office/drawing/2014/main" id="{CE040F6E-1FC3-409A-B60C-DCB810D38FCC}"/>
              </a:ext>
            </a:extLst>
          </p:cNvPr>
          <p:cNvSpPr/>
          <p:nvPr/>
        </p:nvSpPr>
        <p:spPr>
          <a:xfrm>
            <a:off x="6707604" y="2071584"/>
            <a:ext cx="407963" cy="630951"/>
          </a:xfrm>
          <a:prstGeom prst="downArrow">
            <a:avLst/>
          </a:prstGeom>
          <a:solidFill>
            <a:srgbClr val="00ACCD"/>
          </a:solidFill>
          <a:ln>
            <a:solidFill>
              <a:srgbClr val="00AC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Nyíl: lefelé mutató 6">
            <a:extLst>
              <a:ext uri="{FF2B5EF4-FFF2-40B4-BE49-F238E27FC236}">
                <a16:creationId xmlns:a16="http://schemas.microsoft.com/office/drawing/2014/main" id="{80F92CD6-533D-42A3-9717-E1ED78EB712A}"/>
              </a:ext>
            </a:extLst>
          </p:cNvPr>
          <p:cNvSpPr/>
          <p:nvPr/>
        </p:nvSpPr>
        <p:spPr>
          <a:xfrm>
            <a:off x="3591130" y="4768590"/>
            <a:ext cx="484632" cy="978408"/>
          </a:xfrm>
          <a:prstGeom prst="downArrow">
            <a:avLst/>
          </a:prstGeom>
          <a:solidFill>
            <a:srgbClr val="00ACCD"/>
          </a:solidFill>
          <a:ln>
            <a:solidFill>
              <a:srgbClr val="00AC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Nyíl: lefelé mutató 13">
            <a:extLst>
              <a:ext uri="{FF2B5EF4-FFF2-40B4-BE49-F238E27FC236}">
                <a16:creationId xmlns:a16="http://schemas.microsoft.com/office/drawing/2014/main" id="{578EFB92-3B22-4FB5-9BDD-7BD76D630C6F}"/>
              </a:ext>
            </a:extLst>
          </p:cNvPr>
          <p:cNvSpPr/>
          <p:nvPr/>
        </p:nvSpPr>
        <p:spPr>
          <a:xfrm>
            <a:off x="6669269" y="4930461"/>
            <a:ext cx="484632" cy="978408"/>
          </a:xfrm>
          <a:prstGeom prst="downArrow">
            <a:avLst/>
          </a:prstGeom>
          <a:solidFill>
            <a:srgbClr val="00ACCD"/>
          </a:solidFill>
          <a:ln>
            <a:solidFill>
              <a:srgbClr val="00AC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699365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Egyenes összekötő 9"/>
          <p:cNvCxnSpPr>
            <a:endCxn id="2050" idx="1"/>
          </p:cNvCxnSpPr>
          <p:nvPr/>
        </p:nvCxnSpPr>
        <p:spPr>
          <a:xfrm>
            <a:off x="552450" y="652065"/>
            <a:ext cx="9442358" cy="0"/>
          </a:xfrm>
          <a:prstGeom prst="line">
            <a:avLst/>
          </a:prstGeom>
          <a:ln w="19050">
            <a:solidFill>
              <a:srgbClr val="00AC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artalom helye 2"/>
          <p:cNvSpPr txBox="1">
            <a:spLocks/>
          </p:cNvSpPr>
          <p:nvPr/>
        </p:nvSpPr>
        <p:spPr>
          <a:xfrm>
            <a:off x="2224756" y="2572293"/>
            <a:ext cx="7968952" cy="39897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00ACCD"/>
              </a:buClr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1" t="36225" r="38700" b="15812"/>
          <a:stretch/>
        </p:blipFill>
        <p:spPr bwMode="auto">
          <a:xfrm>
            <a:off x="9994808" y="156584"/>
            <a:ext cx="1798662" cy="990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artalom helye 2"/>
          <p:cNvSpPr txBox="1">
            <a:spLocks/>
          </p:cNvSpPr>
          <p:nvPr/>
        </p:nvSpPr>
        <p:spPr>
          <a:xfrm>
            <a:off x="828676" y="2724693"/>
            <a:ext cx="10877550" cy="1545038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spcBef>
                <a:spcPts val="0"/>
              </a:spcBef>
              <a:buClr>
                <a:srgbClr val="00ACCD"/>
              </a:buClr>
              <a:buFont typeface="Arial" panose="020B0604020202020204" pitchFamily="34" charset="0"/>
              <a:buChar char="•"/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dirty="0"/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8E77521E-733D-4DEF-8633-360A872F3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821045"/>
          </a:xfrm>
        </p:spPr>
        <p:txBody>
          <a:bodyPr/>
          <a:lstStyle/>
          <a:p>
            <a:r>
              <a:rPr lang="en-GB" altLang="hu-HU" sz="3000" b="1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Az </a:t>
            </a:r>
            <a:r>
              <a:rPr lang="en-GB" altLang="hu-HU" sz="3000" b="1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orvos</a:t>
            </a:r>
            <a:r>
              <a:rPr lang="en-GB" altLang="hu-HU" sz="3000" b="1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3000" b="1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büntetőjogi</a:t>
            </a:r>
            <a:r>
              <a:rPr lang="en-GB" altLang="hu-HU" sz="3000" b="1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3000" b="1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felelőssége</a:t>
            </a:r>
            <a:endParaRPr lang="hu-HU" sz="3000" b="1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A49D9F33-0572-4DB9-B247-B7B9C98486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422" y="1600206"/>
            <a:ext cx="11605846" cy="5257791"/>
          </a:xfrm>
        </p:spPr>
        <p:txBody>
          <a:bodyPr>
            <a:normAutofit/>
          </a:bodyPr>
          <a:lstStyle/>
          <a:p>
            <a:pPr lvl="1">
              <a:lnSpc>
                <a:spcPct val="80000"/>
              </a:lnSpc>
              <a:spcBef>
                <a:spcPts val="600"/>
              </a:spcBef>
              <a:buFont typeface="Tahoma" panose="020B0604030504040204" pitchFamily="34" charset="0"/>
              <a:buNone/>
              <a:tabLst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</a:pPr>
            <a:endParaRPr lang="en-GB" altLang="hu-HU" sz="26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lnSpc>
                <a:spcPct val="80000"/>
              </a:lnSpc>
              <a:spcBef>
                <a:spcPts val="600"/>
              </a:spcBef>
              <a:buFont typeface="Tahoma" panose="020B0604030504040204" pitchFamily="34" charset="0"/>
              <a:buChar char="-"/>
              <a:tabLst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</a:pPr>
            <a:r>
              <a:rPr lang="en-GB" altLang="hu-HU" sz="26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</a:t>
            </a:r>
            <a:r>
              <a:rPr lang="en-GB" altLang="hu-HU" sz="2600" b="1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„</a:t>
            </a:r>
            <a:r>
              <a:rPr lang="en-GB" altLang="hu-HU" sz="2600" b="1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diagnosztikus</a:t>
            </a:r>
            <a:r>
              <a:rPr lang="en-GB" altLang="hu-HU" sz="2600" b="1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2600" b="1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tévedés</a:t>
            </a:r>
            <a:r>
              <a:rPr lang="en-GB" altLang="hu-HU" sz="2600" b="1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 </a:t>
            </a:r>
            <a:r>
              <a:rPr lang="en-GB" altLang="hu-HU" sz="26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megítélése</a:t>
            </a:r>
            <a:r>
              <a:rPr lang="en-GB" altLang="hu-HU" sz="26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pPr lvl="2">
              <a:lnSpc>
                <a:spcPct val="80000"/>
              </a:lnSpc>
              <a:buFont typeface="Tahoma" panose="020B0604030504040204" pitchFamily="34" charset="0"/>
              <a:buNone/>
              <a:tabLst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</a:pPr>
            <a:endParaRPr lang="en-GB" altLang="hu-HU" sz="26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2">
              <a:lnSpc>
                <a:spcPct val="80000"/>
              </a:lnSpc>
              <a:buFont typeface="Tahoma" panose="020B0604030504040204" pitchFamily="34" charset="0"/>
              <a:buChar char="-"/>
              <a:tabLst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</a:pPr>
            <a:r>
              <a:rPr lang="en-GB" altLang="hu-HU" sz="26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</a:t>
            </a:r>
            <a:r>
              <a:rPr lang="en-GB" altLang="hu-HU" sz="26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hibás</a:t>
            </a:r>
            <a:r>
              <a:rPr lang="en-GB" altLang="hu-HU" sz="26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26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diagnózis</a:t>
            </a:r>
            <a:r>
              <a:rPr lang="en-GB" altLang="hu-HU" sz="26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26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mikor</a:t>
            </a:r>
            <a:r>
              <a:rPr lang="en-GB" altLang="hu-HU" sz="26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26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képezheti</a:t>
            </a:r>
            <a:r>
              <a:rPr lang="en-GB" altLang="hu-HU" sz="26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26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büntetőjogi</a:t>
            </a:r>
            <a:r>
              <a:rPr lang="en-GB" altLang="hu-HU" sz="26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26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felelősségre</a:t>
            </a:r>
            <a:r>
              <a:rPr lang="en-GB" altLang="hu-HU" sz="26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26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vonás</a:t>
            </a:r>
            <a:r>
              <a:rPr lang="en-GB" altLang="hu-HU" sz="26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26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alapját</a:t>
            </a:r>
            <a:r>
              <a:rPr lang="en-GB" altLang="hu-HU" sz="26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</a:p>
          <a:p>
            <a:pPr lvl="2">
              <a:lnSpc>
                <a:spcPct val="80000"/>
              </a:lnSpc>
              <a:buFont typeface="Tahoma" panose="020B0604030504040204" pitchFamily="34" charset="0"/>
              <a:buChar char="-"/>
              <a:tabLst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</a:pPr>
            <a:r>
              <a:rPr lang="en-GB" altLang="hu-HU" sz="26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 a </a:t>
            </a:r>
            <a:r>
              <a:rPr lang="en-GB" altLang="hu-HU" sz="26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diagnosztikus</a:t>
            </a:r>
            <a:r>
              <a:rPr lang="en-GB" altLang="hu-HU" sz="26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26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tévedés</a:t>
            </a:r>
            <a:r>
              <a:rPr lang="en-GB" altLang="hu-HU" sz="26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ha </a:t>
            </a:r>
            <a:r>
              <a:rPr lang="en-GB" altLang="hu-HU" sz="26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az</a:t>
            </a:r>
            <a:r>
              <a:rPr lang="en-GB" altLang="hu-HU" sz="26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26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orvos</a:t>
            </a:r>
            <a:r>
              <a:rPr lang="en-GB" altLang="hu-HU" sz="26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 </a:t>
            </a:r>
            <a:r>
              <a:rPr lang="en-GB" altLang="hu-HU" sz="26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szakmai</a:t>
            </a:r>
            <a:r>
              <a:rPr lang="en-GB" altLang="hu-HU" sz="26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26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szabályok</a:t>
            </a:r>
            <a:r>
              <a:rPr lang="en-GB" altLang="hu-HU" sz="26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26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alapján</a:t>
            </a:r>
            <a:r>
              <a:rPr lang="en-GB" altLang="hu-HU" sz="26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26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mindent</a:t>
            </a:r>
            <a:r>
              <a:rPr lang="en-GB" altLang="hu-HU" sz="26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26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megtett</a:t>
            </a:r>
            <a:r>
              <a:rPr lang="en-GB" altLang="hu-HU" sz="26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 </a:t>
            </a:r>
            <a:r>
              <a:rPr lang="en-GB" altLang="hu-HU" sz="26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helyes</a:t>
            </a:r>
            <a:r>
              <a:rPr lang="en-GB" altLang="hu-HU" sz="26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26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kórisme</a:t>
            </a:r>
            <a:r>
              <a:rPr lang="en-GB" altLang="hu-HU" sz="26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26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felállítása</a:t>
            </a:r>
            <a:r>
              <a:rPr lang="en-GB" altLang="hu-HU" sz="26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26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érdekében</a:t>
            </a:r>
            <a:r>
              <a:rPr lang="en-GB" altLang="hu-HU" sz="26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GB" altLang="hu-HU" sz="26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azonban</a:t>
            </a:r>
            <a:r>
              <a:rPr lang="en-GB" altLang="hu-HU" sz="26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26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ennek</a:t>
            </a:r>
            <a:r>
              <a:rPr lang="en-GB" altLang="hu-HU" sz="26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26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ellenére</a:t>
            </a:r>
            <a:r>
              <a:rPr lang="en-GB" altLang="hu-HU" sz="26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26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tévesen</a:t>
            </a:r>
            <a:r>
              <a:rPr lang="en-GB" altLang="hu-HU" sz="26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26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állapította</a:t>
            </a:r>
            <a:r>
              <a:rPr lang="en-GB" altLang="hu-HU" sz="26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meg </a:t>
            </a:r>
            <a:r>
              <a:rPr lang="en-GB" altLang="hu-HU" sz="26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azt</a:t>
            </a:r>
            <a:r>
              <a:rPr lang="en-GB" altLang="hu-HU" sz="26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lvl="2">
              <a:lnSpc>
                <a:spcPct val="80000"/>
              </a:lnSpc>
              <a:buFont typeface="Tahoma" panose="020B0604030504040204" pitchFamily="34" charset="0"/>
              <a:buNone/>
              <a:tabLst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</a:pPr>
            <a:endParaRPr lang="en-GB" altLang="hu-HU" sz="26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2">
              <a:lnSpc>
                <a:spcPct val="80000"/>
              </a:lnSpc>
              <a:buFont typeface="Tahoma" panose="020B0604030504040204" pitchFamily="34" charset="0"/>
              <a:buChar char="-"/>
              <a:tabLst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</a:pPr>
            <a:r>
              <a:rPr lang="en-GB" altLang="hu-HU" sz="26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Fentiekből</a:t>
            </a:r>
            <a:r>
              <a:rPr lang="en-GB" altLang="hu-HU" sz="26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26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következik</a:t>
            </a:r>
            <a:r>
              <a:rPr lang="en-GB" altLang="hu-HU" sz="26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GB" altLang="hu-HU" sz="26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hogy</a:t>
            </a:r>
            <a:r>
              <a:rPr lang="en-GB" altLang="hu-HU" sz="26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26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szabályszegés</a:t>
            </a:r>
            <a:r>
              <a:rPr lang="en-GB" altLang="hu-HU" sz="26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26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hiányában</a:t>
            </a:r>
            <a:r>
              <a:rPr lang="en-GB" altLang="hu-HU" sz="26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NEM </a:t>
            </a:r>
            <a:r>
              <a:rPr lang="en-GB" altLang="hu-HU" sz="26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állapítható</a:t>
            </a:r>
            <a:r>
              <a:rPr lang="en-GB" altLang="hu-HU" sz="26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meg a </a:t>
            </a:r>
            <a:r>
              <a:rPr lang="en-GB" altLang="hu-HU" sz="26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büntetőjogi</a:t>
            </a:r>
            <a:r>
              <a:rPr lang="en-GB" altLang="hu-HU" sz="26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26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felelősség</a:t>
            </a:r>
            <a:r>
              <a:rPr lang="en-GB" altLang="hu-HU" sz="26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lvl="2">
              <a:lnSpc>
                <a:spcPct val="80000"/>
              </a:lnSpc>
              <a:buFont typeface="Tahoma" panose="020B0604030504040204" pitchFamily="34" charset="0"/>
              <a:buChar char="-"/>
              <a:tabLst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</a:pPr>
            <a:r>
              <a:rPr lang="en-GB" altLang="hu-HU" sz="26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Amennyiben</a:t>
            </a:r>
            <a:r>
              <a:rPr lang="en-GB" altLang="hu-HU" sz="26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26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szakmai</a:t>
            </a:r>
            <a:r>
              <a:rPr lang="en-GB" altLang="hu-HU" sz="26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26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szabályszegés</a:t>
            </a:r>
            <a:r>
              <a:rPr lang="en-GB" altLang="hu-HU" sz="26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26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miatt</a:t>
            </a:r>
            <a:r>
              <a:rPr lang="en-GB" altLang="hu-HU" sz="26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26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következett</a:t>
            </a:r>
            <a:r>
              <a:rPr lang="en-GB" altLang="hu-HU" sz="26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be a </a:t>
            </a:r>
            <a:r>
              <a:rPr lang="en-GB" altLang="hu-HU" sz="26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diagnosztikus</a:t>
            </a:r>
            <a:r>
              <a:rPr lang="en-GB" altLang="hu-HU" sz="26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26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tévedés</a:t>
            </a:r>
            <a:r>
              <a:rPr lang="en-GB" altLang="hu-HU" sz="26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GB" altLang="hu-HU" sz="26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úgy</a:t>
            </a:r>
            <a:r>
              <a:rPr lang="en-GB" altLang="hu-HU" sz="26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26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már</a:t>
            </a:r>
            <a:r>
              <a:rPr lang="en-GB" altLang="hu-HU" sz="26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26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megállapítható</a:t>
            </a:r>
            <a:r>
              <a:rPr lang="en-GB" altLang="hu-HU" sz="26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</a:p>
          <a:p>
            <a:endParaRPr lang="hu-HU" dirty="0"/>
          </a:p>
        </p:txBody>
      </p:sp>
      <p:sp>
        <p:nvSpPr>
          <p:cNvPr id="2" name="Élőláb helye 1">
            <a:extLst>
              <a:ext uri="{FF2B5EF4-FFF2-40B4-BE49-F238E27FC236}">
                <a16:creationId xmlns:a16="http://schemas.microsoft.com/office/drawing/2014/main" id="{FFB7599E-0A45-4E76-8239-EF676A60E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Dr. Kiss Tibor</a:t>
            </a:r>
          </a:p>
        </p:txBody>
      </p:sp>
    </p:spTree>
    <p:extLst>
      <p:ext uri="{BB962C8B-B14F-4D97-AF65-F5344CB8AC3E}">
        <p14:creationId xmlns:p14="http://schemas.microsoft.com/office/powerpoint/2010/main" val="2863897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Egyenes összekötő 9"/>
          <p:cNvCxnSpPr>
            <a:endCxn id="2050" idx="1"/>
          </p:cNvCxnSpPr>
          <p:nvPr/>
        </p:nvCxnSpPr>
        <p:spPr>
          <a:xfrm>
            <a:off x="552450" y="652065"/>
            <a:ext cx="9442358" cy="0"/>
          </a:xfrm>
          <a:prstGeom prst="line">
            <a:avLst/>
          </a:prstGeom>
          <a:ln w="19050">
            <a:solidFill>
              <a:srgbClr val="00AC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artalom helye 2"/>
          <p:cNvSpPr txBox="1">
            <a:spLocks/>
          </p:cNvSpPr>
          <p:nvPr/>
        </p:nvSpPr>
        <p:spPr>
          <a:xfrm>
            <a:off x="2224756" y="2572293"/>
            <a:ext cx="7968952" cy="39897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00ACCD"/>
              </a:buClr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1" t="36225" r="38700" b="15812"/>
          <a:stretch/>
        </p:blipFill>
        <p:spPr bwMode="auto">
          <a:xfrm>
            <a:off x="9994808" y="156584"/>
            <a:ext cx="1798662" cy="990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artalom helye 2"/>
          <p:cNvSpPr txBox="1">
            <a:spLocks/>
          </p:cNvSpPr>
          <p:nvPr/>
        </p:nvSpPr>
        <p:spPr>
          <a:xfrm>
            <a:off x="828676" y="2724693"/>
            <a:ext cx="10877550" cy="1545038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spcBef>
                <a:spcPts val="0"/>
              </a:spcBef>
              <a:buClr>
                <a:srgbClr val="00ACCD"/>
              </a:buClr>
              <a:buFont typeface="Arial" panose="020B0604020202020204" pitchFamily="34" charset="0"/>
              <a:buChar char="•"/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dirty="0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DE2B17CC-4EAA-47F3-91FA-EEBFBE981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2612341"/>
          </a:xfrm>
        </p:spPr>
        <p:txBody>
          <a:bodyPr>
            <a:normAutofit/>
          </a:bodyPr>
          <a:lstStyle/>
          <a:p>
            <a:r>
              <a:rPr lang="en-GB" altLang="hu-HU" sz="3000" b="1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Büntető</a:t>
            </a:r>
            <a:r>
              <a:rPr lang="en-GB" altLang="hu-HU" sz="3000" b="1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jog</a:t>
            </a:r>
            <a:endParaRPr lang="hu-HU" sz="3000" b="1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CF4F100-FBFA-4302-937C-980DB47845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391508"/>
            <a:ext cx="10972800" cy="4466492"/>
          </a:xfrm>
        </p:spPr>
        <p:txBody>
          <a:bodyPr/>
          <a:lstStyle/>
          <a:p>
            <a:pPr>
              <a:lnSpc>
                <a:spcPct val="90000"/>
              </a:lnSpc>
              <a:buClr>
                <a:srgbClr val="FFFFFF"/>
              </a:buClr>
              <a:buFont typeface="Tahoma" panose="020B0604030504040204" pitchFamily="34" charset="0"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hu-HU" sz="2800" b="1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Anyagi</a:t>
            </a:r>
            <a:r>
              <a:rPr lang="en-GB" altLang="hu-HU" sz="2800" b="1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2800" b="1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büntető</a:t>
            </a:r>
            <a:r>
              <a:rPr lang="en-GB" altLang="hu-HU" sz="2800" b="1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jog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határozza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meg,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hogy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az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állam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milyen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magatartásokat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nyilvánít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bűncselekményeknek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és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ezek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elkövetőit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milyen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büntetéssel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fenyegeti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>
              <a:lnSpc>
                <a:spcPct val="90000"/>
              </a:lnSpc>
              <a:buClr>
                <a:srgbClr val="FFFFFF"/>
              </a:buClr>
              <a:buFont typeface="Tahoma" panose="020B0604030504040204" pitchFamily="34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90000"/>
              </a:lnSpc>
              <a:buClr>
                <a:srgbClr val="FFFFFF"/>
              </a:buClr>
              <a:buFont typeface="Tahoma" panose="020B0604030504040204" pitchFamily="34" charset="0"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hu-HU" sz="2800" b="1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Alaki</a:t>
            </a:r>
            <a:r>
              <a:rPr lang="en-GB" altLang="hu-HU" sz="2800" b="1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2800" b="1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büntető</a:t>
            </a:r>
            <a:r>
              <a:rPr lang="en-GB" altLang="hu-HU" sz="2800" b="1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jog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a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bűncselekmény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felderítésével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és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büntetés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kiszabásával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kapcsolatos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eljárást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szabályozza</a:t>
            </a:r>
            <a:endParaRPr lang="en-GB" alt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dirty="0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A3280F92-5A12-4CD5-9A13-8E97EE48A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Dr. Kiss Tibor</a:t>
            </a:r>
          </a:p>
        </p:txBody>
      </p:sp>
    </p:spTree>
    <p:extLst>
      <p:ext uri="{BB962C8B-B14F-4D97-AF65-F5344CB8AC3E}">
        <p14:creationId xmlns:p14="http://schemas.microsoft.com/office/powerpoint/2010/main" val="19212899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Egyenes összekötő 9"/>
          <p:cNvCxnSpPr>
            <a:endCxn id="2050" idx="1"/>
          </p:cNvCxnSpPr>
          <p:nvPr/>
        </p:nvCxnSpPr>
        <p:spPr>
          <a:xfrm>
            <a:off x="552450" y="652065"/>
            <a:ext cx="9442358" cy="0"/>
          </a:xfrm>
          <a:prstGeom prst="line">
            <a:avLst/>
          </a:prstGeom>
          <a:ln w="19050">
            <a:solidFill>
              <a:srgbClr val="00AC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artalom helye 2"/>
          <p:cNvSpPr txBox="1">
            <a:spLocks/>
          </p:cNvSpPr>
          <p:nvPr/>
        </p:nvSpPr>
        <p:spPr>
          <a:xfrm>
            <a:off x="2224756" y="2572293"/>
            <a:ext cx="7968952" cy="39897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00ACCD"/>
              </a:buClr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1" t="36225" r="38700" b="15812"/>
          <a:stretch/>
        </p:blipFill>
        <p:spPr bwMode="auto">
          <a:xfrm>
            <a:off x="9994808" y="156584"/>
            <a:ext cx="1798662" cy="990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artalom helye 2"/>
          <p:cNvSpPr txBox="1">
            <a:spLocks/>
          </p:cNvSpPr>
          <p:nvPr/>
        </p:nvSpPr>
        <p:spPr>
          <a:xfrm>
            <a:off x="828676" y="2724693"/>
            <a:ext cx="10877550" cy="1545038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spcBef>
                <a:spcPts val="0"/>
              </a:spcBef>
              <a:buClr>
                <a:srgbClr val="00ACCD"/>
              </a:buClr>
              <a:buFont typeface="Arial" panose="020B0604020202020204" pitchFamily="34" charset="0"/>
              <a:buChar char="•"/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dirty="0"/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8E77521E-733D-4DEF-8633-360A872F3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650121"/>
          </a:xfrm>
        </p:spPr>
        <p:txBody>
          <a:bodyPr/>
          <a:lstStyle/>
          <a:p>
            <a:r>
              <a:rPr lang="en-GB" altLang="hu-HU" sz="3000" b="1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Az </a:t>
            </a:r>
            <a:r>
              <a:rPr lang="en-GB" altLang="hu-HU" sz="3000" b="1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orvos</a:t>
            </a:r>
            <a:r>
              <a:rPr lang="en-GB" altLang="hu-HU" sz="3000" b="1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3000" b="1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büntetőjogi</a:t>
            </a:r>
            <a:r>
              <a:rPr lang="en-GB" altLang="hu-HU" sz="3000" b="1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3000" b="1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felelőssége</a:t>
            </a:r>
            <a:endParaRPr lang="hu-HU" sz="3000" b="1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A49D9F33-0572-4DB9-B247-B7B9C98486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95064"/>
            <a:ext cx="10972800" cy="5062935"/>
          </a:xfrm>
        </p:spPr>
        <p:txBody>
          <a:bodyPr>
            <a:normAutofit fontScale="92500" lnSpcReduction="10000"/>
          </a:bodyPr>
          <a:lstStyle/>
          <a:p>
            <a:pPr lvl="1">
              <a:lnSpc>
                <a:spcPct val="80000"/>
              </a:lnSpc>
              <a:spcBef>
                <a:spcPts val="600"/>
              </a:spcBef>
              <a:buFont typeface="Tahoma" panose="020B0604030504040204" pitchFamily="34" charset="0"/>
              <a:buNone/>
              <a:tabLst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</a:pPr>
            <a:endParaRPr lang="en-GB" altLang="hu-HU" sz="2400" dirty="0">
              <a:solidFill>
                <a:srgbClr val="FFFF00"/>
              </a:solidFill>
            </a:endParaRPr>
          </a:p>
          <a:p>
            <a:pPr lvl="1">
              <a:lnSpc>
                <a:spcPct val="80000"/>
              </a:lnSpc>
              <a:spcBef>
                <a:spcPts val="600"/>
              </a:spcBef>
              <a:buFont typeface="Tahoma" panose="020B0604030504040204" pitchFamily="34" charset="0"/>
              <a:buChar char="-"/>
              <a:tabLst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</a:pPr>
            <a:r>
              <a:rPr lang="en-GB" altLang="hu-HU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</a:t>
            </a:r>
            <a:r>
              <a:rPr lang="en-GB" altLang="hu-HU" b="1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„</a:t>
            </a:r>
            <a:r>
              <a:rPr lang="en-GB" altLang="hu-HU" b="1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beavatkozás</a:t>
            </a:r>
            <a:r>
              <a:rPr lang="en-GB" altLang="hu-HU" b="1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b="1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kockázatának</a:t>
            </a:r>
            <a:r>
              <a:rPr lang="en-GB" altLang="hu-HU" b="1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 </a:t>
            </a:r>
            <a:r>
              <a:rPr lang="en-GB" altLang="hu-HU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megítélése</a:t>
            </a:r>
            <a:r>
              <a:rPr lang="en-GB" altLang="hu-HU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pPr lvl="2">
              <a:lnSpc>
                <a:spcPct val="80000"/>
              </a:lnSpc>
              <a:buFont typeface="Tahoma" panose="020B0604030504040204" pitchFamily="34" charset="0"/>
              <a:buNone/>
              <a:tabLst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</a:pPr>
            <a:endParaRPr lang="en-GB" alt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2">
              <a:lnSpc>
                <a:spcPct val="80000"/>
              </a:lnSpc>
              <a:buFont typeface="Tahoma" panose="020B0604030504040204" pitchFamily="34" charset="0"/>
              <a:buChar char="-"/>
              <a:tabLst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</a:pP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Valamely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tevékenységgel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nem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szükségszerűen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együttjáró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eredménytelenség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vagy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veszély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bekövetkezése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lvl="2">
              <a:lnSpc>
                <a:spcPct val="80000"/>
              </a:lnSpc>
              <a:buFont typeface="Tahoma" panose="020B0604030504040204" pitchFamily="34" charset="0"/>
              <a:buNone/>
              <a:tabLst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</a:pPr>
            <a:endParaRPr lang="en-GB" alt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2">
              <a:lnSpc>
                <a:spcPct val="80000"/>
              </a:lnSpc>
              <a:buFont typeface="Tahoma" panose="020B0604030504040204" pitchFamily="34" charset="0"/>
              <a:buChar char="-"/>
              <a:tabLst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</a:pP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beavatkozás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kockázata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vagy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beavatkozás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elmaradásának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kockázata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hordozza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nagyobb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veszélyt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</a:p>
          <a:p>
            <a:pPr lvl="2">
              <a:lnSpc>
                <a:spcPct val="80000"/>
              </a:lnSpc>
              <a:buFont typeface="Tahoma" panose="020B0604030504040204" pitchFamily="34" charset="0"/>
              <a:buNone/>
              <a:tabLst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</a:pPr>
            <a:endParaRPr lang="en-GB" alt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2">
              <a:lnSpc>
                <a:spcPct val="80000"/>
              </a:lnSpc>
              <a:buFont typeface="Tahoma" panose="020B0604030504040204" pitchFamily="34" charset="0"/>
              <a:buChar char="-"/>
              <a:tabLst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</a:pP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Nem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lehet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beavatkozás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szükségszerű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velejárója</a:t>
            </a:r>
            <a:endParaRPr lang="en-GB" alt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2">
              <a:lnSpc>
                <a:spcPct val="80000"/>
              </a:lnSpc>
              <a:buFont typeface="Tahoma" panose="020B0604030504040204" pitchFamily="34" charset="0"/>
              <a:buChar char="-"/>
              <a:tabLst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</a:pP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Így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előre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nem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látható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nem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hárítható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el</a:t>
            </a:r>
          </a:p>
          <a:p>
            <a:pPr lvl="2">
              <a:lnSpc>
                <a:spcPct val="80000"/>
              </a:lnSpc>
              <a:buFont typeface="Tahoma" panose="020B0604030504040204" pitchFamily="34" charset="0"/>
              <a:buNone/>
              <a:tabLst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</a:pPr>
            <a:endParaRPr lang="en-GB" alt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2">
              <a:lnSpc>
                <a:spcPct val="80000"/>
              </a:lnSpc>
              <a:buFont typeface="Tahoma" panose="020B0604030504040204" pitchFamily="34" charset="0"/>
              <a:buChar char="-"/>
              <a:tabLst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</a:pP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foglakozási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szabályok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maradéktalan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betartása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mellett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következik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be.</a:t>
            </a:r>
          </a:p>
          <a:p>
            <a:endParaRPr lang="hu-HU" dirty="0"/>
          </a:p>
        </p:txBody>
      </p:sp>
      <p:sp>
        <p:nvSpPr>
          <p:cNvPr id="2" name="Élőláb helye 1">
            <a:extLst>
              <a:ext uri="{FF2B5EF4-FFF2-40B4-BE49-F238E27FC236}">
                <a16:creationId xmlns:a16="http://schemas.microsoft.com/office/drawing/2014/main" id="{FFB7599E-0A45-4E76-8239-EF676A60E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Dr. Kiss Tibor</a:t>
            </a:r>
          </a:p>
        </p:txBody>
      </p:sp>
    </p:spTree>
    <p:extLst>
      <p:ext uri="{BB962C8B-B14F-4D97-AF65-F5344CB8AC3E}">
        <p14:creationId xmlns:p14="http://schemas.microsoft.com/office/powerpoint/2010/main" val="31033483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Egyenes összekötő 9"/>
          <p:cNvCxnSpPr>
            <a:endCxn id="2050" idx="1"/>
          </p:cNvCxnSpPr>
          <p:nvPr/>
        </p:nvCxnSpPr>
        <p:spPr>
          <a:xfrm>
            <a:off x="552450" y="652065"/>
            <a:ext cx="9442358" cy="0"/>
          </a:xfrm>
          <a:prstGeom prst="line">
            <a:avLst/>
          </a:prstGeom>
          <a:ln w="19050">
            <a:solidFill>
              <a:srgbClr val="00AC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artalom helye 2"/>
          <p:cNvSpPr txBox="1">
            <a:spLocks/>
          </p:cNvSpPr>
          <p:nvPr/>
        </p:nvSpPr>
        <p:spPr>
          <a:xfrm>
            <a:off x="2224756" y="2572293"/>
            <a:ext cx="7968952" cy="39897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00ACCD"/>
              </a:buClr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1" t="36225" r="38700" b="15812"/>
          <a:stretch/>
        </p:blipFill>
        <p:spPr bwMode="auto">
          <a:xfrm>
            <a:off x="9994808" y="156584"/>
            <a:ext cx="1798662" cy="990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artalom helye 2"/>
          <p:cNvSpPr txBox="1">
            <a:spLocks/>
          </p:cNvSpPr>
          <p:nvPr/>
        </p:nvSpPr>
        <p:spPr>
          <a:xfrm>
            <a:off x="828676" y="2724693"/>
            <a:ext cx="10877550" cy="1545038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spcBef>
                <a:spcPts val="0"/>
              </a:spcBef>
              <a:buClr>
                <a:srgbClr val="00ACCD"/>
              </a:buClr>
              <a:buFont typeface="Arial" panose="020B0604020202020204" pitchFamily="34" charset="0"/>
              <a:buChar char="•"/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dirty="0"/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8E77521E-733D-4DEF-8633-360A872F3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863649"/>
          </a:xfrm>
        </p:spPr>
        <p:txBody>
          <a:bodyPr/>
          <a:lstStyle/>
          <a:p>
            <a:r>
              <a:rPr lang="en-GB" altLang="hu-HU" sz="3000" b="1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Az </a:t>
            </a:r>
            <a:r>
              <a:rPr lang="en-GB" altLang="hu-HU" sz="3000" b="1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orvos</a:t>
            </a:r>
            <a:r>
              <a:rPr lang="en-GB" altLang="hu-HU" sz="3000" b="1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3000" b="1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büntetőjogi</a:t>
            </a:r>
            <a:r>
              <a:rPr lang="en-GB" altLang="hu-HU" sz="3000" b="1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3000" b="1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felelőssége</a:t>
            </a:r>
            <a:endParaRPr lang="hu-HU" sz="3000" b="1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A49D9F33-0572-4DB9-B247-B7B9C98486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039814"/>
            <a:ext cx="10972800" cy="4818185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80000"/>
              </a:lnSpc>
              <a:spcBef>
                <a:spcPts val="5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büntetőjogi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felelősség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elemei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pPr lvl="1">
              <a:lnSpc>
                <a:spcPct val="80000"/>
              </a:lnSpc>
              <a:spcBef>
                <a:spcPts val="500"/>
              </a:spcBef>
              <a:buFont typeface="Tahoma" panose="020B0604030504040204" pitchFamily="34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hu-HU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lnSpc>
                <a:spcPct val="80000"/>
              </a:lnSpc>
              <a:buFont typeface="Tahoma" panose="020B0604030504040204" pitchFamily="34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hu-HU" b="1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Az </a:t>
            </a:r>
            <a:r>
              <a:rPr lang="en-GB" altLang="hu-HU" b="1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orvosszakértő</a:t>
            </a:r>
            <a:r>
              <a:rPr lang="en-GB" altLang="hu-HU" b="1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b="1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feladata</a:t>
            </a:r>
            <a:r>
              <a:rPr lang="en-GB" altLang="hu-HU" b="1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pPr lvl="1">
              <a:lnSpc>
                <a:spcPct val="80000"/>
              </a:lnSpc>
              <a:buFont typeface="Tahoma" panose="020B0604030504040204" pitchFamily="34" charset="0"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hu-HU" b="1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</a:t>
            </a:r>
            <a:r>
              <a:rPr lang="en-GB" altLang="hu-HU" b="1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foglalkozási</a:t>
            </a:r>
            <a:r>
              <a:rPr lang="en-GB" altLang="hu-HU" b="1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b="1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szabályszegés</a:t>
            </a:r>
            <a:r>
              <a:rPr lang="en-GB" altLang="hu-HU" b="1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b="1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megállapítása</a:t>
            </a:r>
            <a:endParaRPr lang="en-GB" altLang="hu-HU" b="1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2">
              <a:lnSpc>
                <a:spcPct val="80000"/>
              </a:lnSpc>
              <a:buFont typeface="Tahoma" panose="020B0604030504040204" pitchFamily="34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2">
              <a:lnSpc>
                <a:spcPct val="80000"/>
              </a:lnSpc>
              <a:buFont typeface="Tahoma" panose="020B0604030504040204" pitchFamily="34" charset="0"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Történt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-e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szabályszegés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</a:p>
          <a:p>
            <a:pPr lvl="3">
              <a:lnSpc>
                <a:spcPct val="80000"/>
              </a:lnSpc>
              <a:buFont typeface="Tahoma" panose="020B0604030504040204" pitchFamily="34" charset="0"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Összevethető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-e a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hibás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orvosi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tevékenység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valamely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meghatározott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általános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vagy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konkrét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szabály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megszegésével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</a:p>
          <a:p>
            <a:pPr lvl="2">
              <a:lnSpc>
                <a:spcPct val="80000"/>
              </a:lnSpc>
              <a:buFont typeface="Tahoma" panose="020B0604030504040204" pitchFamily="34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2">
              <a:lnSpc>
                <a:spcPct val="80000"/>
              </a:lnSpc>
              <a:buFont typeface="Tahoma" panose="020B0604030504040204" pitchFamily="34" charset="0"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„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hibás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beavatkozás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megvalósított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-e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konkrét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szabályszegést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</a:p>
          <a:p>
            <a:endParaRPr lang="hu-HU" dirty="0"/>
          </a:p>
        </p:txBody>
      </p:sp>
      <p:sp>
        <p:nvSpPr>
          <p:cNvPr id="2" name="Élőláb helye 1">
            <a:extLst>
              <a:ext uri="{FF2B5EF4-FFF2-40B4-BE49-F238E27FC236}">
                <a16:creationId xmlns:a16="http://schemas.microsoft.com/office/drawing/2014/main" id="{FFB7599E-0A45-4E76-8239-EF676A60E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dirty="0"/>
              <a:t>Dr. Kiss Tibor</a:t>
            </a:r>
          </a:p>
        </p:txBody>
      </p:sp>
    </p:spTree>
    <p:extLst>
      <p:ext uri="{BB962C8B-B14F-4D97-AF65-F5344CB8AC3E}">
        <p14:creationId xmlns:p14="http://schemas.microsoft.com/office/powerpoint/2010/main" val="28050150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Egyenes összekötő 9"/>
          <p:cNvCxnSpPr>
            <a:endCxn id="2050" idx="1"/>
          </p:cNvCxnSpPr>
          <p:nvPr/>
        </p:nvCxnSpPr>
        <p:spPr>
          <a:xfrm>
            <a:off x="552450" y="652065"/>
            <a:ext cx="9442358" cy="0"/>
          </a:xfrm>
          <a:prstGeom prst="line">
            <a:avLst/>
          </a:prstGeom>
          <a:ln w="19050">
            <a:solidFill>
              <a:srgbClr val="00AC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artalom helye 2"/>
          <p:cNvSpPr txBox="1">
            <a:spLocks/>
          </p:cNvSpPr>
          <p:nvPr/>
        </p:nvSpPr>
        <p:spPr>
          <a:xfrm>
            <a:off x="2224756" y="2572293"/>
            <a:ext cx="7968952" cy="39897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00ACCD"/>
              </a:buClr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1" t="36225" r="38700" b="15812"/>
          <a:stretch/>
        </p:blipFill>
        <p:spPr bwMode="auto">
          <a:xfrm>
            <a:off x="9994808" y="156584"/>
            <a:ext cx="1798662" cy="990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artalom helye 2"/>
          <p:cNvSpPr txBox="1">
            <a:spLocks/>
          </p:cNvSpPr>
          <p:nvPr/>
        </p:nvSpPr>
        <p:spPr>
          <a:xfrm>
            <a:off x="828676" y="2724693"/>
            <a:ext cx="10877550" cy="1545038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spcBef>
                <a:spcPts val="0"/>
              </a:spcBef>
              <a:buClr>
                <a:srgbClr val="00ACCD"/>
              </a:buClr>
              <a:buFont typeface="Arial" panose="020B0604020202020204" pitchFamily="34" charset="0"/>
              <a:buChar char="•"/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dirty="0"/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8E77521E-733D-4DEF-8633-360A872F3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858903"/>
          </a:xfrm>
        </p:spPr>
        <p:txBody>
          <a:bodyPr/>
          <a:lstStyle/>
          <a:p>
            <a:r>
              <a:rPr lang="en-GB" altLang="hu-HU" sz="3000" b="1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Az </a:t>
            </a:r>
            <a:r>
              <a:rPr lang="en-GB" altLang="hu-HU" sz="3000" b="1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orvos</a:t>
            </a:r>
            <a:r>
              <a:rPr lang="en-GB" altLang="hu-HU" sz="3000" b="1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3000" b="1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büntetőjogi</a:t>
            </a:r>
            <a:r>
              <a:rPr lang="en-GB" altLang="hu-HU" sz="3000" b="1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3000" b="1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felelőssége</a:t>
            </a:r>
            <a:endParaRPr lang="hu-HU" sz="3000" b="1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A49D9F33-0572-4DB9-B247-B7B9C98486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293034"/>
            <a:ext cx="10972800" cy="4428450"/>
          </a:xfrm>
        </p:spPr>
        <p:txBody>
          <a:bodyPr/>
          <a:lstStyle/>
          <a:p>
            <a:pPr algn="ctr">
              <a:lnSpc>
                <a:spcPct val="80000"/>
              </a:lnSpc>
              <a:spcBef>
                <a:spcPts val="5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büntetőjogi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felelősség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elemei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pPr lvl="1">
              <a:lnSpc>
                <a:spcPct val="80000"/>
              </a:lnSpc>
              <a:spcBef>
                <a:spcPts val="500"/>
              </a:spcBef>
              <a:buFont typeface="Tahoma" panose="020B0604030504040204" pitchFamily="34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hu-HU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lnSpc>
                <a:spcPct val="80000"/>
              </a:lnSpc>
              <a:buFont typeface="Tahoma" panose="020B0604030504040204" pitchFamily="34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hu-HU" b="1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Az </a:t>
            </a:r>
            <a:r>
              <a:rPr lang="en-GB" altLang="hu-HU" b="1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orvosszakértő</a:t>
            </a:r>
            <a:r>
              <a:rPr lang="en-GB" altLang="hu-HU" b="1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b="1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feladata</a:t>
            </a:r>
            <a:r>
              <a:rPr lang="en-GB" altLang="hu-HU" b="1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pPr lvl="1">
              <a:lnSpc>
                <a:spcPct val="80000"/>
              </a:lnSpc>
              <a:buFont typeface="Tahoma" panose="020B0604030504040204" pitchFamily="34" charset="0"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hu-HU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</a:t>
            </a:r>
            <a:r>
              <a:rPr lang="en-GB" altLang="hu-HU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foglalkozási</a:t>
            </a:r>
            <a:r>
              <a:rPr lang="en-GB" altLang="hu-HU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szabályszegés</a:t>
            </a:r>
            <a:r>
              <a:rPr lang="en-GB" altLang="hu-HU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megállapítása</a:t>
            </a:r>
            <a:endParaRPr lang="en-GB" altLang="hu-HU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lnSpc>
                <a:spcPct val="80000"/>
              </a:lnSpc>
              <a:buFont typeface="Tahoma" panose="020B0604030504040204" pitchFamily="34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hu-HU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lnSpc>
                <a:spcPct val="80000"/>
              </a:lnSpc>
              <a:buFont typeface="Tahoma" panose="020B0604030504040204" pitchFamily="34" charset="0"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hu-HU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</a:t>
            </a:r>
            <a:r>
              <a:rPr lang="en-GB" altLang="hu-HU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létrejött</a:t>
            </a:r>
            <a:r>
              <a:rPr lang="en-GB" altLang="hu-HU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eredmény</a:t>
            </a:r>
            <a:r>
              <a:rPr lang="en-GB" altLang="hu-HU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értékelése</a:t>
            </a:r>
            <a:endParaRPr lang="en-GB" altLang="hu-HU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lnSpc>
                <a:spcPct val="80000"/>
              </a:lnSpc>
              <a:buFont typeface="Tahoma" panose="020B0604030504040204" pitchFamily="34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hu-HU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lnSpc>
                <a:spcPct val="80000"/>
              </a:lnSpc>
              <a:buFont typeface="Tahoma" panose="020B0604030504040204" pitchFamily="34" charset="0"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hu-HU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</a:t>
            </a:r>
            <a:r>
              <a:rPr lang="en-GB" altLang="hu-HU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szabályszegés</a:t>
            </a:r>
            <a:r>
              <a:rPr lang="en-GB" altLang="hu-HU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és</a:t>
            </a:r>
            <a:r>
              <a:rPr lang="en-GB" altLang="hu-HU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az</a:t>
            </a:r>
            <a:r>
              <a:rPr lang="en-GB" altLang="hu-HU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eredmény</a:t>
            </a:r>
            <a:r>
              <a:rPr lang="en-GB" altLang="hu-HU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közötti</a:t>
            </a:r>
            <a:r>
              <a:rPr lang="en-GB" altLang="hu-HU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okozati</a:t>
            </a:r>
            <a:r>
              <a:rPr lang="en-GB" altLang="hu-HU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összefüggés</a:t>
            </a:r>
            <a:r>
              <a:rPr lang="en-GB" altLang="hu-HU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vizsgálata</a:t>
            </a:r>
            <a:r>
              <a:rPr lang="en-GB" altLang="hu-HU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endParaRPr lang="hu-HU" dirty="0"/>
          </a:p>
        </p:txBody>
      </p:sp>
      <p:sp>
        <p:nvSpPr>
          <p:cNvPr id="2" name="Élőláb helye 1">
            <a:extLst>
              <a:ext uri="{FF2B5EF4-FFF2-40B4-BE49-F238E27FC236}">
                <a16:creationId xmlns:a16="http://schemas.microsoft.com/office/drawing/2014/main" id="{FFB7599E-0A45-4E76-8239-EF676A60E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Dr. Kiss Tibor</a:t>
            </a:r>
          </a:p>
        </p:txBody>
      </p:sp>
    </p:spTree>
    <p:extLst>
      <p:ext uri="{BB962C8B-B14F-4D97-AF65-F5344CB8AC3E}">
        <p14:creationId xmlns:p14="http://schemas.microsoft.com/office/powerpoint/2010/main" val="28953654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Egyenes összekötő 9"/>
          <p:cNvCxnSpPr>
            <a:endCxn id="2050" idx="1"/>
          </p:cNvCxnSpPr>
          <p:nvPr/>
        </p:nvCxnSpPr>
        <p:spPr>
          <a:xfrm>
            <a:off x="552450" y="652065"/>
            <a:ext cx="9442358" cy="0"/>
          </a:xfrm>
          <a:prstGeom prst="line">
            <a:avLst/>
          </a:prstGeom>
          <a:ln w="19050">
            <a:solidFill>
              <a:srgbClr val="00AC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artalom helye 2"/>
          <p:cNvSpPr txBox="1">
            <a:spLocks/>
          </p:cNvSpPr>
          <p:nvPr/>
        </p:nvSpPr>
        <p:spPr>
          <a:xfrm>
            <a:off x="2224756" y="2572293"/>
            <a:ext cx="7968952" cy="39897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00ACCD"/>
              </a:buClr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1" t="36225" r="38700" b="15812"/>
          <a:stretch/>
        </p:blipFill>
        <p:spPr bwMode="auto">
          <a:xfrm>
            <a:off x="9994808" y="156584"/>
            <a:ext cx="1798662" cy="990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artalom helye 2"/>
          <p:cNvSpPr txBox="1">
            <a:spLocks/>
          </p:cNvSpPr>
          <p:nvPr/>
        </p:nvSpPr>
        <p:spPr>
          <a:xfrm>
            <a:off x="828676" y="2724693"/>
            <a:ext cx="10877550" cy="1545038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spcBef>
                <a:spcPts val="0"/>
              </a:spcBef>
              <a:buClr>
                <a:srgbClr val="00ACCD"/>
              </a:buClr>
              <a:buFont typeface="Arial" panose="020B0604020202020204" pitchFamily="34" charset="0"/>
              <a:buChar char="•"/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dirty="0"/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8E77521E-733D-4DEF-8633-360A872F3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868007"/>
          </a:xfrm>
        </p:spPr>
        <p:txBody>
          <a:bodyPr/>
          <a:lstStyle/>
          <a:p>
            <a:r>
              <a:rPr lang="en-GB" altLang="hu-HU" sz="3000" b="1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Az </a:t>
            </a:r>
            <a:r>
              <a:rPr lang="en-GB" altLang="hu-HU" sz="3000" b="1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orvos</a:t>
            </a:r>
            <a:r>
              <a:rPr lang="en-GB" altLang="hu-HU" sz="3000" b="1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3000" b="1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büntetőjogi</a:t>
            </a:r>
            <a:r>
              <a:rPr lang="en-GB" altLang="hu-HU" sz="3000" b="1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3000" b="1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felelőssége</a:t>
            </a:r>
            <a:endParaRPr lang="hu-HU" dirty="0"/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A49D9F33-0572-4DB9-B247-B7B9C98486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927274"/>
            <a:ext cx="10972800" cy="5064369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  <a:spcBef>
                <a:spcPts val="5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büntetőjogi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felelősség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elemei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pPr lvl="1">
              <a:lnSpc>
                <a:spcPct val="80000"/>
              </a:lnSpc>
              <a:spcBef>
                <a:spcPts val="500"/>
              </a:spcBef>
              <a:buFont typeface="Tahoma" panose="020B0604030504040204" pitchFamily="34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hu-HU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lnSpc>
                <a:spcPct val="80000"/>
              </a:lnSpc>
              <a:buFont typeface="Tahoma" panose="020B0604030504040204" pitchFamily="34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hu-HU" b="1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foglalkozási</a:t>
            </a:r>
            <a:r>
              <a:rPr lang="en-GB" altLang="hu-HU" b="1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b="1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szabály</a:t>
            </a:r>
            <a:r>
              <a:rPr lang="en-GB" altLang="hu-HU" b="1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b="1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megszegése</a:t>
            </a:r>
            <a:r>
              <a:rPr lang="en-GB" altLang="hu-HU" b="1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pPr lvl="1">
              <a:lnSpc>
                <a:spcPct val="80000"/>
              </a:lnSpc>
              <a:buFont typeface="Tahoma" panose="020B0604030504040204" pitchFamily="34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hu-HU" b="1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lnSpc>
                <a:spcPct val="80000"/>
              </a:lnSpc>
              <a:buFont typeface="Tahoma" panose="020B0604030504040204" pitchFamily="34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hu-HU" b="1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Konkrét</a:t>
            </a:r>
            <a:r>
              <a:rPr lang="en-GB" altLang="hu-HU" b="1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b="1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szakmai</a:t>
            </a:r>
            <a:r>
              <a:rPr lang="en-GB" altLang="hu-HU" b="1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b="1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szabályok</a:t>
            </a:r>
            <a:r>
              <a:rPr lang="en-GB" altLang="hu-HU" b="1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hu-HU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Transzfúziós</a:t>
            </a:r>
            <a:r>
              <a:rPr lang="en-GB" altLang="hu-HU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szabályzat</a:t>
            </a:r>
            <a:endParaRPr lang="en-GB" altLang="hu-HU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lnSpc>
                <a:spcPct val="80000"/>
              </a:lnSpc>
              <a:spcBef>
                <a:spcPts val="6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hu-HU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Védőoltások</a:t>
            </a:r>
            <a:r>
              <a:rPr lang="en-GB" altLang="hu-HU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rendje</a:t>
            </a:r>
            <a:endParaRPr lang="en-GB" altLang="hu-HU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lnSpc>
                <a:spcPct val="80000"/>
              </a:lnSpc>
              <a:spcBef>
                <a:spcPts val="6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hu-HU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Terhesség-megszakítás</a:t>
            </a:r>
            <a:endParaRPr lang="en-GB" altLang="hu-HU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lnSpc>
                <a:spcPct val="80000"/>
              </a:lnSpc>
              <a:spcBef>
                <a:spcPts val="6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hu-HU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Művi</a:t>
            </a:r>
            <a:r>
              <a:rPr lang="en-GB" altLang="hu-HU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meddővé</a:t>
            </a:r>
            <a:r>
              <a:rPr lang="en-GB" altLang="hu-HU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tétel</a:t>
            </a:r>
            <a:endParaRPr lang="en-GB" altLang="hu-HU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lnSpc>
                <a:spcPct val="80000"/>
              </a:lnSpc>
              <a:spcBef>
                <a:spcPts val="6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hu-HU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Transzplantáció</a:t>
            </a:r>
            <a:endParaRPr lang="en-GB" altLang="hu-HU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lnSpc>
                <a:spcPct val="80000"/>
              </a:lnSpc>
              <a:spcBef>
                <a:spcPts val="6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hu-HU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Stb</a:t>
            </a:r>
            <a:r>
              <a:rPr lang="en-GB" altLang="hu-HU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endParaRPr lang="hu-HU" dirty="0"/>
          </a:p>
        </p:txBody>
      </p:sp>
      <p:sp>
        <p:nvSpPr>
          <p:cNvPr id="2" name="Élőláb helye 1">
            <a:extLst>
              <a:ext uri="{FF2B5EF4-FFF2-40B4-BE49-F238E27FC236}">
                <a16:creationId xmlns:a16="http://schemas.microsoft.com/office/drawing/2014/main" id="{FFB7599E-0A45-4E76-8239-EF676A60E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Dr. Kiss Tibor</a:t>
            </a:r>
          </a:p>
        </p:txBody>
      </p:sp>
    </p:spTree>
    <p:extLst>
      <p:ext uri="{BB962C8B-B14F-4D97-AF65-F5344CB8AC3E}">
        <p14:creationId xmlns:p14="http://schemas.microsoft.com/office/powerpoint/2010/main" val="1835904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Egyenes összekötő 9"/>
          <p:cNvCxnSpPr>
            <a:endCxn id="2050" idx="1"/>
          </p:cNvCxnSpPr>
          <p:nvPr/>
        </p:nvCxnSpPr>
        <p:spPr>
          <a:xfrm>
            <a:off x="552450" y="652065"/>
            <a:ext cx="9442358" cy="0"/>
          </a:xfrm>
          <a:prstGeom prst="line">
            <a:avLst/>
          </a:prstGeom>
          <a:ln w="19050">
            <a:solidFill>
              <a:srgbClr val="00AC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artalom helye 2"/>
          <p:cNvSpPr txBox="1">
            <a:spLocks/>
          </p:cNvSpPr>
          <p:nvPr/>
        </p:nvSpPr>
        <p:spPr>
          <a:xfrm>
            <a:off x="2224756" y="2572293"/>
            <a:ext cx="7968952" cy="39897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00ACCD"/>
              </a:buClr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1" t="36225" r="38700" b="15812"/>
          <a:stretch/>
        </p:blipFill>
        <p:spPr bwMode="auto">
          <a:xfrm>
            <a:off x="9994808" y="156584"/>
            <a:ext cx="1798662" cy="990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artalom helye 2"/>
          <p:cNvSpPr txBox="1">
            <a:spLocks/>
          </p:cNvSpPr>
          <p:nvPr/>
        </p:nvSpPr>
        <p:spPr>
          <a:xfrm>
            <a:off x="828676" y="2724693"/>
            <a:ext cx="10877550" cy="1545038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spcBef>
                <a:spcPts val="0"/>
              </a:spcBef>
              <a:buClr>
                <a:srgbClr val="00ACCD"/>
              </a:buClr>
              <a:buFont typeface="Arial" panose="020B0604020202020204" pitchFamily="34" charset="0"/>
              <a:buChar char="•"/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dirty="0"/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8E77521E-733D-4DEF-8633-360A872F3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891771"/>
          </a:xfrm>
        </p:spPr>
        <p:txBody>
          <a:bodyPr/>
          <a:lstStyle/>
          <a:p>
            <a:r>
              <a:rPr lang="en-GB" altLang="hu-HU" sz="3000" b="1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Az </a:t>
            </a:r>
            <a:r>
              <a:rPr lang="en-GB" altLang="hu-HU" sz="3000" b="1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orvos</a:t>
            </a:r>
            <a:r>
              <a:rPr lang="en-GB" altLang="hu-HU" sz="3000" b="1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3000" b="1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büntetőjogi</a:t>
            </a:r>
            <a:r>
              <a:rPr lang="en-GB" altLang="hu-HU" sz="3000" b="1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3000" b="1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felelőssége</a:t>
            </a:r>
            <a:endParaRPr lang="hu-HU" dirty="0"/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A49D9F33-0572-4DB9-B247-B7B9C98486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927274"/>
            <a:ext cx="10972800" cy="4930726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  <a:spcBef>
                <a:spcPts val="5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büntetőjogi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felelősség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elemei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pPr lvl="1">
              <a:lnSpc>
                <a:spcPct val="80000"/>
              </a:lnSpc>
              <a:spcBef>
                <a:spcPts val="500"/>
              </a:spcBef>
              <a:buFont typeface="Tahoma" panose="020B0604030504040204" pitchFamily="34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hu-HU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lnSpc>
                <a:spcPct val="80000"/>
              </a:lnSpc>
              <a:buFont typeface="Tahoma" panose="020B0604030504040204" pitchFamily="34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hu-HU" b="1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foglalkozási</a:t>
            </a:r>
            <a:r>
              <a:rPr lang="en-GB" altLang="hu-HU" b="1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b="1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szabály</a:t>
            </a:r>
            <a:r>
              <a:rPr lang="en-GB" altLang="hu-HU" b="1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b="1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megszegése</a:t>
            </a:r>
            <a:r>
              <a:rPr lang="en-GB" altLang="hu-HU" b="1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pPr lvl="1">
              <a:lnSpc>
                <a:spcPct val="80000"/>
              </a:lnSpc>
              <a:buFont typeface="Tahoma" panose="020B0604030504040204" pitchFamily="34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hu-HU" b="1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lnSpc>
                <a:spcPct val="80000"/>
              </a:lnSpc>
              <a:buFont typeface="Tahoma" panose="020B0604030504040204" pitchFamily="34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hu-HU" b="1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Általános</a:t>
            </a:r>
            <a:r>
              <a:rPr lang="en-GB" altLang="hu-HU" b="1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b="1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érvényű</a:t>
            </a:r>
            <a:r>
              <a:rPr lang="en-GB" altLang="hu-HU" b="1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b="1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szabályok</a:t>
            </a:r>
            <a:r>
              <a:rPr lang="en-GB" altLang="hu-HU" b="1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hu-HU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Tankönyvek</a:t>
            </a:r>
            <a:endParaRPr lang="en-GB" altLang="hu-HU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lnSpc>
                <a:spcPct val="80000"/>
              </a:lnSpc>
              <a:spcBef>
                <a:spcPts val="6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hu-HU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Szakkönyvek</a:t>
            </a:r>
            <a:r>
              <a:rPr lang="en-GB" altLang="hu-HU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GB" altLang="hu-HU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folyóiratok</a:t>
            </a:r>
            <a:endParaRPr lang="en-GB" altLang="hu-HU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lnSpc>
                <a:spcPct val="80000"/>
              </a:lnSpc>
              <a:spcBef>
                <a:spcPts val="6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hu-HU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Módszertani</a:t>
            </a:r>
            <a:r>
              <a:rPr lang="en-GB" altLang="hu-HU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levelek</a:t>
            </a:r>
            <a:r>
              <a:rPr lang="en-GB" altLang="hu-HU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GB" altLang="hu-HU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szakmai</a:t>
            </a:r>
            <a:r>
              <a:rPr lang="en-GB" altLang="hu-HU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kollégiuni</a:t>
            </a:r>
            <a:r>
              <a:rPr lang="en-GB" altLang="hu-HU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állásfoglalások</a:t>
            </a:r>
            <a:endParaRPr lang="en-GB" altLang="hu-HU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lnSpc>
                <a:spcPct val="80000"/>
              </a:lnSpc>
              <a:spcBef>
                <a:spcPts val="6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hu-HU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Hatóságok</a:t>
            </a:r>
            <a:r>
              <a:rPr lang="en-GB" altLang="hu-HU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irányelvei</a:t>
            </a:r>
            <a:endParaRPr lang="en-GB" altLang="hu-HU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lnSpc>
                <a:spcPct val="80000"/>
              </a:lnSpc>
              <a:spcBef>
                <a:spcPts val="6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hu-HU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Gyógyszerutasítások</a:t>
            </a:r>
            <a:endParaRPr lang="en-GB" altLang="hu-HU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lnSpc>
                <a:spcPct val="80000"/>
              </a:lnSpc>
              <a:spcBef>
                <a:spcPts val="6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hu-HU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Eü</a:t>
            </a:r>
            <a:r>
              <a:rPr lang="en-GB" altLang="hu-HU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Tv </a:t>
            </a:r>
            <a:r>
              <a:rPr lang="en-GB" altLang="hu-HU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és</a:t>
            </a:r>
            <a:r>
              <a:rPr lang="en-GB" altLang="hu-HU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végrehajtási</a:t>
            </a:r>
            <a:r>
              <a:rPr lang="en-GB" altLang="hu-HU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rendeletei</a:t>
            </a:r>
            <a:endParaRPr lang="en-GB" altLang="hu-HU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dirty="0"/>
          </a:p>
        </p:txBody>
      </p:sp>
      <p:sp>
        <p:nvSpPr>
          <p:cNvPr id="2" name="Élőláb helye 1">
            <a:extLst>
              <a:ext uri="{FF2B5EF4-FFF2-40B4-BE49-F238E27FC236}">
                <a16:creationId xmlns:a16="http://schemas.microsoft.com/office/drawing/2014/main" id="{FFB7599E-0A45-4E76-8239-EF676A60E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Dr. Kiss Tibor</a:t>
            </a:r>
          </a:p>
        </p:txBody>
      </p:sp>
    </p:spTree>
    <p:extLst>
      <p:ext uri="{BB962C8B-B14F-4D97-AF65-F5344CB8AC3E}">
        <p14:creationId xmlns:p14="http://schemas.microsoft.com/office/powerpoint/2010/main" val="3875256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Egyenes összekötő 9"/>
          <p:cNvCxnSpPr>
            <a:endCxn id="2050" idx="1"/>
          </p:cNvCxnSpPr>
          <p:nvPr/>
        </p:nvCxnSpPr>
        <p:spPr>
          <a:xfrm>
            <a:off x="552450" y="652065"/>
            <a:ext cx="9442358" cy="0"/>
          </a:xfrm>
          <a:prstGeom prst="line">
            <a:avLst/>
          </a:prstGeom>
          <a:ln w="19050">
            <a:solidFill>
              <a:srgbClr val="00AC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artalom helye 2"/>
          <p:cNvSpPr txBox="1">
            <a:spLocks/>
          </p:cNvSpPr>
          <p:nvPr/>
        </p:nvSpPr>
        <p:spPr>
          <a:xfrm>
            <a:off x="2224756" y="2572293"/>
            <a:ext cx="7968952" cy="39897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00ACCD"/>
              </a:buClr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1" t="36225" r="38700" b="15812"/>
          <a:stretch/>
        </p:blipFill>
        <p:spPr bwMode="auto">
          <a:xfrm>
            <a:off x="9994808" y="156584"/>
            <a:ext cx="1798662" cy="990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artalom helye 2"/>
          <p:cNvSpPr txBox="1">
            <a:spLocks/>
          </p:cNvSpPr>
          <p:nvPr/>
        </p:nvSpPr>
        <p:spPr>
          <a:xfrm>
            <a:off x="828676" y="2724693"/>
            <a:ext cx="10877550" cy="1545038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spcBef>
                <a:spcPts val="0"/>
              </a:spcBef>
              <a:buClr>
                <a:srgbClr val="00ACCD"/>
              </a:buClr>
              <a:buFont typeface="Arial" panose="020B0604020202020204" pitchFamily="34" charset="0"/>
              <a:buChar char="•"/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dirty="0"/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AB4F7E0A-4C6C-4D4B-BA85-620A08228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2138155"/>
          </a:xfrm>
        </p:spPr>
        <p:txBody>
          <a:bodyPr/>
          <a:lstStyle/>
          <a:p>
            <a:r>
              <a:rPr lang="en-GB" altLang="hu-HU" sz="3000" b="1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</a:t>
            </a:r>
            <a:r>
              <a:rPr lang="en-GB" altLang="hu-HU" sz="3000" b="1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törvény</a:t>
            </a:r>
            <a:r>
              <a:rPr lang="en-GB" altLang="hu-HU" sz="3000" b="1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3000" b="1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alapelvei</a:t>
            </a:r>
            <a:r>
              <a:rPr lang="en-GB" altLang="hu-HU" sz="3000" b="1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endParaRPr lang="hu-HU" sz="3000" b="1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CBA0D88D-2C91-4C4D-A0FC-3AC583965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039814"/>
            <a:ext cx="10972800" cy="4522193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buFont typeface="Wingdings" panose="05000000000000000000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hivatalból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való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eljárás</a:t>
            </a:r>
            <a:endParaRPr lang="en-GB" alt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ctr">
              <a:lnSpc>
                <a:spcPct val="100000"/>
              </a:lnSpc>
              <a:buFont typeface="Wingdings" panose="05000000000000000000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az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ártatlanság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vélelme</a:t>
            </a:r>
            <a:endParaRPr lang="en-GB" alt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ctr">
              <a:lnSpc>
                <a:spcPct val="100000"/>
              </a:lnSpc>
              <a:buFont typeface="Wingdings" panose="05000000000000000000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törvény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előtti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egyenlőség</a:t>
            </a:r>
            <a:endParaRPr lang="en-GB" alt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ctr">
              <a:lnSpc>
                <a:spcPct val="100000"/>
              </a:lnSpc>
              <a:buFont typeface="Wingdings" panose="05000000000000000000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jogorvoslati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jogosultság</a:t>
            </a:r>
            <a:endParaRPr lang="en-GB" alt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ctr">
              <a:lnSpc>
                <a:spcPct val="100000"/>
              </a:lnSpc>
              <a:buFont typeface="Wingdings" panose="05000000000000000000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az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anyanyelv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használata</a:t>
            </a:r>
            <a:endParaRPr lang="en-GB" alt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ctr">
              <a:lnSpc>
                <a:spcPct val="100000"/>
              </a:lnSpc>
              <a:buFont typeface="Wingdings" panose="05000000000000000000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szóbeliség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és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közvetlenség</a:t>
            </a:r>
            <a:endParaRPr lang="en-GB" alt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ctr">
              <a:lnSpc>
                <a:spcPct val="100000"/>
              </a:lnSpc>
              <a:buFont typeface="Wingdings" panose="05000000000000000000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tárgyalás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nyilvánossága</a:t>
            </a:r>
            <a:endParaRPr lang="en-GB" alt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dirty="0"/>
          </a:p>
        </p:txBody>
      </p:sp>
      <p:sp>
        <p:nvSpPr>
          <p:cNvPr id="2" name="Élőláb helye 1">
            <a:extLst>
              <a:ext uri="{FF2B5EF4-FFF2-40B4-BE49-F238E27FC236}">
                <a16:creationId xmlns:a16="http://schemas.microsoft.com/office/drawing/2014/main" id="{D6979A9C-C774-41BA-93FD-BE9114E6A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Dr. Kiss Tibor</a:t>
            </a:r>
          </a:p>
        </p:txBody>
      </p:sp>
    </p:spTree>
    <p:extLst>
      <p:ext uri="{BB962C8B-B14F-4D97-AF65-F5344CB8AC3E}">
        <p14:creationId xmlns:p14="http://schemas.microsoft.com/office/powerpoint/2010/main" val="33937382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Egyenes összekötő 9"/>
          <p:cNvCxnSpPr>
            <a:endCxn id="2050" idx="1"/>
          </p:cNvCxnSpPr>
          <p:nvPr/>
        </p:nvCxnSpPr>
        <p:spPr>
          <a:xfrm>
            <a:off x="552450" y="652065"/>
            <a:ext cx="9442358" cy="0"/>
          </a:xfrm>
          <a:prstGeom prst="line">
            <a:avLst/>
          </a:prstGeom>
          <a:ln w="19050">
            <a:solidFill>
              <a:srgbClr val="00AC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artalom helye 2"/>
          <p:cNvSpPr txBox="1">
            <a:spLocks/>
          </p:cNvSpPr>
          <p:nvPr/>
        </p:nvSpPr>
        <p:spPr>
          <a:xfrm>
            <a:off x="2224756" y="2572293"/>
            <a:ext cx="7968952" cy="39897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00ACCD"/>
              </a:buClr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1" t="36225" r="38700" b="15812"/>
          <a:stretch/>
        </p:blipFill>
        <p:spPr bwMode="auto">
          <a:xfrm>
            <a:off x="9994808" y="156584"/>
            <a:ext cx="1798662" cy="990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artalom helye 2"/>
          <p:cNvSpPr txBox="1">
            <a:spLocks/>
          </p:cNvSpPr>
          <p:nvPr/>
        </p:nvSpPr>
        <p:spPr>
          <a:xfrm>
            <a:off x="828676" y="2724693"/>
            <a:ext cx="10877550" cy="1545038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spcBef>
                <a:spcPts val="0"/>
              </a:spcBef>
              <a:buClr>
                <a:srgbClr val="00ACCD"/>
              </a:buClr>
              <a:buFont typeface="Arial" panose="020B0604020202020204" pitchFamily="34" charset="0"/>
              <a:buChar char="•"/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dirty="0"/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AB4F7E0A-4C6C-4D4B-BA85-620A08228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997387"/>
          </a:xfrm>
        </p:spPr>
        <p:txBody>
          <a:bodyPr/>
          <a:lstStyle/>
          <a:p>
            <a:r>
              <a:rPr lang="en-GB" altLang="hu-HU" sz="3000" b="1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Az </a:t>
            </a:r>
            <a:r>
              <a:rPr lang="en-GB" altLang="hu-HU" sz="3000" b="1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eljárásban</a:t>
            </a:r>
            <a:r>
              <a:rPr lang="en-GB" altLang="hu-HU" sz="3000" b="1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3000" b="1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résztvevők</a:t>
            </a:r>
            <a:r>
              <a:rPr lang="en-GB" altLang="hu-HU" sz="3000" b="1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endParaRPr lang="hu-HU" sz="3000" b="1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CBA0D88D-2C91-4C4D-A0FC-3AC583965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969482"/>
            <a:ext cx="10972800" cy="4156687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800"/>
              </a:spcBef>
              <a:buFont typeface="Wingdings" panose="05000000000000000000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a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vád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képviselője</a:t>
            </a:r>
            <a:endParaRPr lang="en-GB" alt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800"/>
              </a:spcBef>
              <a:buFont typeface="Wingdings" panose="05000000000000000000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az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ügyész</a:t>
            </a:r>
            <a:endParaRPr lang="en-GB" alt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800"/>
              </a:spcBef>
              <a:buFont typeface="Wingdings" panose="05000000000000000000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a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magánvádló</a:t>
            </a:r>
            <a:endParaRPr lang="en-GB" alt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800"/>
              </a:spcBef>
              <a:buFont typeface="Wingdings" panose="05000000000000000000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a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terhelt</a:t>
            </a:r>
            <a:endParaRPr lang="en-GB" alt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800"/>
              </a:spcBef>
              <a:buFont typeface="Wingdings" panose="05000000000000000000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jogi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képviselője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védő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800"/>
              </a:spcBef>
              <a:buFont typeface="Wingdings" panose="05000000000000000000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a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sértett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tanú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vagy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magánfél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endParaRPr lang="hu-HU" dirty="0"/>
          </a:p>
        </p:txBody>
      </p:sp>
      <p:sp>
        <p:nvSpPr>
          <p:cNvPr id="2" name="Élőláb helye 1">
            <a:extLst>
              <a:ext uri="{FF2B5EF4-FFF2-40B4-BE49-F238E27FC236}">
                <a16:creationId xmlns:a16="http://schemas.microsoft.com/office/drawing/2014/main" id="{D6979A9C-C774-41BA-93FD-BE9114E6A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Dr. Kiss Tibor</a:t>
            </a:r>
          </a:p>
        </p:txBody>
      </p:sp>
    </p:spTree>
    <p:extLst>
      <p:ext uri="{BB962C8B-B14F-4D97-AF65-F5344CB8AC3E}">
        <p14:creationId xmlns:p14="http://schemas.microsoft.com/office/powerpoint/2010/main" val="3087788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Egyenes összekötő 9"/>
          <p:cNvCxnSpPr>
            <a:endCxn id="2050" idx="1"/>
          </p:cNvCxnSpPr>
          <p:nvPr/>
        </p:nvCxnSpPr>
        <p:spPr>
          <a:xfrm>
            <a:off x="552450" y="652065"/>
            <a:ext cx="9442358" cy="0"/>
          </a:xfrm>
          <a:prstGeom prst="line">
            <a:avLst/>
          </a:prstGeom>
          <a:ln w="19050">
            <a:solidFill>
              <a:srgbClr val="00AC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artalom helye 2"/>
          <p:cNvSpPr txBox="1">
            <a:spLocks/>
          </p:cNvSpPr>
          <p:nvPr/>
        </p:nvSpPr>
        <p:spPr>
          <a:xfrm>
            <a:off x="2224756" y="2572293"/>
            <a:ext cx="7968952" cy="39897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00ACCD"/>
              </a:buClr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1" t="36225" r="38700" b="15812"/>
          <a:stretch/>
        </p:blipFill>
        <p:spPr bwMode="auto">
          <a:xfrm>
            <a:off x="9994808" y="156584"/>
            <a:ext cx="1798662" cy="990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artalom helye 2"/>
          <p:cNvSpPr txBox="1">
            <a:spLocks/>
          </p:cNvSpPr>
          <p:nvPr/>
        </p:nvSpPr>
        <p:spPr>
          <a:xfrm>
            <a:off x="828676" y="2724693"/>
            <a:ext cx="10877550" cy="1545038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spcBef>
                <a:spcPts val="0"/>
              </a:spcBef>
              <a:buClr>
                <a:srgbClr val="00ACCD"/>
              </a:buClr>
              <a:buFont typeface="Arial" panose="020B0604020202020204" pitchFamily="34" charset="0"/>
              <a:buChar char="•"/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dirty="0"/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AB4F7E0A-4C6C-4D4B-BA85-620A08228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2219853"/>
          </a:xfrm>
        </p:spPr>
        <p:txBody>
          <a:bodyPr/>
          <a:lstStyle/>
          <a:p>
            <a:r>
              <a:rPr lang="en-GB" altLang="hu-HU" sz="3000" b="1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</a:t>
            </a:r>
            <a:r>
              <a:rPr lang="en-GB" altLang="hu-HU" sz="3000" b="1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bíróság</a:t>
            </a:r>
            <a:r>
              <a:rPr lang="en-GB" altLang="hu-HU" sz="3000" b="1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3000" b="1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illetékessége</a:t>
            </a:r>
            <a:r>
              <a:rPr lang="en-GB" altLang="hu-HU" sz="3000" b="1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endParaRPr lang="hu-HU" sz="3000" b="1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CBA0D88D-2C91-4C4D-A0FC-3AC583965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302200"/>
            <a:ext cx="10972800" cy="3823969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8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Amelynek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illetékességi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területén</a:t>
            </a:r>
            <a:endParaRPr lang="en-GB" alt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800"/>
              </a:spcBef>
              <a:buFont typeface="Wingdings" panose="05000000000000000000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~ a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bűncselekményt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elkövették</a:t>
            </a:r>
            <a:endParaRPr lang="en-GB" alt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800"/>
              </a:spcBef>
              <a:buFont typeface="Wingdings" panose="05000000000000000000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~ a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terhelt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lakik</a:t>
            </a:r>
            <a:endParaRPr lang="en-GB" alt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dirty="0"/>
          </a:p>
        </p:txBody>
      </p:sp>
      <p:sp>
        <p:nvSpPr>
          <p:cNvPr id="2" name="Élőláb helye 1">
            <a:extLst>
              <a:ext uri="{FF2B5EF4-FFF2-40B4-BE49-F238E27FC236}">
                <a16:creationId xmlns:a16="http://schemas.microsoft.com/office/drawing/2014/main" id="{D6979A9C-C774-41BA-93FD-BE9114E6A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Dr. Kiss Tibor</a:t>
            </a:r>
          </a:p>
        </p:txBody>
      </p:sp>
    </p:spTree>
    <p:extLst>
      <p:ext uri="{BB962C8B-B14F-4D97-AF65-F5344CB8AC3E}">
        <p14:creationId xmlns:p14="http://schemas.microsoft.com/office/powerpoint/2010/main" val="22284174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Egyenes összekötő 9"/>
          <p:cNvCxnSpPr>
            <a:endCxn id="2050" idx="1"/>
          </p:cNvCxnSpPr>
          <p:nvPr/>
        </p:nvCxnSpPr>
        <p:spPr>
          <a:xfrm>
            <a:off x="552450" y="652065"/>
            <a:ext cx="9442358" cy="0"/>
          </a:xfrm>
          <a:prstGeom prst="line">
            <a:avLst/>
          </a:prstGeom>
          <a:ln w="19050">
            <a:solidFill>
              <a:srgbClr val="00AC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artalom helye 2"/>
          <p:cNvSpPr txBox="1">
            <a:spLocks/>
          </p:cNvSpPr>
          <p:nvPr/>
        </p:nvSpPr>
        <p:spPr>
          <a:xfrm>
            <a:off x="2224756" y="2572293"/>
            <a:ext cx="7968952" cy="39897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00ACCD"/>
              </a:buClr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1" t="36225" r="38700" b="15812"/>
          <a:stretch/>
        </p:blipFill>
        <p:spPr bwMode="auto">
          <a:xfrm>
            <a:off x="9994808" y="156584"/>
            <a:ext cx="1798662" cy="990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artalom helye 2"/>
          <p:cNvSpPr txBox="1">
            <a:spLocks/>
          </p:cNvSpPr>
          <p:nvPr/>
        </p:nvSpPr>
        <p:spPr>
          <a:xfrm>
            <a:off x="828676" y="2724693"/>
            <a:ext cx="10877550" cy="1545038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spcBef>
                <a:spcPts val="0"/>
              </a:spcBef>
              <a:buClr>
                <a:srgbClr val="00ACCD"/>
              </a:buClr>
              <a:buFont typeface="Arial" panose="020B0604020202020204" pitchFamily="34" charset="0"/>
              <a:buChar char="•"/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dirty="0"/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AB4F7E0A-4C6C-4D4B-BA85-620A08228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2297651"/>
          </a:xfrm>
        </p:spPr>
        <p:txBody>
          <a:bodyPr/>
          <a:lstStyle/>
          <a:p>
            <a:r>
              <a:rPr lang="en-GB" altLang="hu-HU" sz="3000" b="1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</a:t>
            </a:r>
            <a:r>
              <a:rPr lang="en-GB" altLang="hu-HU" sz="3000" b="1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büntető</a:t>
            </a:r>
            <a:r>
              <a:rPr lang="en-GB" altLang="hu-HU" sz="3000" b="1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3000" b="1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ügyekben</a:t>
            </a:r>
            <a:r>
              <a:rPr lang="en-GB" altLang="hu-HU" sz="3000" b="1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3000" b="1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nyomozó</a:t>
            </a:r>
            <a:r>
              <a:rPr lang="en-GB" altLang="hu-HU" sz="3000" b="1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3000" b="1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hatóságok</a:t>
            </a:r>
            <a:endParaRPr lang="hu-HU" sz="3000" b="1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CBA0D88D-2C91-4C4D-A0FC-3AC583965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302200"/>
            <a:ext cx="10972800" cy="3823969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</a:pP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ügyészség</a:t>
            </a:r>
            <a:endParaRPr lang="en-GB" alt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</a:pP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rendőrség</a:t>
            </a:r>
            <a:endParaRPr lang="en-GB" alt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</a:pP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hu-HU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NAV</a:t>
            </a:r>
            <a:endParaRPr lang="en-GB" alt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</a:pP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hu-HU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Külfö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ldön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tartózkodó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vizi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légi</a:t>
            </a:r>
            <a:r>
              <a:rPr lang="hu-HU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jármű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parancsnoka</a:t>
            </a:r>
            <a:endParaRPr lang="en-GB" alt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dirty="0"/>
          </a:p>
        </p:txBody>
      </p:sp>
      <p:sp>
        <p:nvSpPr>
          <p:cNvPr id="2" name="Élőláb helye 1">
            <a:extLst>
              <a:ext uri="{FF2B5EF4-FFF2-40B4-BE49-F238E27FC236}">
                <a16:creationId xmlns:a16="http://schemas.microsoft.com/office/drawing/2014/main" id="{D6979A9C-C774-41BA-93FD-BE9114E6A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Dr. Kiss Tibor</a:t>
            </a:r>
          </a:p>
        </p:txBody>
      </p:sp>
    </p:spTree>
    <p:extLst>
      <p:ext uri="{BB962C8B-B14F-4D97-AF65-F5344CB8AC3E}">
        <p14:creationId xmlns:p14="http://schemas.microsoft.com/office/powerpoint/2010/main" val="23997942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Egyenes összekötő 9"/>
          <p:cNvCxnSpPr>
            <a:endCxn id="2050" idx="1"/>
          </p:cNvCxnSpPr>
          <p:nvPr/>
        </p:nvCxnSpPr>
        <p:spPr>
          <a:xfrm>
            <a:off x="552450" y="652065"/>
            <a:ext cx="9442358" cy="0"/>
          </a:xfrm>
          <a:prstGeom prst="line">
            <a:avLst/>
          </a:prstGeom>
          <a:ln w="19050">
            <a:solidFill>
              <a:srgbClr val="00AC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artalom helye 2"/>
          <p:cNvSpPr txBox="1">
            <a:spLocks/>
          </p:cNvSpPr>
          <p:nvPr/>
        </p:nvSpPr>
        <p:spPr>
          <a:xfrm>
            <a:off x="2224756" y="2572293"/>
            <a:ext cx="7968952" cy="39897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00ACCD"/>
              </a:buClr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1" t="36225" r="38700" b="15812"/>
          <a:stretch/>
        </p:blipFill>
        <p:spPr bwMode="auto">
          <a:xfrm>
            <a:off x="9994808" y="156584"/>
            <a:ext cx="1798662" cy="990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artalom helye 2"/>
          <p:cNvSpPr txBox="1">
            <a:spLocks/>
          </p:cNvSpPr>
          <p:nvPr/>
        </p:nvSpPr>
        <p:spPr>
          <a:xfrm>
            <a:off x="828676" y="2724693"/>
            <a:ext cx="10877550" cy="1545038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spcBef>
                <a:spcPts val="0"/>
              </a:spcBef>
              <a:buClr>
                <a:srgbClr val="00ACCD"/>
              </a:buClr>
              <a:buFont typeface="Arial" panose="020B0604020202020204" pitchFamily="34" charset="0"/>
              <a:buChar char="•"/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dirty="0"/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AB4F7E0A-4C6C-4D4B-BA85-620A08228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2138177"/>
          </a:xfrm>
        </p:spPr>
        <p:txBody>
          <a:bodyPr/>
          <a:lstStyle/>
          <a:p>
            <a:r>
              <a:rPr lang="en-GB" altLang="hu-HU" sz="3000" b="1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</a:t>
            </a:r>
            <a:r>
              <a:rPr lang="en-GB" altLang="hu-HU" sz="3000" b="1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bizonyítás</a:t>
            </a:r>
            <a:r>
              <a:rPr lang="en-GB" altLang="hu-HU" sz="3000" b="1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3000" b="1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eszközei</a:t>
            </a:r>
            <a:r>
              <a:rPr lang="en-GB" altLang="hu-HU" sz="3000" b="1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endParaRPr lang="hu-HU" sz="3000" b="1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CBA0D88D-2C91-4C4D-A0FC-3AC583965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302200"/>
            <a:ext cx="10972800" cy="3823969"/>
          </a:xfrm>
        </p:spPr>
        <p:txBody>
          <a:bodyPr/>
          <a:lstStyle/>
          <a:p>
            <a:pPr marL="0" indent="0">
              <a:lnSpc>
                <a:spcPct val="100000"/>
              </a:lnSpc>
              <a:buFont typeface="Wingdings" panose="05000000000000000000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a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tanúvallomás</a:t>
            </a:r>
            <a:endParaRPr lang="en-GB" alt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100000"/>
              </a:lnSpc>
              <a:buFont typeface="Wingdings" panose="05000000000000000000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a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tárgyi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bizonyíték</a:t>
            </a:r>
            <a:endParaRPr lang="en-GB" alt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100000"/>
              </a:lnSpc>
              <a:buFont typeface="Wingdings" panose="05000000000000000000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a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szakértői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vélemény</a:t>
            </a:r>
            <a:endParaRPr lang="en-GB" alt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100000"/>
              </a:lnSpc>
              <a:buFont typeface="Wingdings" panose="05000000000000000000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az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okirat</a:t>
            </a:r>
            <a:endParaRPr lang="en-GB" alt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100000"/>
              </a:lnSpc>
              <a:buFont typeface="Wingdings" panose="05000000000000000000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a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szemle</a:t>
            </a:r>
            <a:endParaRPr lang="en-GB" alt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dirty="0"/>
          </a:p>
        </p:txBody>
      </p:sp>
      <p:sp>
        <p:nvSpPr>
          <p:cNvPr id="2" name="Élőláb helye 1">
            <a:extLst>
              <a:ext uri="{FF2B5EF4-FFF2-40B4-BE49-F238E27FC236}">
                <a16:creationId xmlns:a16="http://schemas.microsoft.com/office/drawing/2014/main" id="{D6979A9C-C774-41BA-93FD-BE9114E6A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Dr. Kiss Tibor</a:t>
            </a:r>
          </a:p>
        </p:txBody>
      </p:sp>
    </p:spTree>
    <p:extLst>
      <p:ext uri="{BB962C8B-B14F-4D97-AF65-F5344CB8AC3E}">
        <p14:creationId xmlns:p14="http://schemas.microsoft.com/office/powerpoint/2010/main" val="3025351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Egyenes összekötő 9"/>
          <p:cNvCxnSpPr>
            <a:endCxn id="2050" idx="1"/>
          </p:cNvCxnSpPr>
          <p:nvPr/>
        </p:nvCxnSpPr>
        <p:spPr>
          <a:xfrm>
            <a:off x="552450" y="652065"/>
            <a:ext cx="9442358" cy="0"/>
          </a:xfrm>
          <a:prstGeom prst="line">
            <a:avLst/>
          </a:prstGeom>
          <a:ln w="19050">
            <a:solidFill>
              <a:srgbClr val="00AC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artalom helye 2"/>
          <p:cNvSpPr txBox="1">
            <a:spLocks/>
          </p:cNvSpPr>
          <p:nvPr/>
        </p:nvSpPr>
        <p:spPr>
          <a:xfrm>
            <a:off x="2224756" y="2572293"/>
            <a:ext cx="7968952" cy="39897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00ACCD"/>
              </a:buClr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1" t="36225" r="38700" b="15812"/>
          <a:stretch/>
        </p:blipFill>
        <p:spPr bwMode="auto">
          <a:xfrm>
            <a:off x="9994808" y="156584"/>
            <a:ext cx="1798662" cy="990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artalom helye 2"/>
          <p:cNvSpPr txBox="1">
            <a:spLocks/>
          </p:cNvSpPr>
          <p:nvPr/>
        </p:nvSpPr>
        <p:spPr>
          <a:xfrm>
            <a:off x="828676" y="2724693"/>
            <a:ext cx="10877550" cy="1545038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spcBef>
                <a:spcPts val="0"/>
              </a:spcBef>
              <a:buClr>
                <a:srgbClr val="00ACCD"/>
              </a:buClr>
              <a:buFont typeface="Arial" panose="020B0604020202020204" pitchFamily="34" charset="0"/>
              <a:buChar char="•"/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dirty="0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DE2B17CC-4EAA-47F3-91FA-EEBFBE981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3154355"/>
          </a:xfrm>
        </p:spPr>
        <p:txBody>
          <a:bodyPr>
            <a:noAutofit/>
          </a:bodyPr>
          <a:lstStyle/>
          <a:p>
            <a:r>
              <a:rPr lang="en-GB" altLang="hu-HU" sz="4500" b="1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Büntetőjog</a:t>
            </a:r>
            <a:r>
              <a:rPr lang="en-GB" altLang="hu-HU" sz="4500" b="1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4500" b="1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az</a:t>
            </a:r>
            <a:r>
              <a:rPr lang="en-GB" altLang="hu-HU" sz="4500" b="1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4500" b="1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igazságügyi</a:t>
            </a:r>
            <a:r>
              <a:rPr lang="en-GB" altLang="hu-HU" sz="4500" b="1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4500" b="1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orvostan</a:t>
            </a:r>
            <a:r>
              <a:rPr lang="en-GB" altLang="hu-HU" sz="4500" b="1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4500" b="1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tudományában</a:t>
            </a:r>
            <a:endParaRPr lang="hu-HU" sz="4500" b="1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Tartalom helye 5">
            <a:extLst>
              <a:ext uri="{FF2B5EF4-FFF2-40B4-BE49-F238E27FC236}">
                <a16:creationId xmlns:a16="http://schemas.microsoft.com/office/drawing/2014/main" id="{F805E866-993E-44C5-B6AF-37A3944514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67041" y="2659117"/>
            <a:ext cx="3657917" cy="2408129"/>
          </a:xfrm>
          <a:prstGeom prst="rect">
            <a:avLst/>
          </a:prstGeom>
        </p:spPr>
      </p:pic>
      <p:sp>
        <p:nvSpPr>
          <p:cNvPr id="4" name="Élőláb helye 3">
            <a:extLst>
              <a:ext uri="{FF2B5EF4-FFF2-40B4-BE49-F238E27FC236}">
                <a16:creationId xmlns:a16="http://schemas.microsoft.com/office/drawing/2014/main" id="{DCCB9F6C-4A68-4AA1-AF9D-C3941326E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Dr. Kiss Tibor</a:t>
            </a: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7A10C582-B65C-4503-BB2E-0C93CAE6E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5300663"/>
            <a:ext cx="6184900" cy="148643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0000" tIns="46800" rIns="90000" bIns="4680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spcBef>
                <a:spcPts val="400"/>
              </a:spcBef>
              <a:buFont typeface="Wingdings" panose="05000000000000000000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hu-HU" altLang="hu-HU" sz="20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lang="en-GB" altLang="hu-HU" sz="20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SZK</a:t>
            </a:r>
            <a:r>
              <a:rPr lang="hu-HU" altLang="hu-HU" sz="20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</a:t>
            </a:r>
            <a:r>
              <a:rPr lang="en-GB" altLang="hu-HU" sz="20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20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Szombathelyi</a:t>
            </a:r>
            <a:r>
              <a:rPr lang="en-GB" altLang="hu-HU" sz="20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20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Intézet</a:t>
            </a:r>
            <a:endParaRPr lang="en-GB" altLang="hu-HU" sz="20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80000"/>
              </a:lnSpc>
              <a:spcBef>
                <a:spcPts val="400"/>
              </a:spcBef>
              <a:buFont typeface="Wingdings" panose="05000000000000000000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altLang="hu-HU" sz="20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80000"/>
              </a:lnSpc>
              <a:spcBef>
                <a:spcPts val="400"/>
              </a:spcBef>
              <a:buFont typeface="Wingdings" panose="05000000000000000000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altLang="hu-HU" sz="20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80000"/>
              </a:lnSpc>
              <a:spcBef>
                <a:spcPts val="400"/>
              </a:spcBef>
              <a:buFont typeface="Wingdings" panose="05000000000000000000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hu-HU" sz="20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Dr.</a:t>
            </a:r>
            <a:r>
              <a:rPr lang="en-GB" altLang="hu-HU" sz="20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Kiss Tibor</a:t>
            </a:r>
          </a:p>
          <a:p>
            <a:pPr marL="0" indent="0">
              <a:lnSpc>
                <a:spcPct val="80000"/>
              </a:lnSpc>
              <a:spcBef>
                <a:spcPts val="400"/>
              </a:spcBef>
              <a:buFont typeface="Wingdings" panose="05000000000000000000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altLang="hu-HU" sz="1600" b="1" dirty="0"/>
          </a:p>
        </p:txBody>
      </p:sp>
    </p:spTree>
    <p:extLst>
      <p:ext uri="{BB962C8B-B14F-4D97-AF65-F5344CB8AC3E}">
        <p14:creationId xmlns:p14="http://schemas.microsoft.com/office/powerpoint/2010/main" val="5099778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Egyenes összekötő 9"/>
          <p:cNvCxnSpPr>
            <a:endCxn id="2050" idx="1"/>
          </p:cNvCxnSpPr>
          <p:nvPr/>
        </p:nvCxnSpPr>
        <p:spPr>
          <a:xfrm>
            <a:off x="552450" y="652065"/>
            <a:ext cx="9442358" cy="0"/>
          </a:xfrm>
          <a:prstGeom prst="line">
            <a:avLst/>
          </a:prstGeom>
          <a:ln w="19050">
            <a:solidFill>
              <a:srgbClr val="00AC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artalom helye 2"/>
          <p:cNvSpPr txBox="1">
            <a:spLocks/>
          </p:cNvSpPr>
          <p:nvPr/>
        </p:nvSpPr>
        <p:spPr>
          <a:xfrm>
            <a:off x="2224756" y="2572293"/>
            <a:ext cx="7968952" cy="39897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00ACCD"/>
              </a:buClr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1" t="36225" r="38700" b="15812"/>
          <a:stretch/>
        </p:blipFill>
        <p:spPr bwMode="auto">
          <a:xfrm>
            <a:off x="9994808" y="156584"/>
            <a:ext cx="1798662" cy="990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artalom helye 2"/>
          <p:cNvSpPr txBox="1">
            <a:spLocks/>
          </p:cNvSpPr>
          <p:nvPr/>
        </p:nvSpPr>
        <p:spPr>
          <a:xfrm>
            <a:off x="828676" y="2724693"/>
            <a:ext cx="10877550" cy="1545038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spcBef>
                <a:spcPts val="0"/>
              </a:spcBef>
              <a:buClr>
                <a:srgbClr val="00ACCD"/>
              </a:buClr>
              <a:buFont typeface="Arial" panose="020B0604020202020204" pitchFamily="34" charset="0"/>
              <a:buChar char="•"/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dirty="0"/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AB4F7E0A-4C6C-4D4B-BA85-620A08228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hu-HU" sz="3000" b="1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</a:t>
            </a:r>
            <a:r>
              <a:rPr lang="en-GB" altLang="hu-HU" sz="3000" b="1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büntetőeljárás</a:t>
            </a:r>
            <a:r>
              <a:rPr lang="en-GB" altLang="hu-HU" sz="3000" b="1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3000" b="1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sematikus</a:t>
            </a:r>
            <a:r>
              <a:rPr lang="en-GB" altLang="hu-HU" sz="3000" b="1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3000" b="1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vázlata</a:t>
            </a:r>
            <a:endParaRPr lang="hu-HU" sz="3000" b="1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Élőláb helye 1">
            <a:extLst>
              <a:ext uri="{FF2B5EF4-FFF2-40B4-BE49-F238E27FC236}">
                <a16:creationId xmlns:a16="http://schemas.microsoft.com/office/drawing/2014/main" id="{D6979A9C-C774-41BA-93FD-BE9114E6A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Dr. Kiss Tibor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F7DB114F-D971-4939-A0D6-CE71ABD06D0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" y="1600206"/>
            <a:ext cx="10972800" cy="4770537"/>
          </a:xfrm>
          <a:ln/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ts val="400"/>
              </a:spcBef>
              <a:tabLst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329863" algn="l"/>
                <a:tab pos="10779125" algn="l"/>
              </a:tabLst>
            </a:pPr>
            <a:r>
              <a:rPr lang="en-GB" altLang="hu-HU" sz="22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Feljelentés</a:t>
            </a:r>
            <a:r>
              <a:rPr lang="en-GB" altLang="hu-HU" sz="22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</a:t>
            </a:r>
            <a:r>
              <a:rPr lang="en-GB" altLang="hu-HU" sz="22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észlelés</a:t>
            </a:r>
            <a:r>
              <a:rPr lang="en-GB" altLang="hu-HU" sz="22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</a:t>
            </a:r>
            <a:r>
              <a:rPr lang="en-GB" altLang="hu-HU" sz="22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feljelentés</a:t>
            </a:r>
            <a:r>
              <a:rPr lang="en-GB" altLang="hu-HU" sz="22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22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elutasítása</a:t>
            </a:r>
            <a:endParaRPr lang="en-GB" altLang="hu-HU" sz="22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buFont typeface="Wingdings" panose="05000000000000000000" pitchFamily="2" charset="2"/>
              <a:buNone/>
              <a:tabLst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329863" algn="l"/>
                <a:tab pos="10779125" algn="l"/>
              </a:tabLst>
            </a:pPr>
            <a:endParaRPr lang="en-GB" altLang="hu-HU" sz="22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tabLst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329863" algn="l"/>
                <a:tab pos="10779125" algn="l"/>
              </a:tabLst>
            </a:pPr>
            <a:r>
              <a:rPr lang="en-GB" altLang="hu-HU" sz="22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Nyomozás</a:t>
            </a:r>
            <a:r>
              <a:rPr lang="en-GB" altLang="hu-HU" sz="22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		</a:t>
            </a:r>
            <a:r>
              <a:rPr lang="en-GB" altLang="hu-HU" sz="22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nyomozás</a:t>
            </a:r>
            <a:r>
              <a:rPr lang="en-GB" altLang="hu-HU" sz="22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22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megszüntetése</a:t>
            </a:r>
            <a:endParaRPr lang="en-GB" altLang="hu-HU" sz="22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lnSpc>
                <a:spcPct val="100000"/>
              </a:lnSpc>
              <a:spcBef>
                <a:spcPts val="450"/>
              </a:spcBef>
              <a:tabLst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329863" algn="l"/>
                <a:tab pos="10779125" algn="l"/>
              </a:tabLst>
            </a:pPr>
            <a:r>
              <a:rPr lang="en-GB" altLang="hu-HU" sz="22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Vádemelés</a:t>
            </a:r>
            <a:r>
              <a:rPr lang="en-GB" altLang="hu-HU" sz="22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    	        </a:t>
            </a:r>
            <a:r>
              <a:rPr lang="en-GB" altLang="hu-HU" sz="22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nyomozás</a:t>
            </a:r>
            <a:r>
              <a:rPr lang="en-GB" altLang="hu-HU" sz="22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22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megszüntetése</a:t>
            </a:r>
            <a:r>
              <a:rPr lang="en-GB" altLang="hu-HU" sz="22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		     			</a:t>
            </a:r>
            <a:r>
              <a:rPr lang="hu-HU" altLang="hu-HU" sz="22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        </a:t>
            </a:r>
            <a:r>
              <a:rPr lang="en-GB" altLang="hu-HU" sz="22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vádemelés</a:t>
            </a:r>
            <a:r>
              <a:rPr lang="en-GB" altLang="hu-HU" sz="22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22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elhalasztása</a:t>
            </a:r>
            <a:endParaRPr lang="hu-HU" altLang="hu-HU" sz="22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lnSpc>
                <a:spcPct val="100000"/>
              </a:lnSpc>
              <a:spcBef>
                <a:spcPts val="450"/>
              </a:spcBef>
              <a:tabLst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329863" algn="l"/>
                <a:tab pos="10779125" algn="l"/>
              </a:tabLst>
            </a:pPr>
            <a:endParaRPr lang="hu-HU" altLang="hu-HU" sz="22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lnSpc>
                <a:spcPct val="100000"/>
              </a:lnSpc>
              <a:spcBef>
                <a:spcPts val="450"/>
              </a:spcBef>
              <a:tabLst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329863" algn="l"/>
                <a:tab pos="10779125" algn="l"/>
              </a:tabLst>
            </a:pPr>
            <a:r>
              <a:rPr lang="en-GB" altLang="hu-HU" sz="22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I. </a:t>
            </a:r>
            <a:r>
              <a:rPr lang="en-GB" altLang="hu-HU" sz="22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fokú</a:t>
            </a:r>
            <a:r>
              <a:rPr lang="en-GB" altLang="hu-HU" sz="22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22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bírósági</a:t>
            </a:r>
            <a:r>
              <a:rPr lang="en-GB" altLang="hu-HU" sz="22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22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eljárás</a:t>
            </a:r>
            <a:r>
              <a:rPr lang="en-GB" altLang="hu-HU" sz="22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</a:t>
            </a:r>
            <a:r>
              <a:rPr lang="en-GB" altLang="hu-HU" sz="22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érdemi</a:t>
            </a:r>
            <a:r>
              <a:rPr lang="en-GB" altLang="hu-HU" sz="22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22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döntések</a:t>
            </a:r>
            <a:endParaRPr lang="en-GB" altLang="hu-HU" sz="22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None/>
              <a:tabLst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329863" algn="l"/>
                <a:tab pos="10779125" algn="l"/>
              </a:tabLst>
            </a:pPr>
            <a:endParaRPr lang="en-GB" altLang="hu-HU" sz="22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500"/>
              </a:spcBef>
              <a:tabLst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329863" algn="l"/>
                <a:tab pos="10779125" algn="l"/>
              </a:tabLst>
            </a:pPr>
            <a:r>
              <a:rPr lang="en-GB" altLang="hu-HU" sz="22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II. </a:t>
            </a:r>
            <a:r>
              <a:rPr lang="en-GB" altLang="hu-HU" sz="22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fokú</a:t>
            </a:r>
            <a:r>
              <a:rPr lang="en-GB" altLang="hu-HU" sz="22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22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bírósági</a:t>
            </a:r>
            <a:r>
              <a:rPr lang="en-GB" altLang="hu-HU" sz="22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22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eljárás</a:t>
            </a:r>
            <a:r>
              <a:rPr lang="en-GB" altLang="hu-HU" sz="22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</a:t>
            </a:r>
            <a:r>
              <a:rPr lang="en-GB" altLang="hu-HU" sz="22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érdemi</a:t>
            </a:r>
            <a:r>
              <a:rPr lang="en-GB" altLang="hu-HU" sz="22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22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döntések</a:t>
            </a:r>
            <a:endParaRPr lang="en-GB" altLang="hu-HU" sz="22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None/>
              <a:tabLst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329863" algn="l"/>
                <a:tab pos="10779125" algn="l"/>
              </a:tabLst>
            </a:pPr>
            <a:endParaRPr lang="en-GB" altLang="hu-HU" sz="22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None/>
              <a:tabLst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329863" algn="l"/>
                <a:tab pos="10779125" algn="l"/>
              </a:tabLst>
            </a:pPr>
            <a:endParaRPr lang="en-GB" altLang="hu-HU" sz="22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500"/>
              </a:spcBef>
              <a:tabLst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8223250" algn="l"/>
                <a:tab pos="9137650" algn="l"/>
                <a:tab pos="10052050" algn="l"/>
                <a:tab pos="10329863" algn="l"/>
                <a:tab pos="10779125" algn="l"/>
              </a:tabLst>
            </a:pPr>
            <a:r>
              <a:rPr lang="en-GB" altLang="hu-HU" sz="22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Rendkívüli</a:t>
            </a:r>
            <a:r>
              <a:rPr lang="en-GB" altLang="hu-HU" sz="22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22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perorvoslatok</a:t>
            </a:r>
            <a:endParaRPr lang="en-GB" altLang="hu-HU" sz="22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7" name="Egyenes összekötő nyíllal 6">
            <a:extLst>
              <a:ext uri="{FF2B5EF4-FFF2-40B4-BE49-F238E27FC236}">
                <a16:creationId xmlns:a16="http://schemas.microsoft.com/office/drawing/2014/main" id="{E2A23820-CA80-4D53-AACF-513541E8302C}"/>
              </a:ext>
            </a:extLst>
          </p:cNvPr>
          <p:cNvCxnSpPr/>
          <p:nvPr/>
        </p:nvCxnSpPr>
        <p:spPr>
          <a:xfrm>
            <a:off x="3924886" y="1828800"/>
            <a:ext cx="2171114" cy="0"/>
          </a:xfrm>
          <a:prstGeom prst="straightConnector1">
            <a:avLst/>
          </a:prstGeom>
          <a:ln>
            <a:solidFill>
              <a:srgbClr val="00ACC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utoShape 3">
            <a:extLst>
              <a:ext uri="{FF2B5EF4-FFF2-40B4-BE49-F238E27FC236}">
                <a16:creationId xmlns:a16="http://schemas.microsoft.com/office/drawing/2014/main" id="{F81148A2-2E58-4184-9ED7-2490ED9C59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4756" y="2002454"/>
            <a:ext cx="376995" cy="461197"/>
          </a:xfrm>
          <a:prstGeom prst="downArrow">
            <a:avLst>
              <a:gd name="adj1" fmla="val 50000"/>
              <a:gd name="adj2" fmla="val 33364"/>
            </a:avLst>
          </a:prstGeom>
          <a:solidFill>
            <a:srgbClr val="00ACCD"/>
          </a:solidFill>
          <a:ln w="9360">
            <a:solidFill>
              <a:srgbClr val="00ACC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cxnSp>
        <p:nvCxnSpPr>
          <p:cNvPr id="13" name="Egyenes összekötő nyíllal 12">
            <a:extLst>
              <a:ext uri="{FF2B5EF4-FFF2-40B4-BE49-F238E27FC236}">
                <a16:creationId xmlns:a16="http://schemas.microsoft.com/office/drawing/2014/main" id="{D5DC7A31-2702-474D-82EF-CC715338CA68}"/>
              </a:ext>
            </a:extLst>
          </p:cNvPr>
          <p:cNvCxnSpPr/>
          <p:nvPr/>
        </p:nvCxnSpPr>
        <p:spPr>
          <a:xfrm>
            <a:off x="2785403" y="2572293"/>
            <a:ext cx="3193366" cy="0"/>
          </a:xfrm>
          <a:prstGeom prst="straightConnector1">
            <a:avLst/>
          </a:prstGeom>
          <a:ln>
            <a:solidFill>
              <a:srgbClr val="00ACC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nyíllal 14">
            <a:extLst>
              <a:ext uri="{FF2B5EF4-FFF2-40B4-BE49-F238E27FC236}">
                <a16:creationId xmlns:a16="http://schemas.microsoft.com/office/drawing/2014/main" id="{917C73F9-3E12-47B3-8609-8D8113CB2A24}"/>
              </a:ext>
            </a:extLst>
          </p:cNvPr>
          <p:cNvCxnSpPr/>
          <p:nvPr/>
        </p:nvCxnSpPr>
        <p:spPr>
          <a:xfrm>
            <a:off x="3123028" y="3010486"/>
            <a:ext cx="2771335" cy="0"/>
          </a:xfrm>
          <a:prstGeom prst="straightConnector1">
            <a:avLst/>
          </a:prstGeom>
          <a:ln>
            <a:solidFill>
              <a:srgbClr val="00ACC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AutoShape 3">
            <a:extLst>
              <a:ext uri="{FF2B5EF4-FFF2-40B4-BE49-F238E27FC236}">
                <a16:creationId xmlns:a16="http://schemas.microsoft.com/office/drawing/2014/main" id="{2CF6305C-F306-4DF2-B05A-DEAD1D1E43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4756" y="3429000"/>
            <a:ext cx="376995" cy="461197"/>
          </a:xfrm>
          <a:prstGeom prst="downArrow">
            <a:avLst>
              <a:gd name="adj1" fmla="val 50000"/>
              <a:gd name="adj2" fmla="val 33364"/>
            </a:avLst>
          </a:prstGeom>
          <a:solidFill>
            <a:srgbClr val="00ACCD"/>
          </a:solidFill>
          <a:ln w="9360">
            <a:solidFill>
              <a:srgbClr val="00ACC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8" name="AutoShape 3">
            <a:extLst>
              <a:ext uri="{FF2B5EF4-FFF2-40B4-BE49-F238E27FC236}">
                <a16:creationId xmlns:a16="http://schemas.microsoft.com/office/drawing/2014/main" id="{0DCF49B8-6943-4061-82D8-3C8F3609BD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4755" y="4269933"/>
            <a:ext cx="376995" cy="461197"/>
          </a:xfrm>
          <a:prstGeom prst="downArrow">
            <a:avLst>
              <a:gd name="adj1" fmla="val 50000"/>
              <a:gd name="adj2" fmla="val 33364"/>
            </a:avLst>
          </a:prstGeom>
          <a:solidFill>
            <a:srgbClr val="00ACCD"/>
          </a:solidFill>
          <a:ln w="9360">
            <a:solidFill>
              <a:srgbClr val="00ACC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9" name="AutoShape 3">
            <a:extLst>
              <a:ext uri="{FF2B5EF4-FFF2-40B4-BE49-F238E27FC236}">
                <a16:creationId xmlns:a16="http://schemas.microsoft.com/office/drawing/2014/main" id="{9F23AA21-C649-41A9-ACD7-F2A5C96867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4754" y="5320338"/>
            <a:ext cx="376995" cy="461197"/>
          </a:xfrm>
          <a:prstGeom prst="downArrow">
            <a:avLst>
              <a:gd name="adj1" fmla="val 50000"/>
              <a:gd name="adj2" fmla="val 33364"/>
            </a:avLst>
          </a:prstGeom>
          <a:solidFill>
            <a:srgbClr val="00ACCD"/>
          </a:solidFill>
          <a:ln w="9360">
            <a:solidFill>
              <a:srgbClr val="00ACC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6" name="Nyíl: jobbra mutató 15">
            <a:extLst>
              <a:ext uri="{FF2B5EF4-FFF2-40B4-BE49-F238E27FC236}">
                <a16:creationId xmlns:a16="http://schemas.microsoft.com/office/drawing/2014/main" id="{6F41DE3B-63B2-44E3-A93C-8379B600846E}"/>
              </a:ext>
            </a:extLst>
          </p:cNvPr>
          <p:cNvSpPr/>
          <p:nvPr/>
        </p:nvSpPr>
        <p:spPr>
          <a:xfrm>
            <a:off x="4382086" y="3985474"/>
            <a:ext cx="1596683" cy="332057"/>
          </a:xfrm>
          <a:prstGeom prst="rightArrow">
            <a:avLst/>
          </a:prstGeom>
          <a:solidFill>
            <a:srgbClr val="00ACCD"/>
          </a:solidFill>
          <a:ln>
            <a:solidFill>
              <a:srgbClr val="00AC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" name="Nyíl: jobbra mutató 20">
            <a:extLst>
              <a:ext uri="{FF2B5EF4-FFF2-40B4-BE49-F238E27FC236}">
                <a16:creationId xmlns:a16="http://schemas.microsoft.com/office/drawing/2014/main" id="{180974D9-75C9-4422-8918-0392E9FCDF90}"/>
              </a:ext>
            </a:extLst>
          </p:cNvPr>
          <p:cNvSpPr/>
          <p:nvPr/>
        </p:nvSpPr>
        <p:spPr>
          <a:xfrm>
            <a:off x="4382085" y="4714859"/>
            <a:ext cx="1596683" cy="332057"/>
          </a:xfrm>
          <a:prstGeom prst="rightArrow">
            <a:avLst/>
          </a:prstGeom>
          <a:solidFill>
            <a:srgbClr val="00ACCD"/>
          </a:solidFill>
          <a:ln>
            <a:solidFill>
              <a:srgbClr val="00AC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5585755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Egyenes összekötő 9"/>
          <p:cNvCxnSpPr>
            <a:endCxn id="2050" idx="1"/>
          </p:cNvCxnSpPr>
          <p:nvPr/>
        </p:nvCxnSpPr>
        <p:spPr>
          <a:xfrm>
            <a:off x="552450" y="652065"/>
            <a:ext cx="9442358" cy="0"/>
          </a:xfrm>
          <a:prstGeom prst="line">
            <a:avLst/>
          </a:prstGeom>
          <a:ln w="19050">
            <a:solidFill>
              <a:srgbClr val="00AC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artalom helye 2"/>
          <p:cNvSpPr txBox="1">
            <a:spLocks/>
          </p:cNvSpPr>
          <p:nvPr/>
        </p:nvSpPr>
        <p:spPr>
          <a:xfrm>
            <a:off x="2224756" y="2572293"/>
            <a:ext cx="7968952" cy="39897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00ACCD"/>
              </a:buClr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1" t="36225" r="38700" b="15812"/>
          <a:stretch/>
        </p:blipFill>
        <p:spPr bwMode="auto">
          <a:xfrm>
            <a:off x="9994808" y="156584"/>
            <a:ext cx="1798662" cy="990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artalom helye 2"/>
          <p:cNvSpPr txBox="1">
            <a:spLocks/>
          </p:cNvSpPr>
          <p:nvPr/>
        </p:nvSpPr>
        <p:spPr>
          <a:xfrm>
            <a:off x="828676" y="2724693"/>
            <a:ext cx="10877550" cy="1545038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spcBef>
                <a:spcPts val="0"/>
              </a:spcBef>
              <a:buClr>
                <a:srgbClr val="00ACCD"/>
              </a:buClr>
              <a:buFont typeface="Arial" panose="020B0604020202020204" pitchFamily="34" charset="0"/>
              <a:buChar char="•"/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dirty="0"/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AB4F7E0A-4C6C-4D4B-BA85-620A08228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2055625"/>
          </a:xfrm>
        </p:spPr>
        <p:txBody>
          <a:bodyPr/>
          <a:lstStyle/>
          <a:p>
            <a:r>
              <a:rPr lang="en-GB" altLang="hu-HU" sz="3000" b="1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Az </a:t>
            </a:r>
            <a:r>
              <a:rPr lang="en-GB" altLang="hu-HU" sz="3000" b="1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első</a:t>
            </a:r>
            <a:r>
              <a:rPr lang="en-GB" altLang="hu-HU" sz="3000" b="1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3000" b="1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fokú</a:t>
            </a:r>
            <a:r>
              <a:rPr lang="en-GB" altLang="hu-HU" sz="3000" b="1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3000" b="1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tárgyalás</a:t>
            </a:r>
            <a:r>
              <a:rPr lang="en-GB" altLang="hu-HU" sz="3000" b="1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3000" b="1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alapkérdései</a:t>
            </a:r>
            <a:endParaRPr lang="hu-HU" sz="3000" b="1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CBA0D88D-2C91-4C4D-A0FC-3AC583965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067950"/>
            <a:ext cx="10972800" cy="4895557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5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hu-HU" sz="2600" b="1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Az </a:t>
            </a:r>
            <a:r>
              <a:rPr lang="en-GB" altLang="hu-HU" sz="2600" b="1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úgynevezett</a:t>
            </a:r>
            <a:r>
              <a:rPr lang="en-GB" altLang="hu-HU" sz="2600" b="1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2600" b="1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tárgyalási</a:t>
            </a:r>
            <a:r>
              <a:rPr lang="en-GB" altLang="hu-HU" sz="2600" b="1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2600" b="1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rendszerek</a:t>
            </a:r>
            <a:r>
              <a:rPr lang="en-GB" altLang="hu-HU" sz="2600" b="1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2600" b="1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kérdése</a:t>
            </a:r>
            <a:endParaRPr lang="en-GB" altLang="hu-HU" sz="2600" b="1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5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hu-HU" sz="26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 A </a:t>
            </a:r>
            <a:r>
              <a:rPr lang="en-GB" altLang="hu-HU" sz="26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bíróság</a:t>
            </a:r>
            <a:r>
              <a:rPr lang="en-GB" altLang="hu-HU" sz="26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26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tagjai</a:t>
            </a:r>
            <a:r>
              <a:rPr lang="en-GB" altLang="hu-HU" sz="26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26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általi</a:t>
            </a:r>
            <a:r>
              <a:rPr lang="en-GB" altLang="hu-HU" sz="26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26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kikérdezés</a:t>
            </a:r>
            <a:endParaRPr lang="en-GB" altLang="hu-HU" sz="26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5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hu-HU" sz="26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 A </a:t>
            </a:r>
            <a:r>
              <a:rPr lang="en-GB" altLang="hu-HU" sz="26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felek</a:t>
            </a:r>
            <a:r>
              <a:rPr lang="en-GB" altLang="hu-HU" sz="26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26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általi</a:t>
            </a:r>
            <a:r>
              <a:rPr lang="en-GB" altLang="hu-HU" sz="26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26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kikérdezés</a:t>
            </a:r>
            <a:r>
              <a:rPr lang="en-GB" altLang="hu-HU" sz="26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26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rendszere</a:t>
            </a:r>
            <a:r>
              <a:rPr lang="en-GB" altLang="hu-HU" sz="26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>
              <a:lnSpc>
                <a:spcPct val="100000"/>
              </a:lnSpc>
              <a:spcBef>
                <a:spcPts val="5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hu-HU" sz="2600" b="1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</a:t>
            </a:r>
            <a:r>
              <a:rPr lang="en-GB" altLang="hu-HU" sz="2600" b="1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nyilvánosság</a:t>
            </a:r>
            <a:r>
              <a:rPr lang="en-GB" altLang="hu-HU" sz="2600" b="1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2600" b="1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kérdése</a:t>
            </a:r>
            <a:endParaRPr lang="en-GB" altLang="hu-HU" sz="2600" b="1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5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hu-HU" sz="26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</a:t>
            </a:r>
            <a:r>
              <a:rPr lang="en-GB" altLang="hu-HU" sz="26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nyilvánosság</a:t>
            </a:r>
            <a:r>
              <a:rPr lang="en-GB" altLang="hu-HU" sz="26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26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kizárásának</a:t>
            </a:r>
            <a:r>
              <a:rPr lang="en-GB" altLang="hu-HU" sz="26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26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lehetősége</a:t>
            </a:r>
            <a:r>
              <a:rPr lang="en-GB" altLang="hu-HU" sz="26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26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esetei</a:t>
            </a:r>
            <a:r>
              <a:rPr lang="en-GB" altLang="hu-HU" sz="26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pPr lvl="1">
              <a:spcBef>
                <a:spcPts val="5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hu-HU" altLang="hu-HU" sz="26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en-GB" altLang="hu-HU" sz="26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rkölcsi</a:t>
            </a:r>
            <a:r>
              <a:rPr lang="en-GB" altLang="hu-HU" sz="26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ok</a:t>
            </a:r>
          </a:p>
          <a:p>
            <a:pPr lvl="1">
              <a:spcBef>
                <a:spcPts val="5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hu-HU" sz="26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Kiskorú</a:t>
            </a:r>
            <a:r>
              <a:rPr lang="en-GB" altLang="hu-HU" sz="26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26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védelme</a:t>
            </a:r>
            <a:r>
              <a:rPr lang="en-GB" altLang="hu-HU" sz="26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26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érdekében</a:t>
            </a:r>
            <a:r>
              <a:rPr lang="en-GB" altLang="hu-HU" sz="26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lvl="1">
              <a:spcBef>
                <a:spcPts val="5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hu-HU" sz="26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Résztvevők</a:t>
            </a:r>
            <a:r>
              <a:rPr lang="en-GB" altLang="hu-HU" sz="26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26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védelme</a:t>
            </a:r>
            <a:r>
              <a:rPr lang="en-GB" altLang="hu-HU" sz="26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26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érdekében</a:t>
            </a:r>
            <a:r>
              <a:rPr lang="en-GB" altLang="hu-HU" sz="26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lvl="1">
              <a:spcBef>
                <a:spcPts val="5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hu-HU" sz="26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Államtitok</a:t>
            </a:r>
            <a:r>
              <a:rPr lang="en-GB" altLang="hu-HU" sz="26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GB" altLang="hu-HU" sz="26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vagy</a:t>
            </a:r>
            <a:r>
              <a:rPr lang="en-GB" altLang="hu-HU" sz="26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26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szolgálati</a:t>
            </a:r>
            <a:r>
              <a:rPr lang="en-GB" altLang="hu-HU" sz="26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26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titok</a:t>
            </a:r>
            <a:r>
              <a:rPr lang="en-GB" altLang="hu-HU" sz="26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26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megőrzése</a:t>
            </a:r>
            <a:r>
              <a:rPr lang="en-GB" altLang="hu-HU" sz="26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26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miatt</a:t>
            </a:r>
            <a:endParaRPr lang="en-GB" altLang="hu-HU" sz="26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dirty="0"/>
          </a:p>
        </p:txBody>
      </p:sp>
      <p:sp>
        <p:nvSpPr>
          <p:cNvPr id="2" name="Élőláb helye 1">
            <a:extLst>
              <a:ext uri="{FF2B5EF4-FFF2-40B4-BE49-F238E27FC236}">
                <a16:creationId xmlns:a16="http://schemas.microsoft.com/office/drawing/2014/main" id="{D6979A9C-C774-41BA-93FD-BE9114E6A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Dr. Kiss Tibor</a:t>
            </a:r>
          </a:p>
        </p:txBody>
      </p:sp>
    </p:spTree>
    <p:extLst>
      <p:ext uri="{BB962C8B-B14F-4D97-AF65-F5344CB8AC3E}">
        <p14:creationId xmlns:p14="http://schemas.microsoft.com/office/powerpoint/2010/main" val="172413528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Egyenes összekötő 9"/>
          <p:cNvCxnSpPr>
            <a:endCxn id="2050" idx="1"/>
          </p:cNvCxnSpPr>
          <p:nvPr/>
        </p:nvCxnSpPr>
        <p:spPr>
          <a:xfrm>
            <a:off x="552450" y="652065"/>
            <a:ext cx="9442358" cy="0"/>
          </a:xfrm>
          <a:prstGeom prst="line">
            <a:avLst/>
          </a:prstGeom>
          <a:ln w="19050">
            <a:solidFill>
              <a:srgbClr val="00AC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artalom helye 2"/>
          <p:cNvSpPr txBox="1">
            <a:spLocks/>
          </p:cNvSpPr>
          <p:nvPr/>
        </p:nvSpPr>
        <p:spPr>
          <a:xfrm>
            <a:off x="2224756" y="2572293"/>
            <a:ext cx="7968952" cy="39897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00ACCD"/>
              </a:buClr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1" t="36225" r="38700" b="15812"/>
          <a:stretch/>
        </p:blipFill>
        <p:spPr bwMode="auto">
          <a:xfrm>
            <a:off x="9994808" y="156584"/>
            <a:ext cx="1798662" cy="990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artalom helye 2"/>
          <p:cNvSpPr txBox="1">
            <a:spLocks/>
          </p:cNvSpPr>
          <p:nvPr/>
        </p:nvSpPr>
        <p:spPr>
          <a:xfrm>
            <a:off x="828676" y="2724693"/>
            <a:ext cx="10877550" cy="1545038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spcBef>
                <a:spcPts val="0"/>
              </a:spcBef>
              <a:buClr>
                <a:srgbClr val="00ACCD"/>
              </a:buClr>
              <a:buFont typeface="Arial" panose="020B0604020202020204" pitchFamily="34" charset="0"/>
              <a:buChar char="•"/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dirty="0"/>
          </a:p>
        </p:txBody>
      </p:sp>
      <p:sp>
        <p:nvSpPr>
          <p:cNvPr id="12" name="Cím 1"/>
          <p:cNvSpPr>
            <a:spLocks noGrp="1"/>
          </p:cNvSpPr>
          <p:nvPr>
            <p:ph type="ctrTitle"/>
          </p:nvPr>
        </p:nvSpPr>
        <p:spPr>
          <a:xfrm>
            <a:off x="853164" y="1444865"/>
            <a:ext cx="8719462" cy="784830"/>
          </a:xfrm>
        </p:spPr>
        <p:txBody>
          <a:bodyPr>
            <a:spAutoFit/>
          </a:bodyPr>
          <a:lstStyle/>
          <a:p>
            <a:pPr algn="l"/>
            <a:endParaRPr lang="hu-HU" sz="4500" b="1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Élőláb helye 1">
            <a:extLst>
              <a:ext uri="{FF2B5EF4-FFF2-40B4-BE49-F238E27FC236}">
                <a16:creationId xmlns:a16="http://schemas.microsoft.com/office/drawing/2014/main" id="{315A5A51-A4DF-4F81-B9AC-1E3EEA972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Dr. Kiss Tibor</a:t>
            </a: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BA893F8D-7F75-43DE-97FE-5D65BFC88A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2537" y="655079"/>
            <a:ext cx="6626926" cy="5547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94110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Egyenes összekötő 9"/>
          <p:cNvCxnSpPr>
            <a:endCxn id="2050" idx="1"/>
          </p:cNvCxnSpPr>
          <p:nvPr/>
        </p:nvCxnSpPr>
        <p:spPr>
          <a:xfrm>
            <a:off x="552450" y="652065"/>
            <a:ext cx="9442358" cy="0"/>
          </a:xfrm>
          <a:prstGeom prst="line">
            <a:avLst/>
          </a:prstGeom>
          <a:ln w="19050">
            <a:solidFill>
              <a:srgbClr val="00AC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artalom helye 2"/>
          <p:cNvSpPr txBox="1">
            <a:spLocks/>
          </p:cNvSpPr>
          <p:nvPr/>
        </p:nvSpPr>
        <p:spPr>
          <a:xfrm>
            <a:off x="2224756" y="2572293"/>
            <a:ext cx="7968952" cy="39897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00ACCD"/>
              </a:buClr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1" t="36225" r="38700" b="15812"/>
          <a:stretch/>
        </p:blipFill>
        <p:spPr bwMode="auto">
          <a:xfrm>
            <a:off x="9994808" y="156584"/>
            <a:ext cx="1798662" cy="990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artalom helye 2"/>
          <p:cNvSpPr txBox="1">
            <a:spLocks/>
          </p:cNvSpPr>
          <p:nvPr/>
        </p:nvSpPr>
        <p:spPr>
          <a:xfrm>
            <a:off x="828676" y="2724693"/>
            <a:ext cx="10877550" cy="1545038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spcBef>
                <a:spcPts val="0"/>
              </a:spcBef>
              <a:buClr>
                <a:srgbClr val="00ACCD"/>
              </a:buClr>
              <a:buFont typeface="Arial" panose="020B0604020202020204" pitchFamily="34" charset="0"/>
              <a:buChar char="•"/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dirty="0"/>
          </a:p>
        </p:txBody>
      </p:sp>
      <p:sp>
        <p:nvSpPr>
          <p:cNvPr id="2" name="Élőláb helye 1">
            <a:extLst>
              <a:ext uri="{FF2B5EF4-FFF2-40B4-BE49-F238E27FC236}">
                <a16:creationId xmlns:a16="http://schemas.microsoft.com/office/drawing/2014/main" id="{315A5A51-A4DF-4F81-B9AC-1E3EEA972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Dr. Kiss Tibor</a:t>
            </a: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48FAB35B-4C89-416E-8108-B40A47F879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9615" y="380736"/>
            <a:ext cx="8132769" cy="609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80448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C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2866137"/>
            <a:ext cx="9144000" cy="784830"/>
          </a:xfrm>
        </p:spPr>
        <p:txBody>
          <a:bodyPr>
            <a:spAutoFit/>
          </a:bodyPr>
          <a:lstStyle/>
          <a:p>
            <a:r>
              <a:rPr lang="hu-HU" sz="45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Köszönöm a figyelmet!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56" t="42500" r="19062" b="10555"/>
          <a:stretch/>
        </p:blipFill>
        <p:spPr bwMode="auto">
          <a:xfrm>
            <a:off x="5232875" y="5466375"/>
            <a:ext cx="1726250" cy="944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Egyenes összekötő 9"/>
          <p:cNvCxnSpPr>
            <a:endCxn id="1028" idx="1"/>
          </p:cNvCxnSpPr>
          <p:nvPr/>
        </p:nvCxnSpPr>
        <p:spPr>
          <a:xfrm>
            <a:off x="0" y="5938440"/>
            <a:ext cx="523287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10"/>
          <p:cNvCxnSpPr/>
          <p:nvPr/>
        </p:nvCxnSpPr>
        <p:spPr>
          <a:xfrm>
            <a:off x="6959134" y="5938440"/>
            <a:ext cx="5232866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CC77F1E7-29D3-48FE-AA27-C4BC9AA86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Dr. Kiss Tibor</a:t>
            </a:r>
          </a:p>
        </p:txBody>
      </p:sp>
    </p:spTree>
    <p:extLst>
      <p:ext uri="{BB962C8B-B14F-4D97-AF65-F5344CB8AC3E}">
        <p14:creationId xmlns:p14="http://schemas.microsoft.com/office/powerpoint/2010/main" val="2157429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Egyenes összekötő 9"/>
          <p:cNvCxnSpPr>
            <a:endCxn id="2050" idx="1"/>
          </p:cNvCxnSpPr>
          <p:nvPr/>
        </p:nvCxnSpPr>
        <p:spPr>
          <a:xfrm>
            <a:off x="552450" y="652065"/>
            <a:ext cx="9442358" cy="0"/>
          </a:xfrm>
          <a:prstGeom prst="line">
            <a:avLst/>
          </a:prstGeom>
          <a:ln w="19050">
            <a:solidFill>
              <a:srgbClr val="00AC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artalom helye 2"/>
          <p:cNvSpPr txBox="1">
            <a:spLocks/>
          </p:cNvSpPr>
          <p:nvPr/>
        </p:nvSpPr>
        <p:spPr>
          <a:xfrm>
            <a:off x="2224756" y="2572293"/>
            <a:ext cx="7968952" cy="39897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00ACCD"/>
              </a:buClr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1" t="36225" r="38700" b="15812"/>
          <a:stretch/>
        </p:blipFill>
        <p:spPr bwMode="auto">
          <a:xfrm>
            <a:off x="9994808" y="156584"/>
            <a:ext cx="1798662" cy="990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artalom helye 2"/>
          <p:cNvSpPr txBox="1">
            <a:spLocks/>
          </p:cNvSpPr>
          <p:nvPr/>
        </p:nvSpPr>
        <p:spPr>
          <a:xfrm>
            <a:off x="828676" y="2724693"/>
            <a:ext cx="10877550" cy="1545038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spcBef>
                <a:spcPts val="0"/>
              </a:spcBef>
              <a:buClr>
                <a:srgbClr val="00ACCD"/>
              </a:buClr>
              <a:buFont typeface="Arial" panose="020B0604020202020204" pitchFamily="34" charset="0"/>
              <a:buChar char="•"/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dirty="0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7CB2379C-1CB8-4D65-A667-60D9B0F46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2219859"/>
          </a:xfrm>
        </p:spPr>
        <p:txBody>
          <a:bodyPr/>
          <a:lstStyle/>
          <a:p>
            <a:r>
              <a:rPr lang="en-GB" altLang="hu-HU" sz="3000" b="1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 a </a:t>
            </a:r>
            <a:r>
              <a:rPr lang="en-GB" altLang="hu-HU" sz="3000" b="1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bűncselekmény</a:t>
            </a:r>
            <a:r>
              <a:rPr lang="en-GB" altLang="hu-HU" sz="3000" b="1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  <a:endParaRPr lang="hu-HU" sz="3000" b="1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2B56D4A-A7F9-4219-9971-664CC05679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250836"/>
            <a:ext cx="10972800" cy="4607162"/>
          </a:xfrm>
        </p:spPr>
        <p:txBody>
          <a:bodyPr/>
          <a:lstStyle/>
          <a:p>
            <a:pPr marL="530225" indent="-530225">
              <a:lnSpc>
                <a:spcPct val="100000"/>
              </a:lnSpc>
              <a:buFont typeface="Wingdings" panose="05000000000000000000" pitchFamily="2" charset="2"/>
              <a:buNone/>
              <a:tabLst>
                <a:tab pos="636588" algn="l"/>
                <a:tab pos="1085850" algn="l"/>
                <a:tab pos="1535113" algn="l"/>
                <a:tab pos="1984375" algn="l"/>
                <a:tab pos="2433638" algn="l"/>
                <a:tab pos="2882900" algn="l"/>
                <a:tab pos="3332163" algn="l"/>
                <a:tab pos="3781425" algn="l"/>
                <a:tab pos="4230688" algn="l"/>
                <a:tab pos="4679950" algn="l"/>
                <a:tab pos="5129213" algn="l"/>
                <a:tab pos="5578475" algn="l"/>
                <a:tab pos="6027738" algn="l"/>
                <a:tab pos="6477000" algn="l"/>
                <a:tab pos="6926263" algn="l"/>
                <a:tab pos="7375525" algn="l"/>
                <a:tab pos="7824788" algn="l"/>
                <a:tab pos="8274050" algn="l"/>
                <a:tab pos="8723313" algn="l"/>
                <a:tab pos="9172575" algn="l"/>
              </a:tabLst>
            </a:pP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Olyan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cselekmény</a:t>
            </a:r>
            <a:endParaRPr lang="en-GB" alt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30225" indent="-530225">
              <a:lnSpc>
                <a:spcPct val="100000"/>
              </a:lnSpc>
              <a:buFont typeface="Wingdings" panose="05000000000000000000" pitchFamily="2" charset="2"/>
              <a:buNone/>
              <a:tabLst>
                <a:tab pos="636588" algn="l"/>
                <a:tab pos="1085850" algn="l"/>
                <a:tab pos="1535113" algn="l"/>
                <a:tab pos="1984375" algn="l"/>
                <a:tab pos="2433638" algn="l"/>
                <a:tab pos="2882900" algn="l"/>
                <a:tab pos="3332163" algn="l"/>
                <a:tab pos="3781425" algn="l"/>
                <a:tab pos="4230688" algn="l"/>
                <a:tab pos="4679950" algn="l"/>
                <a:tab pos="5129213" algn="l"/>
                <a:tab pos="5578475" algn="l"/>
                <a:tab pos="6027738" algn="l"/>
                <a:tab pos="6477000" algn="l"/>
                <a:tab pos="6926263" algn="l"/>
                <a:tab pos="7375525" algn="l"/>
                <a:tab pos="7824788" algn="l"/>
                <a:tab pos="8274050" algn="l"/>
                <a:tab pos="8723313" algn="l"/>
                <a:tab pos="9172575" algn="l"/>
              </a:tabLst>
            </a:pPr>
            <a:endParaRPr lang="en-GB" alt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30225" indent="-530225">
              <a:lnSpc>
                <a:spcPct val="100000"/>
              </a:lnSpc>
              <a:buFont typeface="Wingdings" panose="05000000000000000000" pitchFamily="2" charset="2"/>
              <a:buNone/>
              <a:tabLst>
                <a:tab pos="636588" algn="l"/>
                <a:tab pos="1085850" algn="l"/>
                <a:tab pos="1535113" algn="l"/>
                <a:tab pos="1984375" algn="l"/>
                <a:tab pos="2433638" algn="l"/>
                <a:tab pos="2882900" algn="l"/>
                <a:tab pos="3332163" algn="l"/>
                <a:tab pos="3781425" algn="l"/>
                <a:tab pos="4230688" algn="l"/>
                <a:tab pos="4679950" algn="l"/>
                <a:tab pos="5129213" algn="l"/>
                <a:tab pos="5578475" algn="l"/>
                <a:tab pos="6027738" algn="l"/>
                <a:tab pos="6477000" algn="l"/>
                <a:tab pos="6926263" algn="l"/>
                <a:tab pos="7375525" algn="l"/>
                <a:tab pos="7824788" algn="l"/>
                <a:tab pos="8274050" algn="l"/>
                <a:tab pos="8723313" algn="l"/>
                <a:tab pos="9172575" algn="l"/>
              </a:tabLst>
            </a:pP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 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Amelyet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törvény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büntetni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rendel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530225" indent="-530225">
              <a:lnSpc>
                <a:spcPct val="100000"/>
              </a:lnSpc>
              <a:buFont typeface="Wingdings" panose="05000000000000000000" pitchFamily="2" charset="2"/>
              <a:buNone/>
              <a:tabLst>
                <a:tab pos="636588" algn="l"/>
                <a:tab pos="1085850" algn="l"/>
                <a:tab pos="1535113" algn="l"/>
                <a:tab pos="1984375" algn="l"/>
                <a:tab pos="2433638" algn="l"/>
                <a:tab pos="2882900" algn="l"/>
                <a:tab pos="3332163" algn="l"/>
                <a:tab pos="3781425" algn="l"/>
                <a:tab pos="4230688" algn="l"/>
                <a:tab pos="4679950" algn="l"/>
                <a:tab pos="5129213" algn="l"/>
                <a:tab pos="5578475" algn="l"/>
                <a:tab pos="6027738" algn="l"/>
                <a:tab pos="6477000" algn="l"/>
                <a:tab pos="6926263" algn="l"/>
                <a:tab pos="7375525" algn="l"/>
                <a:tab pos="7824788" algn="l"/>
                <a:tab pos="8274050" algn="l"/>
                <a:tab pos="8723313" algn="l"/>
                <a:tab pos="9172575" algn="l"/>
              </a:tabLst>
            </a:pP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	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Amely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veszélyes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társadalomra</a:t>
            </a:r>
            <a:endParaRPr lang="en-GB" alt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30225" indent="-530225">
              <a:lnSpc>
                <a:spcPct val="100000"/>
              </a:lnSpc>
              <a:buFont typeface="Wingdings" panose="05000000000000000000" pitchFamily="2" charset="2"/>
              <a:buNone/>
              <a:tabLst>
                <a:tab pos="636588" algn="l"/>
                <a:tab pos="1085850" algn="l"/>
                <a:tab pos="1535113" algn="l"/>
                <a:tab pos="1984375" algn="l"/>
                <a:tab pos="2433638" algn="l"/>
                <a:tab pos="2882900" algn="l"/>
                <a:tab pos="3332163" algn="l"/>
                <a:tab pos="3781425" algn="l"/>
                <a:tab pos="4230688" algn="l"/>
                <a:tab pos="4679950" algn="l"/>
                <a:tab pos="5129213" algn="l"/>
                <a:tab pos="5578475" algn="l"/>
                <a:tab pos="6027738" algn="l"/>
                <a:tab pos="6477000" algn="l"/>
                <a:tab pos="6926263" algn="l"/>
                <a:tab pos="7375525" algn="l"/>
                <a:tab pos="7824788" algn="l"/>
                <a:tab pos="8274050" algn="l"/>
                <a:tab pos="8723313" algn="l"/>
                <a:tab pos="9172575" algn="l"/>
              </a:tabLst>
            </a:pP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	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Amelyet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szándékosan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vagy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ha a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törvény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gondatlan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elkövetést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is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bünteti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gondatlanul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követnek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el.</a:t>
            </a:r>
          </a:p>
          <a:p>
            <a:endParaRPr lang="hu-HU" dirty="0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7EDA9EAD-EB9E-4EF4-8BBB-14B117250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Dr. Kiss Tibor</a:t>
            </a:r>
          </a:p>
        </p:txBody>
      </p:sp>
    </p:spTree>
    <p:extLst>
      <p:ext uri="{BB962C8B-B14F-4D97-AF65-F5344CB8AC3E}">
        <p14:creationId xmlns:p14="http://schemas.microsoft.com/office/powerpoint/2010/main" val="3152166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Egyenes összekötő 9"/>
          <p:cNvCxnSpPr>
            <a:endCxn id="2050" idx="1"/>
          </p:cNvCxnSpPr>
          <p:nvPr/>
        </p:nvCxnSpPr>
        <p:spPr>
          <a:xfrm>
            <a:off x="552450" y="652065"/>
            <a:ext cx="9442358" cy="0"/>
          </a:xfrm>
          <a:prstGeom prst="line">
            <a:avLst/>
          </a:prstGeom>
          <a:ln w="19050">
            <a:solidFill>
              <a:srgbClr val="00AC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artalom helye 2"/>
          <p:cNvSpPr txBox="1">
            <a:spLocks/>
          </p:cNvSpPr>
          <p:nvPr/>
        </p:nvSpPr>
        <p:spPr>
          <a:xfrm>
            <a:off x="2224756" y="2572293"/>
            <a:ext cx="7968952" cy="39897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00ACCD"/>
              </a:buClr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1" t="36225" r="38700" b="15812"/>
          <a:stretch/>
        </p:blipFill>
        <p:spPr bwMode="auto">
          <a:xfrm>
            <a:off x="9994808" y="156584"/>
            <a:ext cx="1798662" cy="990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artalom helye 2"/>
          <p:cNvSpPr txBox="1">
            <a:spLocks/>
          </p:cNvSpPr>
          <p:nvPr/>
        </p:nvSpPr>
        <p:spPr>
          <a:xfrm>
            <a:off x="828676" y="2724693"/>
            <a:ext cx="10877550" cy="1545038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spcBef>
                <a:spcPts val="0"/>
              </a:spcBef>
              <a:buClr>
                <a:srgbClr val="00ACCD"/>
              </a:buClr>
              <a:buFont typeface="Arial" panose="020B0604020202020204" pitchFamily="34" charset="0"/>
              <a:buChar char="•"/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dirty="0"/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84DE857C-EF3C-4283-8248-FB204B91C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2297643"/>
          </a:xfrm>
        </p:spPr>
        <p:txBody>
          <a:bodyPr/>
          <a:lstStyle/>
          <a:p>
            <a:r>
              <a:rPr lang="en-GB" altLang="hu-HU" sz="3000" b="1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</a:t>
            </a:r>
            <a:r>
              <a:rPr lang="en-GB" altLang="hu-HU" sz="3000" b="1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bűncselekmény</a:t>
            </a:r>
            <a:r>
              <a:rPr lang="en-GB" altLang="hu-HU" sz="3000" b="1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3000" b="1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fajtái</a:t>
            </a:r>
            <a:endParaRPr lang="hu-HU" sz="3000" b="1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EE9A2898-CDA6-478C-868A-0B7359E0A1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302200"/>
            <a:ext cx="10972800" cy="3823969"/>
          </a:xfrm>
        </p:spPr>
        <p:txBody>
          <a:bodyPr/>
          <a:lstStyle/>
          <a:p>
            <a:pPr>
              <a:lnSpc>
                <a:spcPct val="100000"/>
              </a:lnSpc>
              <a:buFont typeface="Wingdings" panose="05000000000000000000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hu-HU" sz="2800" b="1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Bűntett</a:t>
            </a:r>
            <a:endParaRPr lang="hu-HU" altLang="hu-HU" sz="2800" b="1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hu-HU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szándékosan</a:t>
            </a:r>
            <a:r>
              <a:rPr lang="en-GB" altLang="hu-HU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elkövetett</a:t>
            </a:r>
            <a:endParaRPr lang="hu-HU" altLang="hu-HU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két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évnél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hosszabb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szabadságvesztéssel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büntetendő</a:t>
            </a:r>
            <a:endParaRPr lang="en-GB" alt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Font typeface="Tahoma" panose="020B0604030504040204" pitchFamily="34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Font typeface="Tahoma" panose="020B0604030504040204" pitchFamily="34" charset="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hu-HU" sz="2800" b="1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Vétség</a:t>
            </a:r>
            <a:endParaRPr lang="hu-HU" altLang="hu-HU" sz="2800" b="1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Clr>
                <a:srgbClr val="FFFFF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minden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más</a:t>
            </a:r>
            <a:endParaRPr lang="en-GB" alt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dirty="0"/>
          </a:p>
        </p:txBody>
      </p:sp>
      <p:sp>
        <p:nvSpPr>
          <p:cNvPr id="2" name="Élőláb helye 1">
            <a:extLst>
              <a:ext uri="{FF2B5EF4-FFF2-40B4-BE49-F238E27FC236}">
                <a16:creationId xmlns:a16="http://schemas.microsoft.com/office/drawing/2014/main" id="{FFB7599E-0A45-4E76-8239-EF676A60E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Dr. Kiss Tibor</a:t>
            </a:r>
          </a:p>
        </p:txBody>
      </p:sp>
    </p:spTree>
    <p:extLst>
      <p:ext uri="{BB962C8B-B14F-4D97-AF65-F5344CB8AC3E}">
        <p14:creationId xmlns:p14="http://schemas.microsoft.com/office/powerpoint/2010/main" val="950629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Egyenes összekötő 9"/>
          <p:cNvCxnSpPr>
            <a:endCxn id="2050" idx="1"/>
          </p:cNvCxnSpPr>
          <p:nvPr/>
        </p:nvCxnSpPr>
        <p:spPr>
          <a:xfrm>
            <a:off x="552450" y="652065"/>
            <a:ext cx="9442358" cy="0"/>
          </a:xfrm>
          <a:prstGeom prst="line">
            <a:avLst/>
          </a:prstGeom>
          <a:ln w="19050">
            <a:solidFill>
              <a:srgbClr val="00AC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artalom helye 2"/>
          <p:cNvSpPr txBox="1">
            <a:spLocks/>
          </p:cNvSpPr>
          <p:nvPr/>
        </p:nvSpPr>
        <p:spPr>
          <a:xfrm>
            <a:off x="2224756" y="2572293"/>
            <a:ext cx="7968952" cy="39897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00ACCD"/>
              </a:buClr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1" t="36225" r="38700" b="15812"/>
          <a:stretch/>
        </p:blipFill>
        <p:spPr bwMode="auto">
          <a:xfrm>
            <a:off x="9994808" y="156584"/>
            <a:ext cx="1798662" cy="990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artalom helye 2"/>
          <p:cNvSpPr txBox="1">
            <a:spLocks/>
          </p:cNvSpPr>
          <p:nvPr/>
        </p:nvSpPr>
        <p:spPr>
          <a:xfrm>
            <a:off x="828676" y="2724693"/>
            <a:ext cx="10877550" cy="1545038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spcBef>
                <a:spcPts val="0"/>
              </a:spcBef>
              <a:buClr>
                <a:srgbClr val="00ACCD"/>
              </a:buClr>
              <a:buFont typeface="Arial" panose="020B0604020202020204" pitchFamily="34" charset="0"/>
              <a:buChar char="•"/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dirty="0"/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B3D8142A-F407-4607-86F1-0BA4AFB4B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2793134"/>
          </a:xfrm>
        </p:spPr>
        <p:txBody>
          <a:bodyPr/>
          <a:lstStyle/>
          <a:p>
            <a:r>
              <a:rPr lang="en-GB" altLang="hu-HU" sz="3000" b="1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Az </a:t>
            </a:r>
            <a:r>
              <a:rPr lang="en-GB" altLang="hu-HU" sz="3000" b="1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elkövetés</a:t>
            </a:r>
            <a:r>
              <a:rPr lang="en-GB" altLang="hu-HU" sz="3000" b="1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3000" b="1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módozatai</a:t>
            </a:r>
            <a:endParaRPr lang="hu-HU" sz="3000" b="1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6" name="Tartalom helye 5">
            <a:extLst>
              <a:ext uri="{FF2B5EF4-FFF2-40B4-BE49-F238E27FC236}">
                <a16:creationId xmlns:a16="http://schemas.microsoft.com/office/drawing/2014/main" id="{F63100B9-C486-4878-9992-9E0E06BBF6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9526464"/>
              </p:ext>
            </p:extLst>
          </p:nvPr>
        </p:nvGraphicFramePr>
        <p:xfrm>
          <a:off x="2167522" y="2910970"/>
          <a:ext cx="8083419" cy="3022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Élőláb helye 1">
            <a:extLst>
              <a:ext uri="{FF2B5EF4-FFF2-40B4-BE49-F238E27FC236}">
                <a16:creationId xmlns:a16="http://schemas.microsoft.com/office/drawing/2014/main" id="{FFB7599E-0A45-4E76-8239-EF676A60E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Dr. Kiss Tibor</a:t>
            </a:r>
          </a:p>
        </p:txBody>
      </p:sp>
      <p:cxnSp>
        <p:nvCxnSpPr>
          <p:cNvPr id="8" name="Egyenes összekötő nyíllal 7">
            <a:extLst>
              <a:ext uri="{FF2B5EF4-FFF2-40B4-BE49-F238E27FC236}">
                <a16:creationId xmlns:a16="http://schemas.microsoft.com/office/drawing/2014/main" id="{DC8D5803-C9D5-4F1A-81D2-1D4CBCDAA828}"/>
              </a:ext>
            </a:extLst>
          </p:cNvPr>
          <p:cNvCxnSpPr/>
          <p:nvPr/>
        </p:nvCxnSpPr>
        <p:spPr>
          <a:xfrm flipH="1">
            <a:off x="4368800" y="2119086"/>
            <a:ext cx="377371" cy="1309914"/>
          </a:xfrm>
          <a:prstGeom prst="straightConnector1">
            <a:avLst/>
          </a:prstGeom>
          <a:ln>
            <a:solidFill>
              <a:srgbClr val="00ACC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nyíllal 12">
            <a:extLst>
              <a:ext uri="{FF2B5EF4-FFF2-40B4-BE49-F238E27FC236}">
                <a16:creationId xmlns:a16="http://schemas.microsoft.com/office/drawing/2014/main" id="{FCDE3713-855A-480A-B80C-D46B8956D06F}"/>
              </a:ext>
            </a:extLst>
          </p:cNvPr>
          <p:cNvCxnSpPr/>
          <p:nvPr/>
        </p:nvCxnSpPr>
        <p:spPr>
          <a:xfrm>
            <a:off x="7460343" y="2119086"/>
            <a:ext cx="566057" cy="1204685"/>
          </a:xfrm>
          <a:prstGeom prst="straightConnector1">
            <a:avLst/>
          </a:prstGeom>
          <a:ln>
            <a:solidFill>
              <a:srgbClr val="00ACC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77852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Egyenes összekötő 9"/>
          <p:cNvCxnSpPr>
            <a:endCxn id="2050" idx="1"/>
          </p:cNvCxnSpPr>
          <p:nvPr/>
        </p:nvCxnSpPr>
        <p:spPr>
          <a:xfrm>
            <a:off x="552450" y="652065"/>
            <a:ext cx="9442358" cy="0"/>
          </a:xfrm>
          <a:prstGeom prst="line">
            <a:avLst/>
          </a:prstGeom>
          <a:ln w="19050">
            <a:solidFill>
              <a:srgbClr val="00AC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artalom helye 2"/>
          <p:cNvSpPr txBox="1">
            <a:spLocks/>
          </p:cNvSpPr>
          <p:nvPr/>
        </p:nvSpPr>
        <p:spPr>
          <a:xfrm>
            <a:off x="2224756" y="2572293"/>
            <a:ext cx="7968952" cy="39897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00ACCD"/>
              </a:buClr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1" t="36225" r="38700" b="15812"/>
          <a:stretch/>
        </p:blipFill>
        <p:spPr bwMode="auto">
          <a:xfrm>
            <a:off x="9994808" y="156584"/>
            <a:ext cx="1798662" cy="990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artalom helye 2"/>
          <p:cNvSpPr txBox="1">
            <a:spLocks/>
          </p:cNvSpPr>
          <p:nvPr/>
        </p:nvSpPr>
        <p:spPr>
          <a:xfrm>
            <a:off x="828676" y="2724693"/>
            <a:ext cx="10877550" cy="1545038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spcBef>
                <a:spcPts val="0"/>
              </a:spcBef>
              <a:buClr>
                <a:srgbClr val="00ACCD"/>
              </a:buClr>
              <a:buFont typeface="Arial" panose="020B0604020202020204" pitchFamily="34" charset="0"/>
              <a:buChar char="•"/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dirty="0"/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B3D8142A-F407-4607-86F1-0BA4AFB4B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997385"/>
          </a:xfrm>
        </p:spPr>
        <p:txBody>
          <a:bodyPr/>
          <a:lstStyle/>
          <a:p>
            <a:r>
              <a:rPr lang="en-GB" altLang="hu-HU" sz="3000" b="1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SZÁNDÉKOS</a:t>
            </a:r>
            <a:endParaRPr lang="hu-HU" sz="3000" b="1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D3683DB0-8766-4A5B-8DCC-C178F65A6C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390074"/>
            <a:ext cx="10972800" cy="4467925"/>
          </a:xfrm>
        </p:spPr>
        <p:txBody>
          <a:bodyPr/>
          <a:lstStyle/>
          <a:p>
            <a:pPr marL="457200" lvl="1" indent="0">
              <a:buClr>
                <a:srgbClr val="FFFFFF"/>
              </a:buClr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hu-HU" altLang="hu-HU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</a:t>
            </a:r>
            <a:r>
              <a:rPr lang="en-GB" altLang="hu-HU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 </a:t>
            </a:r>
            <a:r>
              <a:rPr lang="en-GB" altLang="hu-HU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magatartásának</a:t>
            </a:r>
            <a:r>
              <a:rPr lang="en-GB" altLang="hu-HU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következményeit</a:t>
            </a:r>
            <a:r>
              <a:rPr lang="en-GB" altLang="hu-HU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kívánja</a:t>
            </a:r>
            <a:r>
              <a:rPr lang="en-GB" altLang="hu-HU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</a:p>
          <a:p>
            <a:pPr lvl="1">
              <a:lnSpc>
                <a:spcPct val="100000"/>
              </a:lnSpc>
              <a:buClr>
                <a:srgbClr val="FFFFF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hu-HU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lnSpc>
                <a:spcPct val="100000"/>
              </a:lnSpc>
              <a:buClr>
                <a:srgbClr val="FFFFF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hu-HU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n-GB" altLang="hu-HU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vagy</a:t>
            </a:r>
            <a:r>
              <a:rPr lang="en-GB" altLang="hu-HU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lvl="1">
              <a:lnSpc>
                <a:spcPct val="100000"/>
              </a:lnSpc>
              <a:buClr>
                <a:srgbClr val="FFFFFF"/>
              </a:buClr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hu-HU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1" indent="0">
              <a:lnSpc>
                <a:spcPct val="100000"/>
              </a:lnSpc>
              <a:buClr>
                <a:srgbClr val="FFFFFF"/>
              </a:buClr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hu-HU" altLang="hu-HU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</a:t>
            </a:r>
            <a:r>
              <a:rPr lang="en-GB" altLang="hu-HU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</a:t>
            </a:r>
            <a:r>
              <a:rPr lang="en-GB" altLang="hu-HU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következményekbe</a:t>
            </a:r>
            <a:r>
              <a:rPr lang="en-GB" altLang="hu-HU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belenyugszik</a:t>
            </a:r>
            <a:endParaRPr lang="en-GB" altLang="hu-HU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dirty="0"/>
          </a:p>
        </p:txBody>
      </p:sp>
      <p:sp>
        <p:nvSpPr>
          <p:cNvPr id="2" name="Élőláb helye 1">
            <a:extLst>
              <a:ext uri="{FF2B5EF4-FFF2-40B4-BE49-F238E27FC236}">
                <a16:creationId xmlns:a16="http://schemas.microsoft.com/office/drawing/2014/main" id="{FFB7599E-0A45-4E76-8239-EF676A60E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Dr. Kiss Tibor</a:t>
            </a:r>
          </a:p>
        </p:txBody>
      </p:sp>
    </p:spTree>
    <p:extLst>
      <p:ext uri="{BB962C8B-B14F-4D97-AF65-F5344CB8AC3E}">
        <p14:creationId xmlns:p14="http://schemas.microsoft.com/office/powerpoint/2010/main" val="5237136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Egyenes összekötő 9"/>
          <p:cNvCxnSpPr>
            <a:endCxn id="2050" idx="1"/>
          </p:cNvCxnSpPr>
          <p:nvPr/>
        </p:nvCxnSpPr>
        <p:spPr>
          <a:xfrm>
            <a:off x="552450" y="652065"/>
            <a:ext cx="9442358" cy="0"/>
          </a:xfrm>
          <a:prstGeom prst="line">
            <a:avLst/>
          </a:prstGeom>
          <a:ln w="19050">
            <a:solidFill>
              <a:srgbClr val="00AC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artalom helye 2"/>
          <p:cNvSpPr txBox="1">
            <a:spLocks/>
          </p:cNvSpPr>
          <p:nvPr/>
        </p:nvSpPr>
        <p:spPr>
          <a:xfrm>
            <a:off x="2224756" y="2572293"/>
            <a:ext cx="7968952" cy="39897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Clr>
                <a:srgbClr val="00ACCD"/>
              </a:buClr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1" t="36225" r="38700" b="15812"/>
          <a:stretch/>
        </p:blipFill>
        <p:spPr bwMode="auto">
          <a:xfrm>
            <a:off x="9994808" y="156584"/>
            <a:ext cx="1798662" cy="990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artalom helye 2"/>
          <p:cNvSpPr txBox="1">
            <a:spLocks/>
          </p:cNvSpPr>
          <p:nvPr/>
        </p:nvSpPr>
        <p:spPr>
          <a:xfrm>
            <a:off x="828676" y="2724693"/>
            <a:ext cx="10877550" cy="1545038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spcBef>
                <a:spcPts val="0"/>
              </a:spcBef>
              <a:buClr>
                <a:srgbClr val="00ACCD"/>
              </a:buClr>
              <a:buFont typeface="Arial" panose="020B0604020202020204" pitchFamily="34" charset="0"/>
              <a:buChar char="•"/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spcBef>
                <a:spcPts val="0"/>
              </a:spcBef>
            </a:pPr>
            <a:endParaRPr 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hu-HU" dirty="0"/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B3D8142A-F407-4607-86F1-0BA4AFB4B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2297649"/>
          </a:xfrm>
        </p:spPr>
        <p:txBody>
          <a:bodyPr/>
          <a:lstStyle/>
          <a:p>
            <a:r>
              <a:rPr lang="en-GB" altLang="hu-HU" sz="3000" b="1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altLang="hu-HU" sz="3000" b="1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</a:t>
            </a:r>
            <a:r>
              <a:rPr lang="en-GB" altLang="hu-HU" sz="3000" b="1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SZÁNDÉK </a:t>
            </a:r>
            <a:r>
              <a:rPr lang="en-GB" altLang="hu-HU" sz="3000" b="1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lehet</a:t>
            </a:r>
            <a:r>
              <a:rPr lang="en-GB" altLang="hu-HU" sz="3000" b="1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endParaRPr lang="hu-HU" sz="3000" b="1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D3683DB0-8766-4A5B-8DCC-C178F65A6C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412817"/>
            <a:ext cx="10972800" cy="3713352"/>
          </a:xfrm>
        </p:spPr>
        <p:txBody>
          <a:bodyPr/>
          <a:lstStyle/>
          <a:p>
            <a:pPr>
              <a:lnSpc>
                <a:spcPct val="100000"/>
              </a:lnSpc>
              <a:buFont typeface="Wingdings" panose="05000000000000000000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egyenes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szándék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kívánja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(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dolus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directus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vagy</a:t>
            </a:r>
            <a:endParaRPr lang="en-GB" alt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hu-HU" sz="2800" dirty="0">
              <a:solidFill>
                <a:srgbClr val="00ACC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eshetőleges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szándék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belenyugszik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(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dolus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hu-HU" sz="2800" dirty="0" err="1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eventualis</a:t>
            </a:r>
            <a:r>
              <a:rPr lang="en-GB" altLang="hu-HU" sz="2800" dirty="0">
                <a:solidFill>
                  <a:srgbClr val="00ACC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endParaRPr lang="hu-HU" dirty="0"/>
          </a:p>
        </p:txBody>
      </p:sp>
      <p:sp>
        <p:nvSpPr>
          <p:cNvPr id="2" name="Élőláb helye 1">
            <a:extLst>
              <a:ext uri="{FF2B5EF4-FFF2-40B4-BE49-F238E27FC236}">
                <a16:creationId xmlns:a16="http://schemas.microsoft.com/office/drawing/2014/main" id="{FFB7599E-0A45-4E76-8239-EF676A60E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/>
              <a:t>Dr. Kiss Tibor</a:t>
            </a:r>
          </a:p>
        </p:txBody>
      </p:sp>
    </p:spTree>
    <p:extLst>
      <p:ext uri="{BB962C8B-B14F-4D97-AF65-F5344CB8AC3E}">
        <p14:creationId xmlns:p14="http://schemas.microsoft.com/office/powerpoint/2010/main" val="28773503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11929DE78B229B46B7FDE5DBB9C9AC55" ma:contentTypeVersion="0" ma:contentTypeDescription="Új dokumentum létrehozása." ma:contentTypeScope="" ma:versionID="7d6e24b52d3b87c8b02848b16d2814c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1f8c77c4dc307b436ae2cc9d0d72909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8961842-BDD2-4474-8DBC-ED291BFBB724}"/>
</file>

<file path=customXml/itemProps2.xml><?xml version="1.0" encoding="utf-8"?>
<ds:datastoreItem xmlns:ds="http://schemas.openxmlformats.org/officeDocument/2006/customXml" ds:itemID="{92A5B193-20B2-466A-81FF-5A8ABB55F760}"/>
</file>

<file path=customXml/itemProps3.xml><?xml version="1.0" encoding="utf-8"?>
<ds:datastoreItem xmlns:ds="http://schemas.openxmlformats.org/officeDocument/2006/customXml" ds:itemID="{84B116BB-AC82-40F9-A070-459D22255C01}"/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1152</Words>
  <Application>Microsoft Office PowerPoint</Application>
  <PresentationFormat>Szélesvásznú</PresentationFormat>
  <Paragraphs>423</Paragraphs>
  <Slides>44</Slides>
  <Notes>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44</vt:i4>
      </vt:variant>
    </vt:vector>
  </HeadingPairs>
  <TitlesOfParts>
    <vt:vector size="50" baseType="lpstr">
      <vt:lpstr>Arial</vt:lpstr>
      <vt:lpstr>Calibri</vt:lpstr>
      <vt:lpstr>Tahoma</vt:lpstr>
      <vt:lpstr>Verdana</vt:lpstr>
      <vt:lpstr>Wingdings</vt:lpstr>
      <vt:lpstr>Office-téma</vt:lpstr>
      <vt:lpstr>PTE-mentőtisztképzés  </vt:lpstr>
      <vt:lpstr>Jogi ismeretek </vt:lpstr>
      <vt:lpstr>Büntető jog</vt:lpstr>
      <vt:lpstr>Büntetőjog az igazságügyi orvostan tudományában</vt:lpstr>
      <vt:lpstr>Mi a bűncselekmény?</vt:lpstr>
      <vt:lpstr>A bűncselekmény fajtái</vt:lpstr>
      <vt:lpstr>Az elkövetés módozatai</vt:lpstr>
      <vt:lpstr>SZÁNDÉKOS</vt:lpstr>
      <vt:lpstr> a SZÁNDÉK lehet:</vt:lpstr>
      <vt:lpstr>a GONDATLANSÁG lehet:</vt:lpstr>
      <vt:lpstr>Luxuria (tudatos gondatlanság)</vt:lpstr>
      <vt:lpstr>Negligentia (hanyagság)</vt:lpstr>
      <vt:lpstr>BÜNTETHETŐ</vt:lpstr>
      <vt:lpstr>ELKÖVETŐ</vt:lpstr>
      <vt:lpstr>A büntethetőséget kizáró okok</vt:lpstr>
      <vt:lpstr>A büntethetőséget kizáró okok</vt:lpstr>
      <vt:lpstr>Magánindítványra üldözendő cselekmények</vt:lpstr>
      <vt:lpstr>Magánindítványra üldözendő cselekmények</vt:lpstr>
      <vt:lpstr>A büntethetőséget  megszüntető okok</vt:lpstr>
      <vt:lpstr>Büntetések, főbüntetések, mellékbüntetések</vt:lpstr>
      <vt:lpstr>PowerPoint-bemutató</vt:lpstr>
      <vt:lpstr>Intézkedések</vt:lpstr>
      <vt:lpstr>Kényszergyógyítás elrendelésének feltételei:</vt:lpstr>
      <vt:lpstr>Kényszergyógyítás elrendelésének feltételei:</vt:lpstr>
      <vt:lpstr>Az orvos büntetőjogi felelőssége</vt:lpstr>
      <vt:lpstr>Az orvos büntetőjogi felelőssége</vt:lpstr>
      <vt:lpstr>Az orvos büntetőjogi felelőssége</vt:lpstr>
      <vt:lpstr>Az orvos büntetőjogi felelőssége</vt:lpstr>
      <vt:lpstr>Az orvos büntetőjogi felelőssége</vt:lpstr>
      <vt:lpstr>Az orvos büntetőjogi felelőssége</vt:lpstr>
      <vt:lpstr>Az orvos büntetőjogi felelőssége</vt:lpstr>
      <vt:lpstr>Az orvos büntetőjogi felelőssége</vt:lpstr>
      <vt:lpstr>Az orvos büntetőjogi felelőssége</vt:lpstr>
      <vt:lpstr>Az orvos büntetőjogi felelőssége</vt:lpstr>
      <vt:lpstr>A törvény alapelvei:</vt:lpstr>
      <vt:lpstr>Az eljárásban résztvevők:</vt:lpstr>
      <vt:lpstr>A bíróság illetékessége:</vt:lpstr>
      <vt:lpstr>A büntető ügyekben nyomozó hatóságok</vt:lpstr>
      <vt:lpstr>A bizonyítás eszközei:</vt:lpstr>
      <vt:lpstr>A büntetőeljárás sematikus vázlata</vt:lpstr>
      <vt:lpstr>Az első fokú tárgyalás alapkérdései</vt:lpstr>
      <vt:lpstr>PowerPoint-bemutató</vt:lpstr>
      <vt:lpstr>PowerPoint-bemutató</vt:lpstr>
      <vt:lpstr>Köszönöm a figyelmet!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Sivák Emőke Judit</dc:creator>
  <cp:lastModifiedBy>Felhasználó</cp:lastModifiedBy>
  <cp:revision>42</cp:revision>
  <dcterms:created xsi:type="dcterms:W3CDTF">2017-06-15T13:21:46Z</dcterms:created>
  <dcterms:modified xsi:type="dcterms:W3CDTF">2021-04-12T19:28:02Z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0x01010011929DE78B229B46B7FDE5DBB9C9AC55</vt:lpwstr>
  </property>
</Properties>
</file>