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5" r:id="rId10"/>
    <p:sldId id="264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A516C-852D-4903-A78D-ABAF2635E961}" type="datetimeFigureOut">
              <a:rPr lang="hu-HU" smtClean="0"/>
              <a:t>2018.08.06.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DDC53-1ADF-48AA-8DAA-8EBC0351A4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172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DDC53-1ADF-48AA-8DAA-8EBC0351A422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05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48FB-C4FF-44B7-BAF0-C8790D9210EA}" type="datetimeFigureOut">
              <a:rPr lang="hu-HU" smtClean="0"/>
              <a:t>2018.08.06.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AC91-61E2-41EF-B42B-AF5931EB164D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48FB-C4FF-44B7-BAF0-C8790D9210EA}" type="datetimeFigureOut">
              <a:rPr lang="hu-HU" smtClean="0"/>
              <a:t>2018.08.06.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AC91-61E2-41EF-B42B-AF5931EB164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48FB-C4FF-44B7-BAF0-C8790D9210EA}" type="datetimeFigureOut">
              <a:rPr lang="hu-HU" smtClean="0"/>
              <a:t>2018.08.06.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AC91-61E2-41EF-B42B-AF5931EB164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48FB-C4FF-44B7-BAF0-C8790D9210EA}" type="datetimeFigureOut">
              <a:rPr lang="hu-HU" smtClean="0"/>
              <a:t>2018.08.06.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AC91-61E2-41EF-B42B-AF5931EB164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48FB-C4FF-44B7-BAF0-C8790D9210EA}" type="datetimeFigureOut">
              <a:rPr lang="hu-HU" smtClean="0"/>
              <a:t>2018.08.06.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AC91-61E2-41EF-B42B-AF5931EB164D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48FB-C4FF-44B7-BAF0-C8790D9210EA}" type="datetimeFigureOut">
              <a:rPr lang="hu-HU" smtClean="0"/>
              <a:t>2018.08.06.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AC91-61E2-41EF-B42B-AF5931EB164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48FB-C4FF-44B7-BAF0-C8790D9210EA}" type="datetimeFigureOut">
              <a:rPr lang="hu-HU" smtClean="0"/>
              <a:t>2018.08.06.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AC91-61E2-41EF-B42B-AF5931EB164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48FB-C4FF-44B7-BAF0-C8790D9210EA}" type="datetimeFigureOut">
              <a:rPr lang="hu-HU" smtClean="0"/>
              <a:t>2018.08.06.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AC91-61E2-41EF-B42B-AF5931EB164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48FB-C4FF-44B7-BAF0-C8790D9210EA}" type="datetimeFigureOut">
              <a:rPr lang="hu-HU" smtClean="0"/>
              <a:t>2018.08.06.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AC91-61E2-41EF-B42B-AF5931EB164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48FB-C4FF-44B7-BAF0-C8790D9210EA}" type="datetimeFigureOut">
              <a:rPr lang="hu-HU" smtClean="0"/>
              <a:t>2018.08.06.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AC91-61E2-41EF-B42B-AF5931EB164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48FB-C4FF-44B7-BAF0-C8790D9210EA}" type="datetimeFigureOut">
              <a:rPr lang="hu-HU" smtClean="0"/>
              <a:t>2018.08.06.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14AC91-61E2-41EF-B42B-AF5931EB164D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2E48FB-C4FF-44B7-BAF0-C8790D9210EA}" type="datetimeFigureOut">
              <a:rPr lang="hu-HU" smtClean="0"/>
              <a:t>2018.08.06.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14AC91-61E2-41EF-B42B-AF5931EB164D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cap="small" dirty="0"/>
              <a:t>A fájdalomcsillapítás története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	PÓHR Kitti </a:t>
            </a:r>
            <a:r>
              <a:rPr lang="hu-HU" dirty="0" err="1"/>
              <a:t>Msc</a:t>
            </a:r>
            <a:r>
              <a:rPr lang="hu-HU" dirty="0"/>
              <a:t>.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75530"/>
            <a:ext cx="3556000" cy="234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21" y="4475530"/>
            <a:ext cx="3271530" cy="226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3011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/>
              <a:t>Újkori lendület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000"/>
              <a:t>Az újkor - a XVIII-XIX. század - idején új lendületet kapott minden addigi orvosi tevékenység és kutatás. </a:t>
            </a:r>
          </a:p>
          <a:p>
            <a:pPr algn="just"/>
            <a:r>
              <a:rPr lang="hu-HU" sz="2000"/>
              <a:t>1806-ban Friedrich W. A. Sertürner sikerrel izolálta a morfiumot az ópiumból, így megteremtette a biztonságosabb alkalmazás feltételeit. </a:t>
            </a:r>
          </a:p>
          <a:p>
            <a:pPr algn="just"/>
            <a:r>
              <a:rPr lang="hu-HU" sz="2000"/>
              <a:t>Az adagolását pedig megkönnyítette a Pravaz, lyoni orvos által szerkesztett üreges üvegfecskendő. </a:t>
            </a:r>
            <a:endParaRPr lang="hu-HU" sz="2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844627"/>
            <a:ext cx="2857500" cy="275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5064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3240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  <a:r>
              <a:rPr lang="hu-HU" b="1" dirty="0" err="1"/>
              <a:t>Ambroise</a:t>
            </a:r>
            <a:r>
              <a:rPr lang="hu-HU" b="1" dirty="0"/>
              <a:t> </a:t>
            </a:r>
            <a:r>
              <a:rPr lang="hu-HU" b="1" dirty="0" err="1"/>
              <a:t>Paré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dirty="0"/>
              <a:t>újból bevezette a régi asszírok által már leírt végtag-leszorításos érzéstelenítést a sebesült katonák végtagjainak amputációjakor.</a:t>
            </a:r>
          </a:p>
          <a:p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05" y="2852936"/>
            <a:ext cx="2805649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564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Crawford Long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dirty="0"/>
              <a:t>A </a:t>
            </a:r>
            <a:r>
              <a:rPr lang="hu-HU" sz="2400" dirty="0" err="1"/>
              <a:t>XVIII.században</a:t>
            </a:r>
            <a:r>
              <a:rPr lang="hu-HU" sz="2400" dirty="0"/>
              <a:t> megfigyelte,hogy az étergőz kábulatot okoz,majd műtétek lebonyolítására kezdte használni.</a:t>
            </a:r>
          </a:p>
          <a:p>
            <a:pPr algn="just"/>
            <a:r>
              <a:rPr lang="hu-HU" sz="2400" dirty="0"/>
              <a:t>Long összesen kilenc műtétet hajtott végre éteres érzéstelenítéssel, de végül fel kellett hagynia ezzel a módszerrel, mert boszorkánysággal vádolták meg.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44" y="3915037"/>
            <a:ext cx="2273808" cy="290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6508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dirty="0"/>
              <a:t>Crawford Long találmányának híre Európába 1846-ban jutott el.</a:t>
            </a:r>
          </a:p>
          <a:p>
            <a:pPr algn="just"/>
            <a:r>
              <a:rPr lang="hu-HU" sz="2400" dirty="0"/>
              <a:t>Ekkor éter-narkózisban végeztek el egy foghúzást majd egy amputációt.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36926"/>
            <a:ext cx="2627024" cy="3285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91499"/>
            <a:ext cx="3588240" cy="2653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181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dirty="0"/>
              <a:t>Az éteres altatás elterjedt ugyan, de hívei mellett számos ellenzője is akadt. Közéjük tartozott egy skót orvos, </a:t>
            </a:r>
            <a:r>
              <a:rPr lang="hu-HU" sz="2400" b="1" dirty="0"/>
              <a:t>James Y. Simpson</a:t>
            </a:r>
            <a:r>
              <a:rPr lang="hu-HU" sz="2400" dirty="0"/>
              <a:t>, aki beszámolt az éter kellemetlen mellékhatásairól is.</a:t>
            </a:r>
          </a:p>
          <a:p>
            <a:pPr algn="just"/>
            <a:r>
              <a:rPr lang="hu-HU" sz="2400" dirty="0"/>
              <a:t>Simpson egy újabb szert javasolt a kloroformot.</a:t>
            </a:r>
          </a:p>
          <a:p>
            <a:pPr algn="just"/>
            <a:r>
              <a:rPr lang="hu-HU" sz="2400" dirty="0"/>
              <a:t>Ezt az érzéstelenítőt 1847-ben alkalmazta először sikerrel egy szülésnél. </a:t>
            </a:r>
          </a:p>
          <a:p>
            <a:pPr algn="just"/>
            <a:r>
              <a:rPr lang="hu-HU" sz="2400" dirty="0"/>
              <a:t>A módszert csak 1853-ban ismerték el, amikor Viktória királynő is kloroformot kapott .</a:t>
            </a:r>
          </a:p>
          <a:p>
            <a:pPr algn="just"/>
            <a:r>
              <a:rPr lang="hu-HU" sz="2400" dirty="0"/>
              <a:t>Simpsont lovaggá ütötték.</a:t>
            </a:r>
          </a:p>
        </p:txBody>
      </p:sp>
    </p:spTree>
    <p:extLst>
      <p:ext uri="{BB962C8B-B14F-4D97-AF65-F5344CB8AC3E}">
        <p14:creationId xmlns:p14="http://schemas.microsoft.com/office/powerpoint/2010/main" val="1748918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Magyarországon is megjelenik a csodaszer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dirty="0"/>
              <a:t>Balassa János: a Sebészeti </a:t>
            </a:r>
            <a:r>
              <a:rPr lang="hu-HU" sz="2400" dirty="0" err="1"/>
              <a:t>Kóroda</a:t>
            </a:r>
            <a:r>
              <a:rPr lang="hu-HU" sz="2400" dirty="0"/>
              <a:t> tanszékvezetője 1847 január 11-én végzett </a:t>
            </a:r>
            <a:r>
              <a:rPr lang="hu-HU" sz="2400" dirty="0" err="1"/>
              <a:t>éter-natkózist</a:t>
            </a:r>
            <a:r>
              <a:rPr lang="hu-HU" sz="2400" dirty="0"/>
              <a:t>.</a:t>
            </a:r>
          </a:p>
          <a:p>
            <a:pPr algn="just"/>
            <a:r>
              <a:rPr lang="hu-HU" sz="2400" dirty="0"/>
              <a:t> Flór Ferenc: a Szent Rókus Kórház sebész főorvosa 1847. február 12-től kezdte  a kloroformot rendszeresen használni.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35" y="4005064"/>
            <a:ext cx="2306456" cy="2662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74" y="4005063"/>
            <a:ext cx="2251778" cy="2662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11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XX.század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000" dirty="0"/>
              <a:t>Megjelennek a különböző helyi, regionális és gerincvelő-közeli technikák valamint az izmok bénítására szolgáló gyógyszerek is.</a:t>
            </a:r>
          </a:p>
          <a:p>
            <a:pPr algn="just"/>
            <a:r>
              <a:rPr lang="hu-HU" sz="2000" dirty="0"/>
              <a:t>A technikai és tudományos fejlődés napjainkban is töretlenül folyik. Egyre újabb, biztonságosabb, kevesebb mellékhatást okozó altatószerek,fájdalomcsillapító szerek jelennek meg .</a:t>
            </a:r>
          </a:p>
          <a:p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45024"/>
            <a:ext cx="45910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87" y="3645024"/>
            <a:ext cx="3435882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1886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Morfium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dirty="0"/>
              <a:t>Az ópium legerősebb hatóanyaga a morfium, melyet </a:t>
            </a:r>
            <a:r>
              <a:rPr lang="hu-HU" sz="2400" dirty="0" err="1"/>
              <a:t>Morfeuszról</a:t>
            </a:r>
            <a:r>
              <a:rPr lang="hu-HU" sz="2400" dirty="0"/>
              <a:t>, az álom görög istenéről neveztek el.</a:t>
            </a:r>
          </a:p>
          <a:p>
            <a:pPr algn="just"/>
            <a:r>
              <a:rPr lang="hu-HU" sz="2400" dirty="0"/>
              <a:t>A morfium nagyon erős fájdalomcsillapító, de közben igen könnyen okoz függőséget is.</a:t>
            </a:r>
          </a:p>
          <a:p>
            <a:pPr algn="just"/>
            <a:r>
              <a:rPr lang="hu-HU" sz="2400" dirty="0"/>
              <a:t>A 19. században vontak ki először tiszta morfiumot az ópiumból. A morfiumot az amerikai polgárháborúban széles körben használták mint fájdalomcsillapítót, és sok katona lett tőle függő.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37112"/>
            <a:ext cx="3059831" cy="2294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7078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Heroin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dirty="0"/>
              <a:t>1874-ben a kémikusok, </a:t>
            </a:r>
            <a:r>
              <a:rPr lang="hu-HU" sz="2400" dirty="0" err="1"/>
              <a:t>abbani</a:t>
            </a:r>
            <a:r>
              <a:rPr lang="hu-HU" sz="2400" dirty="0"/>
              <a:t> igyekezetükben, hogy megpróbálják előállítani a morfium egy kevésbé függőséget okozó formáját, létrehozták a heroint. A heroin azonban kétszer olyan erősnek bizonyult, mint a morfium, így a heroin függőség hamarosan komoly probléma lett.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76" y="3839565"/>
            <a:ext cx="2195264" cy="289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58629"/>
            <a:ext cx="4427984" cy="2765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4268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Kodein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dirty="0"/>
              <a:t>Az ópiumban található kodein egy mesterségesen is előállítható gyengébb drog. </a:t>
            </a:r>
            <a:r>
              <a:rPr lang="hu-HU" sz="2400" dirty="0" err="1"/>
              <a:t>JeanPierre</a:t>
            </a:r>
            <a:r>
              <a:rPr lang="hu-HU" sz="2400" dirty="0"/>
              <a:t> </a:t>
            </a:r>
            <a:r>
              <a:rPr lang="hu-HU" sz="2400" dirty="0" err="1"/>
              <a:t>Robiquet</a:t>
            </a:r>
            <a:r>
              <a:rPr lang="hu-HU" sz="2400" dirty="0"/>
              <a:t> állította elő először 1830-ban Franciaországban, hogy gyógyászati célból felváltsa a nyers ópiumot. Főként köhögéscsillapításra használták.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6" y="3861048"/>
            <a:ext cx="2428875" cy="279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496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Fájdalom mint probléma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A fájdalommentesség iránti igény egyidős az emberiséggel</a:t>
            </a:r>
          </a:p>
          <a:p>
            <a:pPr algn="just"/>
            <a:r>
              <a:rPr lang="hu-HU" dirty="0"/>
              <a:t>Erről a tényről tanúskodik megannyi barlang rajz és számtalan ókori feljegyzés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718845"/>
            <a:ext cx="207603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77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Methadone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 </a:t>
            </a:r>
            <a:r>
              <a:rPr lang="hu-HU" sz="2400" dirty="0" err="1"/>
              <a:t>Metadont</a:t>
            </a:r>
            <a:r>
              <a:rPr lang="hu-HU" sz="2400" dirty="0"/>
              <a:t> először 1937-ben állított elő mesterségesen két német tudós, Max </a:t>
            </a:r>
            <a:r>
              <a:rPr lang="hu-HU" sz="2400" dirty="0" err="1"/>
              <a:t>Bockmühl</a:t>
            </a:r>
            <a:r>
              <a:rPr lang="hu-HU" sz="2400" dirty="0"/>
              <a:t> és Gustav </a:t>
            </a:r>
            <a:r>
              <a:rPr lang="hu-HU" sz="2400" dirty="0" err="1"/>
              <a:t>Ehrhart</a:t>
            </a:r>
            <a:r>
              <a:rPr lang="hu-HU" sz="2400" dirty="0"/>
              <a:t> az IG </a:t>
            </a:r>
            <a:r>
              <a:rPr lang="hu-HU" sz="2400" dirty="0" err="1"/>
              <a:t>Farben</a:t>
            </a:r>
            <a:r>
              <a:rPr lang="hu-HU" sz="2400" dirty="0"/>
              <a:t> gyógyszeripari cégnél. Olyan fájdalomcsillapító után kutattak, amelyet egyszerűbben lehet műtétek során használni, és nem okoz olyan könnyen függőséget, mint a morfium és a heroin.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82440"/>
            <a:ext cx="4572000" cy="257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62" y="4282440"/>
            <a:ext cx="3294009" cy="218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2516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Vicodin</a:t>
            </a:r>
            <a:r>
              <a:rPr lang="hu-HU" dirty="0"/>
              <a:t>,</a:t>
            </a:r>
            <a:r>
              <a:rPr lang="hu-HU" dirty="0" err="1"/>
              <a:t>OxyContin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dirty="0"/>
              <a:t>a </a:t>
            </a:r>
            <a:r>
              <a:rPr lang="hu-HU" sz="2400" dirty="0" err="1"/>
              <a:t>Vicodin</a:t>
            </a:r>
            <a:r>
              <a:rPr lang="hu-HU" sz="2400" dirty="0"/>
              <a:t> 1984ben, az </a:t>
            </a:r>
            <a:r>
              <a:rPr lang="hu-HU" sz="2400" dirty="0" err="1"/>
              <a:t>OxyContin</a:t>
            </a:r>
            <a:r>
              <a:rPr lang="hu-HU" sz="2400" dirty="0"/>
              <a:t> 1995-ben. Ezek mind mesterségesen előállított </a:t>
            </a:r>
            <a:r>
              <a:rPr lang="hu-HU" sz="2400" dirty="0" err="1"/>
              <a:t>opiátok</a:t>
            </a:r>
            <a:r>
              <a:rPr lang="hu-HU" sz="2400" dirty="0"/>
              <a:t>, amelyek képesek utánozni a test saját fájdalomcsillapítását.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02569"/>
            <a:ext cx="28575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53" y="3402569"/>
            <a:ext cx="270853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942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Fájdalomcsillapítás az ókorban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dirty="0"/>
              <a:t>A fájdalom csillapítására irányuló orvosi tevékenység első írásos nyomaira az ősi </a:t>
            </a:r>
            <a:r>
              <a:rPr lang="hu-HU" sz="2400" dirty="0" err="1"/>
              <a:t>Nippurban</a:t>
            </a:r>
            <a:r>
              <a:rPr lang="hu-HU" sz="2400" dirty="0"/>
              <a:t> fellelt babiloni ékírás sorai közt bukkantak, amely időszámításunk előtt 2250 körül íródott.</a:t>
            </a:r>
          </a:p>
          <a:p>
            <a:pPr algn="just"/>
            <a:r>
              <a:rPr lang="hu-HU" sz="2400" dirty="0"/>
              <a:t>Egyiptomban papiruszokat találtak,melyeken fájdalmakról és azok csillapításáról olvashatunk.</a:t>
            </a:r>
          </a:p>
          <a:p>
            <a:endParaRPr lang="hu-HU" sz="2400" dirty="0"/>
          </a:p>
          <a:p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93096"/>
            <a:ext cx="3790181" cy="2471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254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Más készítményeket is alkalmaztak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800" dirty="0"/>
              <a:t>Ecetben feloldott memphisi követ itattak a beteggel</a:t>
            </a:r>
          </a:p>
          <a:p>
            <a:pPr algn="just"/>
            <a:r>
              <a:rPr lang="hu-HU" sz="2800" dirty="0"/>
              <a:t>Vízkúrát is javasoltak.</a:t>
            </a:r>
          </a:p>
          <a:p>
            <a:pPr algn="just"/>
            <a:r>
              <a:rPr lang="hu-HU" sz="2800" dirty="0"/>
              <a:t>Ismerték és alkalmazták a mákkivonatot (ópiumot)</a:t>
            </a:r>
          </a:p>
          <a:p>
            <a:pPr algn="just"/>
            <a:r>
              <a:rPr lang="hu-HU" sz="2800" dirty="0"/>
              <a:t>A csattanó maszlag </a:t>
            </a:r>
            <a:r>
              <a:rPr lang="hu-HU" sz="2800" dirty="0" err="1"/>
              <a:t>szkopolamint</a:t>
            </a:r>
            <a:r>
              <a:rPr lang="hu-HU" sz="2800" dirty="0"/>
              <a:t> tartalmazó kivonatát és a nadragulyából (</a:t>
            </a:r>
            <a:r>
              <a:rPr lang="hu-HU" sz="2800" dirty="0" err="1"/>
              <a:t>Atropa</a:t>
            </a:r>
            <a:r>
              <a:rPr lang="hu-HU" sz="2800" dirty="0"/>
              <a:t> </a:t>
            </a:r>
            <a:r>
              <a:rPr lang="hu-HU" sz="2800" dirty="0" err="1"/>
              <a:t>belladonna</a:t>
            </a:r>
            <a:r>
              <a:rPr lang="hu-HU" sz="2800" dirty="0"/>
              <a:t>) készült kivonatokat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96201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b="1" dirty="0"/>
              <a:t>Asszírok</a:t>
            </a:r>
            <a:r>
              <a:rPr lang="hu-HU" sz="2400" dirty="0"/>
              <a:t>:Mandragóra növény préselt </a:t>
            </a:r>
            <a:r>
              <a:rPr lang="hu-HU" sz="2400" dirty="0" err="1"/>
              <a:t>kivontát</a:t>
            </a:r>
            <a:r>
              <a:rPr lang="hu-HU" sz="2400" dirty="0"/>
              <a:t> vagy főzetét adták a betegnek</a:t>
            </a:r>
          </a:p>
          <a:p>
            <a:pPr algn="just"/>
            <a:r>
              <a:rPr lang="hu-HU" sz="2400" b="1" dirty="0"/>
              <a:t>Kínaiak</a:t>
            </a:r>
            <a:r>
              <a:rPr lang="hu-HU" sz="2400" dirty="0"/>
              <a:t>:számos fájdalomcsillapító módszert alkalmaztak, leginkább az akupunktúrát, amelyet vékony csont- vagy aranyozott fémtűkkel végeztek. Emellett növényi kivonatokat, borban oldott </a:t>
            </a:r>
            <a:r>
              <a:rPr lang="hu-HU" sz="2400" dirty="0" err="1"/>
              <a:t>ópiátokat</a:t>
            </a:r>
            <a:r>
              <a:rPr lang="hu-HU" sz="2400" dirty="0"/>
              <a:t> adtak a betegeiknek.</a:t>
            </a:r>
          </a:p>
          <a:p>
            <a:pPr algn="just"/>
            <a:r>
              <a:rPr lang="hu-HU" sz="2400" b="1" dirty="0"/>
              <a:t>Hellén és római civilizáció</a:t>
            </a:r>
            <a:r>
              <a:rPr lang="hu-HU" sz="2400" dirty="0"/>
              <a:t>:a </a:t>
            </a:r>
            <a:r>
              <a:rPr lang="hu-HU" sz="2400" dirty="0" err="1"/>
              <a:t>Nepenthe</a:t>
            </a:r>
            <a:r>
              <a:rPr lang="hu-HU" sz="2400" dirty="0"/>
              <a:t> nevű ital megalkotása (borban oldott </a:t>
            </a:r>
            <a:r>
              <a:rPr lang="hu-HU" sz="2400" dirty="0" err="1"/>
              <a:t>opiát</a:t>
            </a:r>
            <a:r>
              <a:rPr lang="hu-HU" sz="2400" dirty="0"/>
              <a:t>)</a:t>
            </a:r>
          </a:p>
          <a:p>
            <a:pPr marL="0" indent="0" algn="just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3391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dirty="0"/>
              <a:t>Európában nem tulajdonítottak túl nagy jelentőséget a fájdalomcsillapításnak.</a:t>
            </a:r>
          </a:p>
          <a:p>
            <a:pPr algn="just"/>
            <a:r>
              <a:rPr lang="hu-HU" sz="2400" dirty="0"/>
              <a:t>Műtőszolgákat és speciális kötözéseket alkalmaztak,hogy a beteg az eszmélete elvesztéséig ne tudjon megmozdulni a műtőasztalon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89040"/>
            <a:ext cx="4188718" cy="2949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230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Hipnózis mint gyógymód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dirty="0"/>
              <a:t>A kor orvosai ismerték a hipnózist - a kábulatot gyógyító, mély álom követte, amely enyhülést hozott a betegek panaszaira</a:t>
            </a:r>
          </a:p>
          <a:p>
            <a:pPr algn="just"/>
            <a:r>
              <a:rPr lang="hu-HU" sz="2400" dirty="0"/>
              <a:t>Alkalmaztak ezen kívül helyi érzéstelenítést is: ecettel kevert márványpor-masszát helyeztek a beteg gyulladt és fájdalmas testfelületére</a:t>
            </a:r>
          </a:p>
        </p:txBody>
      </p:sp>
    </p:spTree>
    <p:extLst>
      <p:ext uri="{BB962C8B-B14F-4D97-AF65-F5344CB8AC3E}">
        <p14:creationId xmlns:p14="http://schemas.microsoft.com/office/powerpoint/2010/main" val="408590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A felejtés évszázadai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000" dirty="0"/>
              <a:t>A középkor századaiban nagy hanyatlás következett be: az ókoriak ismeretei jórészt feledésbe merültek, újak pedig alig keletkeztek.</a:t>
            </a:r>
          </a:p>
          <a:p>
            <a:pPr algn="just"/>
            <a:r>
              <a:rPr lang="hu-HU" sz="2000" dirty="0"/>
              <a:t>Csak később kezdték el újra tanulmányozni az elődök munkáit. </a:t>
            </a:r>
          </a:p>
          <a:p>
            <a:pPr algn="just"/>
            <a:r>
              <a:rPr lang="hu-HU" sz="2000" dirty="0"/>
              <a:t>Elterjedt az altatószivacs használata (a különböző kábító hatású drogokkal telített szivacs párolgó gőzeit lélegezte be a beteg, és így jutott viszonylag hosszabb ideig tartó kábulati, fájdalommentes állapotba.)</a:t>
            </a:r>
          </a:p>
          <a:p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91136"/>
            <a:ext cx="387735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308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Az </a:t>
            </a:r>
            <a:r>
              <a:rPr lang="hu-HU" b="1" dirty="0" err="1"/>
              <a:t>aneszteziológia</a:t>
            </a:r>
            <a:r>
              <a:rPr lang="hu-HU" b="1" dirty="0"/>
              <a:t> felfedezése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dirty="0" err="1"/>
              <a:t>Valerius</a:t>
            </a:r>
            <a:r>
              <a:rPr lang="hu-HU" sz="2400" dirty="0"/>
              <a:t> </a:t>
            </a:r>
            <a:r>
              <a:rPr lang="hu-HU" sz="2400" dirty="0" err="1"/>
              <a:t>Cordus</a:t>
            </a:r>
            <a:r>
              <a:rPr lang="hu-HU" sz="2400" dirty="0"/>
              <a:t>:A </a:t>
            </a:r>
            <a:r>
              <a:rPr lang="hu-HU" sz="2400" dirty="0" err="1"/>
              <a:t>XVI.században</a:t>
            </a:r>
            <a:r>
              <a:rPr lang="hu-HU" sz="2400" dirty="0"/>
              <a:t> kénsavból és alkoholból előállította az </a:t>
            </a:r>
            <a:r>
              <a:rPr lang="hu-HU" sz="2400" u="sng" dirty="0"/>
              <a:t>étert.</a:t>
            </a:r>
          </a:p>
          <a:p>
            <a:pPr algn="just"/>
            <a:r>
              <a:rPr lang="hu-HU" sz="2400" dirty="0"/>
              <a:t>korán felismert altató hatásának ellenére, műtéti érzéstelenítéshez egészen a XIX. századig nem használták fel.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41" y="3649500"/>
            <a:ext cx="1989821" cy="320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437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825</Words>
  <Application>Microsoft Office PowerPoint</Application>
  <PresentationFormat>Diavetítés a képernyőre (4:3 oldalarány)</PresentationFormat>
  <Paragraphs>63</Paragraphs>
  <Slides>21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5" baseType="lpstr">
      <vt:lpstr>Calibri</vt:lpstr>
      <vt:lpstr>Constantia</vt:lpstr>
      <vt:lpstr>Wingdings 2</vt:lpstr>
      <vt:lpstr>Áramlás</vt:lpstr>
      <vt:lpstr>A fájdalomcsillapítás története</vt:lpstr>
      <vt:lpstr>Fájdalom mint probléma</vt:lpstr>
      <vt:lpstr>Fájdalomcsillapítás az ókorban</vt:lpstr>
      <vt:lpstr>Más készítményeket is alkalmaztak</vt:lpstr>
      <vt:lpstr>PowerPoint-bemutató</vt:lpstr>
      <vt:lpstr>PowerPoint-bemutató</vt:lpstr>
      <vt:lpstr>Hipnózis mint gyógymód</vt:lpstr>
      <vt:lpstr>A felejtés évszázadai</vt:lpstr>
      <vt:lpstr>Az aneszteziológia felfedezése</vt:lpstr>
      <vt:lpstr>Újkori lendület</vt:lpstr>
      <vt:lpstr> Ambroise Paré</vt:lpstr>
      <vt:lpstr>Crawford Long</vt:lpstr>
      <vt:lpstr>PowerPoint-bemutató</vt:lpstr>
      <vt:lpstr>PowerPoint-bemutató</vt:lpstr>
      <vt:lpstr>Magyarországon is megjelenik a csodaszer</vt:lpstr>
      <vt:lpstr>XX.század</vt:lpstr>
      <vt:lpstr>Morfium</vt:lpstr>
      <vt:lpstr>Heroin</vt:lpstr>
      <vt:lpstr>Kodein</vt:lpstr>
      <vt:lpstr>Methadone</vt:lpstr>
      <vt:lpstr>Vicodin,OxyContin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fájdalocsillapítás története</dc:title>
  <dc:creator>Zsuzsa</dc:creator>
  <cp:lastModifiedBy>Kitti</cp:lastModifiedBy>
  <cp:revision>17</cp:revision>
  <dcterms:created xsi:type="dcterms:W3CDTF">2017-04-25T14:45:05Z</dcterms:created>
  <dcterms:modified xsi:type="dcterms:W3CDTF">2018-08-06T16:02:58Z</dcterms:modified>
</cp:coreProperties>
</file>