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56" r:id="rId2"/>
    <p:sldId id="339" r:id="rId3"/>
    <p:sldId id="284" r:id="rId4"/>
    <p:sldId id="340" r:id="rId5"/>
    <p:sldId id="341" r:id="rId6"/>
    <p:sldId id="326" r:id="rId7"/>
    <p:sldId id="327" r:id="rId8"/>
    <p:sldId id="342" r:id="rId9"/>
    <p:sldId id="315" r:id="rId10"/>
    <p:sldId id="316" r:id="rId11"/>
    <p:sldId id="322" r:id="rId12"/>
    <p:sldId id="333" r:id="rId13"/>
    <p:sldId id="317" r:id="rId14"/>
    <p:sldId id="332" r:id="rId15"/>
    <p:sldId id="323" r:id="rId16"/>
    <p:sldId id="318" r:id="rId17"/>
    <p:sldId id="319" r:id="rId18"/>
    <p:sldId id="325" r:id="rId19"/>
    <p:sldId id="321" r:id="rId20"/>
    <p:sldId id="329" r:id="rId21"/>
    <p:sldId id="320" r:id="rId22"/>
    <p:sldId id="337" r:id="rId23"/>
    <p:sldId id="331" r:id="rId24"/>
    <p:sldId id="328" r:id="rId25"/>
    <p:sldId id="334" r:id="rId26"/>
    <p:sldId id="336" r:id="rId27"/>
    <p:sldId id="335" r:id="rId28"/>
    <p:sldId id="338" r:id="rId29"/>
    <p:sldId id="308" r:id="rId30"/>
    <p:sldId id="309" r:id="rId31"/>
    <p:sldId id="310" r:id="rId32"/>
    <p:sldId id="313" r:id="rId33"/>
    <p:sldId id="311" r:id="rId34"/>
    <p:sldId id="312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86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82" autoAdjust="0"/>
  </p:normalViewPr>
  <p:slideViewPr>
    <p:cSldViewPr>
      <p:cViewPr>
        <p:scale>
          <a:sx n="71" d="100"/>
          <a:sy n="71" d="100"/>
        </p:scale>
        <p:origin x="-2784" y="-7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92569-5146-4AF8-8031-E817C7C03519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F8317-565B-4F51-88BB-9C02710132A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2066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650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8317-565B-4F51-88BB-9C02710132A9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322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6232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3180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5701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692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1141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2004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9377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5080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4100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5150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2389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1">
                <a:lumMod val="75000"/>
              </a:schemeClr>
            </a:gs>
            <a:gs pos="73000">
              <a:srgbClr val="F0EBD5"/>
            </a:gs>
            <a:gs pos="45000">
              <a:srgbClr val="D1C39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269AE-01B7-4709-B860-8B508014E2AE}" type="datetimeFigureOut">
              <a:rPr lang="hu-HU" smtClean="0"/>
              <a:pPr/>
              <a:t>2024.01.08.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382A2-66F1-49ED-AC6D-03250D4408C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0160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6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12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6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6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8.jpeg"/><Relationship Id="rId5" Type="http://schemas.openxmlformats.org/officeDocument/2006/relationships/image" Target="../media/image83.jpeg"/><Relationship Id="rId10" Type="http://schemas.openxmlformats.org/officeDocument/2006/relationships/image" Target="../media/image87.jpeg"/><Relationship Id="rId4" Type="http://schemas.openxmlformats.org/officeDocument/2006/relationships/image" Target="../media/image82.jpe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jpeg"/><Relationship Id="rId3" Type="http://schemas.openxmlformats.org/officeDocument/2006/relationships/image" Target="../media/image6.jpeg"/><Relationship Id="rId7" Type="http://schemas.openxmlformats.org/officeDocument/2006/relationships/image" Target="../media/image93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6" Type="http://schemas.openxmlformats.org/officeDocument/2006/relationships/image" Target="../media/image122.jpeg"/><Relationship Id="rId5" Type="http://schemas.openxmlformats.org/officeDocument/2006/relationships/image" Target="../media/image120.png"/><Relationship Id="rId4" Type="http://schemas.microsoft.com/office/2007/relationships/media" Target="../media/media2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3.mp3"/><Relationship Id="rId6" Type="http://schemas.openxmlformats.org/officeDocument/2006/relationships/image" Target="../media/image120.png"/><Relationship Id="rId5" Type="http://schemas.microsoft.com/office/2007/relationships/media" Target="../media/media3.mp3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4.mp3"/><Relationship Id="rId6" Type="http://schemas.openxmlformats.org/officeDocument/2006/relationships/image" Target="../media/image125.jpeg"/><Relationship Id="rId5" Type="http://schemas.openxmlformats.org/officeDocument/2006/relationships/image" Target="../media/image120.png"/><Relationship Id="rId4" Type="http://schemas.microsoft.com/office/2007/relationships/media" Target="../media/media4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5.mp3"/><Relationship Id="rId6" Type="http://schemas.openxmlformats.org/officeDocument/2006/relationships/image" Target="../media/image126.jpeg"/><Relationship Id="rId5" Type="http://schemas.openxmlformats.org/officeDocument/2006/relationships/image" Target="../media/image120.png"/><Relationship Id="rId4" Type="http://schemas.microsoft.com/office/2007/relationships/media" Target="../media/media5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6.mp3"/><Relationship Id="rId6" Type="http://schemas.openxmlformats.org/officeDocument/2006/relationships/image" Target="../media/image128.jpeg"/><Relationship Id="rId5" Type="http://schemas.openxmlformats.org/officeDocument/2006/relationships/image" Target="../media/image120.png"/><Relationship Id="rId4" Type="http://schemas.microsoft.com/office/2007/relationships/media" Target="../media/media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Autofit/>
          </a:bodyPr>
          <a:lstStyle/>
          <a:p>
            <a:r>
              <a:rPr lang="hu-HU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</a:t>
            </a: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GLATTER MIKLÓS</a:t>
            </a: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76056" y="5110807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Radnóti Miklós aláírása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Desktop\Irodalomkönyvek 5-6-7-8. oszt\Irodalomkönyv 8. osztály\Képek 8\Radnóti Miklós\Radnóti Miklós képe 1935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5002" y="1675931"/>
            <a:ext cx="1965110" cy="27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8773" y="4687139"/>
            <a:ext cx="2157568" cy="4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8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A történelem viharában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52342" y="5162183"/>
            <a:ext cx="4027837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Ortutay Gyula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1910–1978): későbbi vallás-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köz-oktatásügyi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miniszter, egyetemi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tanár; Radnóti barát-ja. 1940-ben Radnóti így írt Ortutay Gyulának: 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„Nagyon végére járok az idegeimnek, és semmi hír, hogy meddig tart még ez!… Még olvasni sem tudok, nem hogy dolgozni. Esik, bokán felül érő sár és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vi-gasztalan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szegénység és piszok.”</a:t>
            </a:r>
            <a:endParaRPr lang="hu-H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644007" y="3375788"/>
            <a:ext cx="4062269" cy="34163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Első munkaszolgálatának a naplója. 1940</a:t>
            </a:r>
            <a:r>
              <a:rPr lang="hu-H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szeptember </a:t>
            </a:r>
            <a:r>
              <a:rPr lang="hu-H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és december </a:t>
            </a:r>
            <a:r>
              <a:rPr lang="hu-H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18. között első munkaszolgálatát töltötte.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IX. kolozsvári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hadtestparancsnokság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X. munkaszolgálatos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zászló-aljába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 209/16.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munkásszázadhoz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osztották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be. Leveleinek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címzése: Szinérváralja 243. </a:t>
            </a:r>
            <a:r>
              <a:rPr lang="hu-H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Vez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Csoport 209/16.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külön-leges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munkásszázad.</a:t>
            </a:r>
          </a:p>
          <a:p>
            <a:pPr algn="just"/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Isaszegre vonult be, innen Veresegyháza, Szada, Gödöllő, a partiumi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Nagykároly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állomásokat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érintve október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5-én </a:t>
            </a:r>
            <a:r>
              <a:rPr lang="hu-HU" sz="1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érke-zett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Szinérváraljára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s innen mentek tovább </a:t>
            </a:r>
            <a:r>
              <a:rPr lang="hu-HU" sz="1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Szamosveresmart-ra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 magyar–román határvonalon, az ún. Carol-vonalon, a román erődítésrendszer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drótsövényeit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bontották le, a </a:t>
            </a:r>
            <a:r>
              <a:rPr lang="hu-HU" sz="1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vasosz-lopokat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távolították el. Október 22-től irodai munkára került. Százada továbbment </a:t>
            </a:r>
            <a:r>
              <a:rPr lang="hu-H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Dobrára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de Radnótit az irodán hagyták, s az I/2 utászszázadhoz osztották be. Több állomást érintve – Nagybánya, </a:t>
            </a:r>
            <a:r>
              <a:rPr lang="hu-H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Veresmart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Borhida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Szatmárnémeti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Kraszna-béltek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Ákos, </a:t>
            </a:r>
            <a:r>
              <a:rPr lang="hu-H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Tasnád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december </a:t>
            </a:r>
            <a:r>
              <a:rPr lang="hu-H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18-án ért haza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Budapestre. </a:t>
            </a:r>
          </a:p>
          <a:p>
            <a:pPr algn="just"/>
            <a:r>
              <a:rPr lang="hu-H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Második munkaszolgálatát  </a:t>
            </a:r>
            <a:r>
              <a:rPr lang="hu-H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1942. július 1. </a:t>
            </a:r>
            <a:r>
              <a:rPr lang="hu-H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1943</a:t>
            </a:r>
            <a:r>
              <a:rPr lang="hu-H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április vége </a:t>
            </a:r>
            <a:r>
              <a:rPr lang="hu-H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között töltötte.</a:t>
            </a:r>
            <a:endParaRPr lang="hu-H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52343" y="964761"/>
            <a:ext cx="7914264" cy="230832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Megjelenő versesköteteiben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Újhold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(1935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Járkálj csak, halálraítélt!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1936) stb.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fenyegetettség érzése és a halálfélelem egyre erőteljesebben jelenik meg. </a:t>
            </a:r>
            <a:endParaRPr lang="hu-H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háború alatt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1940-ben vitték el először munkaszolgálatra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majd a következő évek során többször is. Nehéz fizikai munkát végzett, és embertelen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megaláztatáso-kat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kellett elszenvednie sorstársaival egyetemben. </a:t>
            </a:r>
            <a:r>
              <a:rPr lang="hu-HU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Amikor őrei a hátizsákjában két Arany János-kötetet találtak, két hét büntetőtáborral sújtották. </a:t>
            </a:r>
          </a:p>
          <a:p>
            <a:pPr algn="just"/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Az új háborús cenzúra miatt nem jelenhettek meg versei, ezért leginkább </a:t>
            </a:r>
            <a:r>
              <a:rPr lang="hu-H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műfordí-tásokból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élt. </a:t>
            </a:r>
          </a:p>
        </p:txBody>
      </p:sp>
      <p:pic>
        <p:nvPicPr>
          <p:cNvPr id="4098" name="Picture 2" descr="E:\Desktop\Irodalomkönyvek 5-6-7-8. oszt\Irodalomkönyv 8. osztály\Képek 8\Radnóti Miklós\ortutay_gyu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26081"/>
            <a:ext cx="1113419" cy="158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Ildi\Downloads\Első munkaszolgálatának napló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1947" y="3375788"/>
            <a:ext cx="2088232" cy="17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382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Verseskötetei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07827" y="1196752"/>
            <a:ext cx="4696221" cy="313932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Pogány köszöntő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(1930),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Újmódi pásztorok </a:t>
            </a: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éneke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Lábadozó szél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1933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Ének a négerről, </a:t>
            </a: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 </a:t>
            </a: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városba ment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Újhold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(1935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hu-H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Járkálj csak, halálraítélt!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Meredek út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(1938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Ikrek hava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(1940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Válogatott versek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 –1940, (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Naptár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Tajtékos ég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1946), </a:t>
            </a:r>
            <a:r>
              <a:rPr lang="hu-H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posztumusz kötet.</a:t>
            </a:r>
            <a:endParaRPr lang="hu-HU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Desktop\Irodalomkönyvek 5-6-7-8. oszt\Irodalomkönyv 8. osztály\Képek 8\Radnóti Miklós\Verseskötetek\Radnóti Miklós Pogány köszöntő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7185" y="1052736"/>
            <a:ext cx="1167842" cy="16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Ildi\Downloads\Radnóti 2. versesköte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261" y="2841243"/>
            <a:ext cx="1168120" cy="17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esktop\Irodalomkönyvek 5-6-7-8. oszt\Irodalomkönyv 8. osztály\Képek 8\Radnóti Miklós\Verseskötetek\Lábadozó szé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822" y="2841243"/>
            <a:ext cx="1156352" cy="1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esktop\Irodalomkönyvek 5-6-7-8. oszt\Irodalomkönyv 8. osztály\Képek 8\Radnóti Miklós\Verseskötetek\4. Ének a négerről, aki a városba me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1633" y="2841244"/>
            <a:ext cx="1199736" cy="17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Desktop\Irodalomkönyvek 5-6-7-8. oszt\Irodalomkönyv 8. osztály\Képek 8\Radnóti Miklós\Verseskötetek\5. Újhold versesköt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5874"/>
            <a:ext cx="1184222" cy="18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Desktop\Irodalomkönyvek 5-6-7-8. oszt\Irodalomkönyv 8. osztály\Képek 8\Radnóti Miklós\Verseskötetek\6. Járkálj csak, halálraítél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5219" y="4665086"/>
            <a:ext cx="1228627" cy="180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Ildi\Downloads\Meredek ú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614" y="4665086"/>
            <a:ext cx="1297721" cy="17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esktop\Irodalomkönyvek 5-6-7-8. oszt\Irodalomkönyv 8. osztály\Képek 8\Radnóti Miklós\Verseskötetek, műfordítások\8._Ikrek hav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259" y="4678344"/>
            <a:ext cx="1224925" cy="18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ldi\Downloads\Válogatott verse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7185" y="4678344"/>
            <a:ext cx="1215587" cy="17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ldi\Downloads\Naptá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181" y="4687460"/>
            <a:ext cx="107154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ldi\Downloads\Tajtékos ég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0341" y="4678344"/>
            <a:ext cx="1238904" cy="18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esktop\Irodalomkönyvek 5-6-7-8. oszt\Irodalomkönyv 8. osztály\Képek 8\Radnóti Miklós\Házaspár (Radnóti és Gyarmati Fanni)\radnoti-miklo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7743" y="476671"/>
            <a:ext cx="1540681" cy="21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992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Műfordításai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678154" y="1268802"/>
            <a:ext cx="3052354" cy="138499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1941 őszén hagyta el a nyomdát 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évezred költészetéből válogató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Szerel-mes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című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világirodalmi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anto-lógia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melyben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fordításain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kívül Képes Géza, 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Szemlér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Ferenc és Vas István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fordításai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olvashatók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 descr="E:\Desktop\Irodalomkönyvek 5-6-7-8. oszt\Irodalomkönyv 8. osztály\Képek 8\Radnóti Miklós\Verseskötetek, műfordítások\Műfordításai 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5654"/>
            <a:ext cx="1103799" cy="164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esktop\Irodalomkönyvek 5-6-7-8. oszt\Irodalomkönyv 8. osztály\Képek 8\Radnóti Miklós\Verseskötetek, műfordítások\Műfordítás 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810" y="1111003"/>
            <a:ext cx="1247205" cy="17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2038294" y="1268802"/>
            <a:ext cx="1966633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1940 júniusában a Vajda János Társaság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kiadásá-ban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megjelent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Vas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Ist-vánnal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közös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fordítás-kötete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Guillaume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Apol-linaire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válogatott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címmel.</a:t>
            </a:r>
          </a:p>
        </p:txBody>
      </p:sp>
      <p:pic>
        <p:nvPicPr>
          <p:cNvPr id="7172" name="Picture 4" descr="E:\Desktop\Irodalomkönyvek 5-6-7-8. oszt\Irodalomkönyv 8. osztály\Képek 8\Radnóti Miklós\Verseskötetek, műfordítások\Műfordítás 3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317" b="17317"/>
          <a:stretch/>
        </p:blipFill>
        <p:spPr bwMode="auto">
          <a:xfrm>
            <a:off x="649958" y="2675965"/>
            <a:ext cx="1272057" cy="19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2041239" y="3212976"/>
            <a:ext cx="1963688" cy="11695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1942. március 31-én megállapodott 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Rózsa-völgyi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Társa céggel, hogy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magyarra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fordítja La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Fontaine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meséit.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 descr="C:\Users\Ildi\Downloads\Műfordítások 4.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980" b="7980"/>
          <a:stretch/>
        </p:blipFill>
        <p:spPr bwMode="auto">
          <a:xfrm>
            <a:off x="663211" y="4623230"/>
            <a:ext cx="1274897" cy="206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zövegdoboz 24"/>
          <p:cNvSpPr txBox="1"/>
          <p:nvPr/>
        </p:nvSpPr>
        <p:spPr>
          <a:xfrm>
            <a:off x="2038294" y="4671738"/>
            <a:ext cx="4099052" cy="20313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1943 nyarán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Orpheus nyomában. Műfordítások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kéte-zer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év költőiből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címmel megjelentek válogatott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vers-fordításai. Szabó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Lőrinc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mellett Radnóti volt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nem-zedékének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legkiválóbb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műfordítója.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Verseivel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ellen-tétben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fordításaiból nemcsak a végleges, az utolsó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változatot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őrizte meg, hanem 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vázlatokat is, melyeken jól megfigyelhető Radnóti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munkamódszere: fordításait –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ugyanúgy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mint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verseit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rendkívüli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gonddal, sokáig csiszolgatta. </a:t>
            </a:r>
          </a:p>
        </p:txBody>
      </p:sp>
      <p:pic>
        <p:nvPicPr>
          <p:cNvPr id="7174" name="Picture 6" descr="C:\Users\Ildi\Downloads\Műfordításai 6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598" y="2821072"/>
            <a:ext cx="2269026" cy="283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zövegdoboz 26"/>
          <p:cNvSpPr txBox="1"/>
          <p:nvPr/>
        </p:nvSpPr>
        <p:spPr>
          <a:xfrm>
            <a:off x="6254239" y="5735518"/>
            <a:ext cx="2506087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William Blake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London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című versének fordítása 1937-ből. (Több helyen is látható felesége beceneve: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Fifi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7175" name="Picture 7" descr="E:\Desktop\Irodalomkönyvek 5-6-7-8. oszt\Irodalomkönyv 8. osztály\Képek 8\Radnóti Miklós\13103276_1015424671880758_7667980724122045138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698" y="2987282"/>
            <a:ext cx="1213456" cy="160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021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Az utolsó hónapok, halála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28070" y="928115"/>
            <a:ext cx="8076378" cy="258532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1944. május 19-én kapta meg az utolsó munkaszolgálatos behívót, majd június 2-án érkezett  meg a szerbiai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Lager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Heidenauba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háromezer magyar zsidó sorstársával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e-gyütt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szovjet hadsereg balkáni hadműveletei miatt a németek felszámolták a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tábo-rokat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és augusztus végén elindították a foglyokat a Borban lévő központi táborba.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In-nen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szeptember 17-én indították el az első csoportot Belgrádon át Magyarország felé. </a:t>
            </a:r>
          </a:p>
          <a:p>
            <a:pPr algn="just"/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kegyetlen bánásmód és a kivégzések következtében a háromezer fogolyból alig néhányan maradtak. November elején </a:t>
            </a:r>
            <a:r>
              <a:rPr lang="hu-HU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valószínűleg 9-én </a:t>
            </a:r>
            <a:r>
              <a:rPr lang="hu-HU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Győrhöz közel fekvő Abdánál huszonegy társával együtt őt is kivégezték (agyonlőtték).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Beteljesültek rajta a negyedik </a:t>
            </a:r>
            <a:r>
              <a:rPr lang="hu-HU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Razglednica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sorai: </a:t>
            </a:r>
            <a:r>
              <a:rPr lang="hu-HU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„Tarkólövés. – Így végzed hát te is</a:t>
            </a:r>
            <a:r>
              <a:rPr lang="hu-H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…”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18"/>
          <a:stretch/>
        </p:blipFill>
        <p:spPr>
          <a:xfrm>
            <a:off x="323528" y="3743941"/>
            <a:ext cx="4619993" cy="2568944"/>
          </a:xfrm>
          <a:prstGeom prst="rect">
            <a:avLst/>
          </a:prstGeom>
        </p:spPr>
      </p:pic>
      <p:pic>
        <p:nvPicPr>
          <p:cNvPr id="10242" name="Picture 2" descr="E:\Desktop\Irodalomkönyvek 5-6-7-8. oszt\Irodalomkönyv 8. osztály\Képek 8\Radnóti Miklós\Radnóti síremlé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185" y="3560022"/>
            <a:ext cx="2040263" cy="13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5076056" y="5011388"/>
            <a:ext cx="3744416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költő és felesége sírja a budapesti  Fiumei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 Nemzeti Sírkertben (Kerepesi úti temető).  </a:t>
            </a:r>
          </a:p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1946. június 25-én a győri zsidó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temetőben hantolták el Radnóti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exhumált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holttestét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1946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augusztus 14-én harmadszor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temették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Buda-pesten,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Kerepesi úti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temetőben.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gyászszer-tartást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Sík Sándor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végezte, a barátok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nevében Ortutay Gyula búcsúztatta. </a:t>
            </a:r>
          </a:p>
        </p:txBody>
      </p:sp>
    </p:spTree>
    <p:extLst>
      <p:ext uri="{BB962C8B-B14F-4D97-AF65-F5344CB8AC3E}">
        <p14:creationId xmlns:p14="http://schemas.microsoft.com/office/powerpoint/2010/main" xmlns="" val="40561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32216" y="5132906"/>
            <a:ext cx="8497351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Születési anyakönyvi kivonata. A gyermek utóneve: Miklós, vallása: izraelita. Az utólagos bejegyzések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között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balra lent – szerepel, hogy a 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nevet 1934-ben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Radnóczi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névre változtatta, valamint az is, hogy 1943-ban az izraelitáról római katolikus vallásra tért át. (Szegedi egyetemi tanára, Sík Sándor  1943.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május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2-án keresztelte római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katolikussá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budapesti Szent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István-bazilikában.)</a:t>
            </a:r>
          </a:p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Hivatalosan a 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Radnóczi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név használatát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engedélyezték. 1945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februárjában Gyarmati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Fanni felhívta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akkori belügyminisztert, Erdei Ferencet,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járjon közben 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névváltoztatás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ügyében, hogy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mire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hazaér,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már az új nevét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használhassa.</a:t>
            </a:r>
            <a:r>
              <a:rPr lang="hu-HU" sz="1400" baseline="30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(De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 ért haza, 1944. november elején megölték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3" name="Picture 2" descr="E:\Desktop\Irodalomkönyvek 5-6-7-8. oszt\Irodalomkönyv 8. osztály\Képek 8\Radnóti Miklós\Radnóti Miklós születési anyakönyvi kivona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9" b="-639"/>
          <a:stretch/>
        </p:blipFill>
        <p:spPr bwMode="auto">
          <a:xfrm>
            <a:off x="332216" y="908720"/>
            <a:ext cx="5963988" cy="4212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6382377" y="2348880"/>
            <a:ext cx="2448272" cy="267765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>
              <a:tabLst>
                <a:tab pos="1073150" algn="l"/>
              </a:tabLst>
            </a:pP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Mindkét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szülő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évszázadok óta Magyarországon élő,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asszimi-lálódott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izraelita vallású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csa-ládból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származott.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073150" algn="l"/>
              </a:tabLst>
            </a:pP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Jónás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 költő apai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nagyapja a mai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Szlovákiához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tartozó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Gömör-Kishont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várme-gyében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Radnóton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volt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kocs-máros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költő ettől 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hely-ségtől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kölcsönözte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magya-rosított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nevét. Anyai ági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felme-női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váciak voltak.</a:t>
            </a:r>
          </a:p>
        </p:txBody>
      </p:sp>
    </p:spTree>
    <p:extLst>
      <p:ext uri="{BB962C8B-B14F-4D97-AF65-F5344CB8AC3E}">
        <p14:creationId xmlns:p14="http://schemas.microsoft.com/office/powerpoint/2010/main" xmlns="" val="54159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79505" y="5692795"/>
            <a:ext cx="5581361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>
              <a:tabLst>
                <a:tab pos="1073150" algn="l"/>
              </a:tabLst>
            </a:pP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Miklós Szemere utcai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elemi iskolai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bizonyítványa. 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073150" algn="l"/>
              </a:tabLst>
            </a:pP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1915 és 1919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között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budapesti V. kerületben, a Falk Miksa út 7. szám alatti lakásukhoz közeli Szemere utcai elemi iskolában folytatott tanulmányokat.</a:t>
            </a:r>
          </a:p>
        </p:txBody>
      </p:sp>
      <p:pic>
        <p:nvPicPr>
          <p:cNvPr id="6150" name="Picture 6" descr="E:\Desktop\Irodalomkönyvek 5-6-7-8. oszt\Irodalomkönyv 8. osztály\Képek 8\Radnóti Miklós\Radnóti Szemere utcai elemi iskolai bizonyítványa 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841" y="3846138"/>
            <a:ext cx="2162023" cy="171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Desktop\Irodalomkönyvek 5-6-7-8. oszt\Irodalomkönyv 8. osztály\Képek 8\Radnóti Miklós\Radnóti Szemere utcai elemi iskolai bizonyítványa 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2048" y="3846138"/>
            <a:ext cx="2168178" cy="17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Desktop\Irodalomkönyvek 5-6-7-8. oszt\Irodalomkönyv 8. osztály\Képek 8\Radnóti Miklós\Radnóti Szemere utcai elemi iskolai bizonyítványa 3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64" r="-49364"/>
          <a:stretch/>
        </p:blipFill>
        <p:spPr bwMode="auto">
          <a:xfrm>
            <a:off x="4868842" y="3846138"/>
            <a:ext cx="2184049" cy="17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Desktop\Irodalomkönyvek 5-6-7-8. oszt\Irodalomkönyv 8. osztály\Képek 8\Radnóti Miklós\Radnoti_1914-b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4587" y="1164692"/>
            <a:ext cx="205391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6507424" y="5692795"/>
            <a:ext cx="2018773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Dezsőt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(anyja testvérét) Radnóti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gyám-jává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kirendelő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véghatá-rozat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(1921).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E:\Desktop\Irodalomkönyvek 5-6-7-8. oszt\Irodalomkönyv 8. osztály\Képek 8\Radnóti Miklós\Radnóti Miklós Molnár Ilona és Ág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7898" y="1164692"/>
            <a:ext cx="3310665" cy="214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5334095" y="3401167"/>
            <a:ext cx="3198270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Nevelőanyjával és féltestvérével, Ágival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3" name="Picture 9" descr="C:\Users\Ildi\Downloads\Grosz Dezsőt Radnóti gyámjvá kirendelő véghatározat (192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2806" y="3846138"/>
            <a:ext cx="1167162" cy="17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132866" y="3415967"/>
            <a:ext cx="1657360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Ötévesen, 1914-ben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Desktop\Irodalomkönyvek 5-6-7-8. oszt\Irodalomkönyv 8. osztály\Képek 8\Radnóti Miklós\radnoti_miklos_dobo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1118" y="1164692"/>
            <a:ext cx="1465473" cy="21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1245782" y="3398073"/>
            <a:ext cx="1296144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Háromévesen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08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1028" name="Picture 4" descr="E:\Desktop\Irodalomkönyvek 5-6-7-8. oszt\Irodalomkönyv 8. osztály\Képek 8\Radnóti Miklós\Radnoti_FOCICSAP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747" y="4486478"/>
            <a:ext cx="2579032" cy="22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713122" y="4701645"/>
            <a:ext cx="2020069" cy="203132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kereskedelmi iskola focicsapatában, a csapat centere (középső sor, balról az 1. alak). </a:t>
            </a:r>
          </a:p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diák Radnóti kiváló atléta volt, versenyeken érmeket nyert, jól fut-ballozott. </a:t>
            </a:r>
          </a:p>
          <a:p>
            <a:pPr algn="just"/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E:\Desktop\Irodalomkönyvek 5-6-7-8. oszt\Irodalomkönyv 8. osztály\Képek 8\Radnóti Miklós\Radnóti Piranóban, az érettségi utáni nyaraláson Olaszországb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753" y="4486478"/>
            <a:ext cx="1408126" cy="22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6933564" y="5571817"/>
            <a:ext cx="1916028" cy="116955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1927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augusztusában, sikeres érettségi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vizs-gája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után gyámja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olasz-országi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nyaralásra,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Pira-nóba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vitte.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Ildi\Downloads\Radnóti osztályké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261" y="980728"/>
            <a:ext cx="2683522" cy="23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ldi\Downloads\Radnóti osztálykép 2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8084" y="971427"/>
            <a:ext cx="2853826" cy="23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603554" y="3427120"/>
            <a:ext cx="2836936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1923–24-es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osztályfényképe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Izabella utcai Felső Kereskedelmi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Iskolában (alulról a 2. sorban balról a 7. alak, a tanár mellett)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656529" y="3401489"/>
            <a:ext cx="2836936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1924–25-ös osztályfényképe</a:t>
            </a:r>
          </a:p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Izabella utcai Felső Kereskedelmi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Iskolában (legfelső sorban jobbról a 3. alak)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618449" y="1124744"/>
            <a:ext cx="2191449" cy="138499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1923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1927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kö-zött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tanult az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Izabella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utcai (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időközben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áró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Wesselé-nyi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Miklós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nevét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felvett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fiú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Felső Kereskedelmi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Iskolá-ban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Picture 2" descr="C:\Users\Ildi\Downloads\R. M. 1925-26 körü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8144" y="2894303"/>
            <a:ext cx="2191449" cy="146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7308305" y="4463975"/>
            <a:ext cx="1541288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(középen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1925–1926 körül </a:t>
            </a:r>
          </a:p>
          <a:p>
            <a:pPr algn="just"/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Dezsőéknél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79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90542" y="1017571"/>
            <a:ext cx="4499848" cy="310854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Bár a kereskedelmi tantárgyak nem keltették fel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 érdeklődését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kereskedelmi iskolákban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töltött évek nem múltak el nyomtalanul fölötte. Bizonyára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csehországi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iskolának is szerepe volt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abban,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hogy egész életében pedáns, „könyvelői” rendet tartott maga körül.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Fennma-radtak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zsebnaptárai, amelyekben pontosan vezette anyagi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bevételeit és kiadásait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1936-os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Háztartási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számadónaptár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tanúsítja, hogy ezt a szokását nősülése után, feleségével is megtartotta. Talán az is könyvviteli tanulmányainak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eredménye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vagy legalábbis ez irányú tanulmányainak komoly szerepe lehetett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benne –,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hogy verseinek megjelenését is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könyvelő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precizitásával vezette. Fennmaradt az a notesza, amelyben műveinek folyóiratbeli megjelenését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dokumentálta.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Desktop\Irodalomkönyvek 5-6-7-8. oszt\Irodalomkönyv 8. osztály\Képek 8\Radnóti Miklós\Radnótiék 1936-os Háztartási számadónaptá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24" y="4232576"/>
            <a:ext cx="1296144" cy="19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ldi\Downloads\Radnótiék 1936-os Háztartási számadónaptára 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1112" y="4224456"/>
            <a:ext cx="2580716" cy="19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784968" y="6166467"/>
            <a:ext cx="387686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1935-ben megnősült, a képeken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házaspár 1936-os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Háztartási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számadónaptár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látható.</a:t>
            </a:r>
          </a:p>
        </p:txBody>
      </p:sp>
      <p:pic>
        <p:nvPicPr>
          <p:cNvPr id="8196" name="Picture 4" descr="E:\Desktop\Irodalomkönyvek 5-6-7-8. oszt\Irodalomkönyv 8. osztály\Képek 8\Radnóti Miklós\Radnóti notesza, amelyben műveinek folyóiratbeli megjelenését vezet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362333"/>
            <a:ext cx="3067242" cy="24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4932040" y="5967025"/>
            <a:ext cx="38768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notesza, amelyben műveinek folyóiratbeli megjelenését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vezette 1927. május 18-tól 1944. március 15-ig. </a:t>
            </a:r>
          </a:p>
        </p:txBody>
      </p:sp>
      <p:pic>
        <p:nvPicPr>
          <p:cNvPr id="9" name="Picture 3" descr="E:\Desktop\Irodalomkönyvek 5-6-7-8. oszt\Irodalomkönyv 8. osztály\Képek 8\Radnóti Miklós\Radnóti noteszraj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288" y="1340768"/>
            <a:ext cx="160612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Desktop\Irodalomkönyvek 5-6-7-8. oszt\Irodalomkönyv 8. osztály\Képek 8\Radnóti Miklós\Radnóti noteszrajz 2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40768"/>
            <a:ext cx="81749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500694" y="2492896"/>
            <a:ext cx="3308206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Noteszlapok Radnóti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rajzaival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(1927-28-ból,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csehországi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Liberec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textilipari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főiskoláján folytatott tanulmányai idején) </a:t>
            </a:r>
          </a:p>
        </p:txBody>
      </p:sp>
    </p:spTree>
    <p:extLst>
      <p:ext uri="{BB962C8B-B14F-4D97-AF65-F5344CB8AC3E}">
        <p14:creationId xmlns:p14="http://schemas.microsoft.com/office/powerpoint/2010/main" xmlns="" val="400772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74438" y="3212976"/>
            <a:ext cx="7732367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1928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elnevezésű folyóirat két számának címlapja és tartalomjegyzéke. Mellette a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Kortárs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című folyóirat egy oldala. Radnóti 1928–1929-ben részt vett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1928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Kortárs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folyóiratok szerkesztésében.</a:t>
            </a:r>
          </a:p>
        </p:txBody>
      </p:sp>
      <p:pic>
        <p:nvPicPr>
          <p:cNvPr id="10242" name="Picture 2" descr="E:\Desktop\Irodalomkönyvek 5-6-7-8. oszt\Irodalomkönyv 8. osztály\Képek 8\Radnóti Miklós\1928 folyóirat 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092" y="1124744"/>
            <a:ext cx="1402896" cy="19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Desktop\Irodalomkönyvek 5-6-7-8. oszt\Irodalomkönyv 8. osztály\Képek 8\Radnóti Miklós\1928 folyóirat 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988" y="1124744"/>
            <a:ext cx="1381957" cy="19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Desktop\Irodalomkönyvek 5-6-7-8. oszt\Irodalomkönyv 8. osztály\Képek 8\Radnóti Miklós\1928 folyóirat 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425" y="1124744"/>
            <a:ext cx="1346781" cy="19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Ildi\Downloads\1928 folyóirat 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206" y="1124744"/>
            <a:ext cx="1346781" cy="19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Ildi\Downloads\Kortárs folyóira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2" y="1068422"/>
            <a:ext cx="1392432" cy="198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Ildi\Downloads\Jóság antológ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48" y="3925647"/>
            <a:ext cx="1130992" cy="16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1691680" y="3933056"/>
            <a:ext cx="3024337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1929 júniusában jelentek meg először versei kötetben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Jóság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című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anto-lógiában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–, Radnóti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Miklós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né-ven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 kötetben szereplő versek alkotói mindannyian Kassák Lajoshoz, illetve Kassák köréhez tartoztak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akkoriban divatos formabontó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szabadverseket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kö-zöltek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8" name="Picture 8" descr="E:\Desktop\Irodalomkönyvek 5-6-7-8. oszt\Irodalomkönyv 8. osztály\Képek 8\Radnóti Miklós\Gimnáziumi érettségi bizonyítván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202" y="3933056"/>
            <a:ext cx="1387432" cy="220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6300192" y="3933056"/>
            <a:ext cx="2306614" cy="224676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 kereskedelmi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isko-lában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érettségizett, az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egyete-mi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felvételihez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azonban gimnáziumi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érettségire volt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szükség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gimnázium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nyol-cadik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osztályának anyagából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ezért különbözeti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vizsgát kellett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tennie.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atinból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jóllehet korábban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 tanult latinul.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716016" y="6237312"/>
            <a:ext cx="4088641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Gimnáziumi érettségi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bizonyítványa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(1929. december 13., 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erbőczy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István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Reálgimnázium, Budapest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pic>
        <p:nvPicPr>
          <p:cNvPr id="14" name="Picture 2" descr="E:\Desktop\Irodalomkönyvek 5-6-7-8. oszt\Irodalomkönyv 8. osztály\Képek 8\Radnóti Miklós\radnotialaira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529" y="5748938"/>
            <a:ext cx="2728896" cy="10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100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61291" y="3308919"/>
            <a:ext cx="3766174" cy="310854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1930-ban egyik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alapító tagja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volt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Szegedi Fiatalok Művészeti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Kollégiuma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elnevezésű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baloldali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diákcsoportnak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Radnóti verseskötetei közül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kettő,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Lábadozó szél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(1933) és az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Újhold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(1935), valamint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Kaffka Margit művészi fejlődése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(1934) című doktori értekezésének második kiadása is a Kollégium kiadásában jelent meg. Radnóti a Kollégium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falujárásainak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résztvevője volt, a parasztság nyomorát így saját szemével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láthatta.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kiszállásokon 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népköltészettel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kapcsolatba került, élményei és az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innen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merített tájszavak az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Újmódi pásztorok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éneke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(1931),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talán legjobban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Lábadozó szél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című kötetének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néhány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versén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érzékelhető. 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Desktop\Irodalomkönyvek 5-6-7-8. oszt\Irodalomkönyv 8. osztály\Képek 8\Radnóti Miklós\Radnoti_dedikacioja_1933 na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91" y="1230626"/>
            <a:ext cx="3462337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4075955" y="908715"/>
            <a:ext cx="1872208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Lábadozó szél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című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verseskötetének egy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példányát Balla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Sán-dornak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 Szegedi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Fia-talok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Művészeti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Kollé-giuma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titkárának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dedi-kálta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02260" y="5488844"/>
            <a:ext cx="429021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1930 és 1934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között Szegeden szerény albérletekben lakott. Szobáinak alaprajzát felvázolta, s Gyarmati Fanninak levélben elküldte.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levelek dátuma: 1930. szeptember 12., 1932. február 4–5., 1932. március 1–2.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esktop\Irodalomkönyvek 5-6-7-8. oszt\Irodalomkönyv 8. osztály\Képek 8\Radnóti Miklós\Albérlet alaprajza 1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1859" y="3284984"/>
            <a:ext cx="1386304" cy="21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esktop\Irodalomkönyvek 5-6-7-8. oszt\Irodalomkönyv 8. osztály\Képek 8\Radnóti Miklós\Albérlet alaprajz 2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9002"/>
            <a:ext cx="1284658" cy="21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esktop\Irodalomkönyvek 5-6-7-8. oszt\Irodalomkönyv 8. osztály\Képek 8\Radnóti Miklós\Albérlet alaprajz 3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1" y="3259002"/>
            <a:ext cx="1598287" cy="21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esktop\Irodalomkönyvek 5-6-7-8. oszt\Irodalomkönyv 8. osztály\Képek 8\Radnóti Miklós\szegedi_fiatal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187" y="666959"/>
            <a:ext cx="2336292" cy="24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4256341" y="2621763"/>
            <a:ext cx="2287541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Szegedi Fiatalok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tagjai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kö-zött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(Radnóti a jobb szélen)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25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esktop\Irodalomkönyvek 5-6-7-8. oszt\Irodalomkönyv 8. osztály\Képek 8\Radnóti Miklós\Radnóti Miklós apja, Glatter Jaka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57" b="4158"/>
          <a:stretch/>
        </p:blipFill>
        <p:spPr bwMode="auto">
          <a:xfrm>
            <a:off x="324625" y="432410"/>
            <a:ext cx="2407175" cy="350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Desktop\Irodalomkönyvek 5-6-7-8. oszt\Irodalomkönyv 8. osztály\Képek 8\Radnóti Miklós\Radnóti Miklós édesanyj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606" t="-1" r="14828" b="25622"/>
          <a:stretch/>
        </p:blipFill>
        <p:spPr bwMode="auto">
          <a:xfrm>
            <a:off x="2411760" y="496520"/>
            <a:ext cx="2765512" cy="34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4653262" y="3717032"/>
            <a:ext cx="0" cy="792088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 flipV="1">
            <a:off x="4505054" y="3990964"/>
            <a:ext cx="296416" cy="838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755576" y="4581128"/>
            <a:ext cx="14055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 err="1" smtClean="0"/>
              <a:t>Glatter</a:t>
            </a:r>
            <a:r>
              <a:rPr lang="hu-HU" dirty="0" smtClean="0"/>
              <a:t> Jakab</a:t>
            </a:r>
          </a:p>
          <a:p>
            <a:r>
              <a:rPr lang="hu-HU" dirty="0" smtClean="0"/>
              <a:t>     47 év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882971" y="4585901"/>
            <a:ext cx="122565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 smtClean="0"/>
              <a:t>Grósz Ilona</a:t>
            </a:r>
          </a:p>
          <a:p>
            <a:r>
              <a:rPr lang="hu-HU" dirty="0"/>
              <a:t> </a:t>
            </a:r>
            <a:r>
              <a:rPr lang="hu-HU" dirty="0" smtClean="0"/>
              <a:t>   28 év</a:t>
            </a:r>
            <a:endParaRPr lang="hu-HU" dirty="0"/>
          </a:p>
        </p:txBody>
      </p:sp>
      <p:pic>
        <p:nvPicPr>
          <p:cNvPr id="11" name="Picture 2" descr="E:\Desktop\Irodalomkönyvek 5-6-7-8. oszt\Irodalomkönyv 8. osztály\Képek 8\Radnóti Miklós\Radnótihoz - Molnár Ilona és Erdélyi Ág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0165" y="496521"/>
            <a:ext cx="2209890" cy="35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6052281" y="4581128"/>
            <a:ext cx="275742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 smtClean="0"/>
              <a:t>Molnár Ilona és féltestvére:</a:t>
            </a:r>
          </a:p>
          <a:p>
            <a:r>
              <a:rPr lang="hu-HU" dirty="0" smtClean="0"/>
              <a:t>                  Ágnes</a:t>
            </a:r>
          </a:p>
        </p:txBody>
      </p:sp>
    </p:spTree>
    <p:extLst>
      <p:ext uri="{BB962C8B-B14F-4D97-AF65-F5344CB8AC3E}">
        <p14:creationId xmlns:p14="http://schemas.microsoft.com/office/powerpoint/2010/main" xmlns="" val="1289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72915" y="2285131"/>
            <a:ext cx="3384376" cy="11695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újságíró igazolványa nagyváradi tartózkodása idejére. 1932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június 15-én egy hétre Nagyváradra utazott nevelőanyjához és húgához. Ottléte alatt néhányszor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meg-fordult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nagyváradi Újságíró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Clubban is.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792725" y="549382"/>
            <a:ext cx="2840024" cy="246221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1932 decemberében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középiskolai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tanári alapvizsgát tett magyar nyelv és irodalomból, valamint francia nyelvből és irodalomból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szeptember 23-án és 26-án letette írásbeli és szóbeli pedagógiai és filozófiai vizsgáit, s ezzel befejezte egyetemi tanulmányait: magyar–francia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szakos középiskolai 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tanári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oklevelet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szerzett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E:\Desktop\Irodalomkönyvek 5-6-7-8. oszt\Irodalomkönyv 8. osztály\Képek 8\Radnóti Miklós\Nagyvárad 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15" y="1124744"/>
            <a:ext cx="3384376" cy="109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ldi\Downloads\Értesítő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1456211" cy="232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esktop\Irodalomkönyvek 5-6-7-8. oszt\Irodalomkönyv 8. osztály\Képek 8\Ady Endre\nyug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599" y="3646307"/>
            <a:ext cx="1309358" cy="20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2417506" y="3646306"/>
            <a:ext cx="6042453" cy="310854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1932. december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1-jén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első ízben publikált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Nyugat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ban, az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Estefelé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című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versét jelentették meg. </a:t>
            </a:r>
          </a:p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1933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februárjának első napjaiban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napvilágot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látott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Lábadozó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szél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című kötete.  A kötetről szép számban jelent meg kritika,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Radnótinak éppen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számára legfontosabb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Babits Mihályé volt 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legfájdalma-sabb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Babits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Nyugat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1933. február 16-i számában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 népiesség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című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írásában kifogásolta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költői nyelvének keresettségét, erőltetett népi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fordulatait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Radnótit felháborította a kritika, s 1933. február 17-én noteszébe a következőt jegyezte be: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„Megjött az új Nyugat. Babits brutálisan nekimegy új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könyvemnek.”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két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verseskötetben publikálatlan gúnyverssel is „bosszút állt” Babitson. A hagyatékban mindkettő kézirata fennmaradt. 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1936-ban a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Járkálj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csak,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halálraítélt!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című kötete már 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Nyugat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kiadásában jelent meg, ami már önmagában is rangot jelentett, valamint arról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tanúskodott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hogy Radnóti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Miklós és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Babits Mihály viszonya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időközben rendeződött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E:\Desktop\Irodalomkönyvek 5-6-7-8. oszt\Irodalomkönyv 8. osztály\Képek 8\Babits Mihály\Babits kép 101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3303" y="2569096"/>
            <a:ext cx="1413806" cy="19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7340965" y="4162853"/>
            <a:ext cx="1296144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Babits Mihály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72914" y="5800742"/>
            <a:ext cx="1565967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a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Nyuga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 harmadik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nemze-dékének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tagjai közé tartozott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84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13" name="Picture 2" descr="E:\Desktop\Irodalomkönyvek 5-6-7-8. oszt\Irodalomkönyv 8. osztály\Képek 8\Radnóti Miklós\Névről értesítő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26" y="1096756"/>
            <a:ext cx="15488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Desktop\Irodalomkönyvek 5-6-7-8. oszt\Irodalomkönyv 8. osztály\Képek 8\Radnóti Miklós\Tanítási gyakorlat na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085" y="4091319"/>
            <a:ext cx="1548828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2008456" y="1124744"/>
            <a:ext cx="3528392" cy="224676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1934. június 4-én kelt, 42.986/1933 számú hivatalos levelében a belügyminiszter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értesí-tette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hogy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„kérésére családi nevét »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Radnóczi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névre változtatom át”. </a:t>
            </a:r>
            <a:endParaRPr lang="hu-HU" sz="14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költőt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nagyon felháborította, hogy nevét a kért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helyett – megkérdezése nélkül –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Radnóczira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magyarosították. Ezt 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névválto-zatot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csak a legszükségesebb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esetekben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hivatalos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alkalmakkor használta. Íróként, költőként mindössze egyszer.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008456" y="3376974"/>
            <a:ext cx="3528392" cy="224676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Ügyvédje levele: Budapest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1934. június 4.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Kedves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úr! Van szerencsém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értesíteni, hogy a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Belügyminiszter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ön nevének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Rad-nóczi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névre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történt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magyarosítását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engedé-lyezte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Nem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vigasztalásképpen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mondom, de sokkal különb, mint a Radnóti.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Sok sikert kívánok a vizsgájához. </a:t>
            </a:r>
            <a:endParaRPr lang="hu-HU" sz="14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Maradok szíves üdvözlettel:</a:t>
            </a:r>
            <a:b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dr. Szigeti László ügyvéd</a:t>
            </a:r>
          </a:p>
          <a:p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Budapest, 1934. június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endParaRPr lang="hu-H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925913" y="6037585"/>
            <a:ext cx="5011816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1935–36-os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tanévben a budapesti Báró Kemény Zsigmond Reáliskolában végzett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tanítási gyakorlatot</a:t>
            </a:r>
            <a:r>
              <a:rPr lang="hu-HU" sz="1400" dirty="0" smtClean="0"/>
              <a:t>.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E:\Desktop\Irodalomkönyvek 5-6-7-8. oszt\Irodalomkönyv 8. osztály\Képek 8\Radnóti Miklós\R. M. Fanni, Ortutay Gyula és neje Koffán Károly műtermében, 1939-b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1333" y="836712"/>
            <a:ext cx="2419847" cy="21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5738836" y="3007642"/>
            <a:ext cx="3128527" cy="73866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Radnóti, Fanni, Ortutay Gyula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annak felesége 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Koffán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Károly műtermében, 1939-ben</a:t>
            </a:r>
          </a:p>
        </p:txBody>
      </p:sp>
      <p:pic>
        <p:nvPicPr>
          <p:cNvPr id="21" name="Picture 3" descr="C:\Users\Ildi\Downloads\Doktor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836" y="4013931"/>
            <a:ext cx="1231334" cy="18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6995999" y="4044611"/>
            <a:ext cx="1773177" cy="181588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1934 júniusában 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szegedi Tudomány-egyetemen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bölcsé-szettudományok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dok-torává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avatták.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Dok-tori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értekezését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Kaff-ka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Margit művészi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fejlődése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címmel írta. 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8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2051" name="Picture 3" descr="E:\Desktop\Irodalomkönyvek 5-6-7-8. oszt\Irodalomkönyv 8. osztály\Képek 8\Radnóti Miklós\Házaspár (Radnóti és Gyarmati Fanni)\Dalmáciában 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900" y="1136688"/>
            <a:ext cx="1357020" cy="21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esktop\Irodalomkönyvek 5-6-7-8. oszt\Irodalomkönyv 8. osztály\Képek 8\Radnóti Miklós\Házaspár (Radnóti és Gyarmati Fanni)\Dalmáciában 2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6688"/>
            <a:ext cx="1782995" cy="21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esktop\Irodalomkönyvek 5-6-7-8. oszt\Irodalomkönyv 8. osztály\Képek 8\Radnóti Miklós\Házaspár (Radnóti és Gyarmati Fanni)\Dalmáciában 3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458" y="1136688"/>
            <a:ext cx="2163028" cy="21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Desktop\Irodalomkönyvek 5-6-7-8. oszt\Irodalomkönyv 8. osztály\Képek 8\Radnóti Miklós\Házaspár (Radnóti és Gyarmati Fanni)\Dalmáciában 4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0749" y="1136687"/>
            <a:ext cx="1997165" cy="21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155272" y="3356315"/>
            <a:ext cx="5358886" cy="52322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1933 szeptemberének elején Gyarmati Fanni társaságában dalmáciai társasutazáson vett részt. Az útról számos fénykép maradt ránk.</a:t>
            </a:r>
          </a:p>
        </p:txBody>
      </p:sp>
      <p:pic>
        <p:nvPicPr>
          <p:cNvPr id="3076" name="Picture 4" descr="E:\Desktop\Irodalomkönyvek 5-6-7-8. oszt\Irodalomkönyv 8. osztály\Képek 8\Radnóti Miklós\Házaspár (Radnóti és Gyarmati Fanni)\R+G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900" y="4061093"/>
            <a:ext cx="1231732" cy="16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ldi\Downloads\R+gY. 2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355" y="4061093"/>
            <a:ext cx="1215666" cy="166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esktop\Irodalomkönyvek 5-6-7-8. oszt\Irodalomkönyv 8. osztály\Képek 8\Radnóti Miklós\Házaspár (Radnóti és Gyarmati Fanni)\R+Gy. 3.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03" y="4061092"/>
            <a:ext cx="1245109" cy="166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351136" y="5805264"/>
            <a:ext cx="8424936" cy="954107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Miklós és Gyarmati Fanni házasságkötésük idején (1935 nyarán). 1935. augusztus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11-én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kötöttek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házas-ságot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Radnóti az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V. kerület Lipót körút 5. szám alatti lakásból átköltözött az V. kerület (ma XIII. kerület) Pozsonyi út 1-be. Élete hátralévő részében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ott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élt a költő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Balról a 4. kép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ijelentési igazoló szelvény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régi lakcímről. (Gyarmati Fanni élete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végéig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Pozsonyi úton lakott.) Utolsó kép: Kővágóörsön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nászútjuk egyik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állomásán.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Ildi\Downloads\Lakcí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604" y="4067020"/>
            <a:ext cx="2240644" cy="16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Ildi\Downloads\Radnóti fiú, Fanni Kővágóőrsön, nászútjuk egyik állomásá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210" y="3411400"/>
            <a:ext cx="1761095" cy="22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06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131368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5575" y="3654882"/>
            <a:ext cx="2304256" cy="310854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1937. január 30-án a Vajda Ernő és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Reismann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Mariann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házaspár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jelmezbált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rende-zett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Windsor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Pensionban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Radnóti és Gyarmati Fanni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Molnár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Ferenc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Liliom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című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darabjából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Liliomnak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illetve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Julikának öltözött.</a:t>
            </a:r>
          </a:p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„Felvette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Papa sapkáját, és egy piros sálat a nyaka köré. Sokat táncolunk, és mindenki egész fiatalnak néz ki, ez jólesik.”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(Részlet Gyarmati Fanni Naplójából)</a:t>
            </a:r>
            <a:endParaRPr lang="hu-H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Ildi\Downloads\Radnóti Fan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173" y="664548"/>
            <a:ext cx="2304256" cy="295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esktop\Irodalomkönyvek 5-6-7-8. oszt\Irodalomkönyv 8. osztály\Képek 8\Radnóti Miklós\Házaspár (Radnóti és Gyarmati Fanni)\Sorozat 1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0219" y="720900"/>
            <a:ext cx="1068816" cy="142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esktop\Irodalomkönyvek 5-6-7-8. oszt\Irodalomkönyv 8. osztály\Képek 8\Radnóti Miklós\Házaspár (Radnóti és Gyarmati Fanni)\Sorozat 2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035" y="720900"/>
            <a:ext cx="1055662" cy="142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Desktop\Irodalomkönyvek 5-6-7-8. oszt\Irodalomkönyv 8. osztály\Képek 8\Radnóti Miklós\Házaspár (Radnóti és Gyarmati Fanni)\Sorozat 3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622" y="704176"/>
            <a:ext cx="1080162" cy="14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Desktop\Irodalomkönyvek 5-6-7-8. oszt\Irodalomkönyv 8. osztály\Képek 8\Radnóti Miklós\Házaspár (Radnóti és Gyarmati Fanni)\Sorozat 4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562" y="702221"/>
            <a:ext cx="1067336" cy="14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Desktop\Irodalomkönyvek 5-6-7-8. oszt\Irodalomkönyv 8. osztály\Képek 8\Radnóti Miklós\Házaspár (Radnóti és Gyarmati Fanni)\Sorozat 5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898" y="694626"/>
            <a:ext cx="1077275" cy="145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Desktop\Irodalomkönyvek 5-6-7-8. oszt\Irodalomkönyv 8. osztály\Képek 8\Radnóti Miklós\Házaspár (Radnóti és Gyarmati Fanni)\13177257_1108034515906937_7781378024327306706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096" y="2425633"/>
            <a:ext cx="2466458" cy="35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E:\Desktop\Irodalomkönyvek 5-6-7-8. oszt\Irodalomkönyv 8. osztály\Képek 8\Radnóti Miklós\Házaspár (Radnóti és Gyarmati Fanni)\radnoti fiata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77" r="2277"/>
          <a:stretch/>
        </p:blipFill>
        <p:spPr bwMode="auto">
          <a:xfrm>
            <a:off x="5112000" y="2427941"/>
            <a:ext cx="1010915" cy="14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:\Desktop\Irodalomkönyvek 5-6-7-8. oszt\Irodalomkönyv 8. osztály\Képek 8\Radnóti Miklós\Házaspár (Radnóti és Gyarmati Fanni)\Radnóti_Miklós_(1930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976" y="3084606"/>
            <a:ext cx="953925" cy="14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esktop\Irodalomkönyvek 5-6-7-8. oszt\Irodalomkönyv 8. osztály\Képek 8\Radnóti Miklós\radnoti-mikl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0391" y="3084606"/>
            <a:ext cx="1039673" cy="14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esktop\Irodalomkönyvek 5-6-7-8. oszt\Irodalomkönyv 8. osztály\Képek 8\Radnóti Miklós\Házaspár (Radnóti és Gyarmati Fanni)\Radnóti M.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8920" y="2425633"/>
            <a:ext cx="967056" cy="14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2758454" y="6030176"/>
            <a:ext cx="2205742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utolsó fényképe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5157789" y="4653136"/>
            <a:ext cx="3966063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„Semmim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 volt s nem is lesz immár sosem nekem, merengj el hát egy percre e gazdag életen;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szivemben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nincs harag már, bosszú nem érdekel, </a:t>
            </a:r>
            <a:endParaRPr lang="hu-HU" sz="14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világ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ujraépül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bár tiltják énekem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 falak tövében felhangzik majd szavam; magamban élem át már mindazt, mi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hátravan”</a:t>
            </a:r>
          </a:p>
          <a:p>
            <a:pPr algn="just"/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(Radnóti Miklós: Sem emlék, sem varázslat,</a:t>
            </a:r>
          </a:p>
          <a:p>
            <a:pPr algn="just"/>
            <a:r>
              <a:rPr lang="hu-HU" sz="12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1944. április 30.)</a:t>
            </a:r>
          </a:p>
        </p:txBody>
      </p:sp>
    </p:spTree>
    <p:extLst>
      <p:ext uri="{BB962C8B-B14F-4D97-AF65-F5344CB8AC3E}">
        <p14:creationId xmlns:p14="http://schemas.microsoft.com/office/powerpoint/2010/main" xmlns="" val="295093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4099" name="Picture 3" descr="C:\Users\Ildi\Downloads\Rm. Salamon András 1940-41 körü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5978" y="3555246"/>
            <a:ext cx="1877221" cy="26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ldi\Downloads\Radnóti középen 1940-41 körü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650" y="3555246"/>
            <a:ext cx="1950814" cy="26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ldi\Downloads\thumbnail-by-url.j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55246"/>
            <a:ext cx="1910551" cy="26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3914371" y="6296871"/>
            <a:ext cx="3733891" cy="30777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és Fanni baráti körben 1940–1941 körül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Ildi\Downloads\Radnóti szerződése a Magyar Rádióv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736" y="1484784"/>
            <a:ext cx="1260142" cy="16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368736" y="3310621"/>
            <a:ext cx="2214245" cy="52322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egyik szerződése a Magyar Rádióval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649909" y="1461776"/>
            <a:ext cx="2562051" cy="1815882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1937 és 1938 között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ki-lenc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irodalomtörténeti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előadást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tartott a Rádióban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előadások témái közül: </a:t>
            </a:r>
          </a:p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Balassi Bálint,</a:t>
            </a:r>
          </a:p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Három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jóbarát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(Petőfi,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Tompa, Kerényi),</a:t>
            </a:r>
          </a:p>
          <a:p>
            <a:pPr algn="just"/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Báró Jósika Miklós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Bécsben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stb.  </a:t>
            </a:r>
          </a:p>
        </p:txBody>
      </p:sp>
      <p:pic>
        <p:nvPicPr>
          <p:cNvPr id="1026" name="Picture 2" descr="C:\Users\Ildi\Downloads\1941 körül Szentendré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864" y="3999611"/>
            <a:ext cx="1461371" cy="220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esktop\Irodalomkönyvek 5-6-7-8. oszt\Irodalomkönyv 8. osztály\Képek 8\Radnóti Miklós\Házaspár (Radnóti és Gyarmati Fanni)\Radnóti Miklós té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315" y="1067581"/>
            <a:ext cx="2384002" cy="20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420975" y="6296871"/>
            <a:ext cx="2031147" cy="30777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1941 körül Szentendrén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Ildi\Downloads\Rm síkiránduláson 1933-34 körü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1736" y="1067581"/>
            <a:ext cx="1395872" cy="20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5261774" y="3146194"/>
            <a:ext cx="2622594" cy="30777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Kedvenc téli sportja a síelés volt.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18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555776" y="3687708"/>
            <a:ext cx="3600400" cy="116955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„…elhatároztam magamban, hogy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harmincne-gyedik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évem betöltése előtt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megkeresztelke-dem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1943. április 23-ai levelében kérte fel Zolnai Bélát a keresztapaságra.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(Balra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fent látható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levél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Ildi\Downloads\Keresztelésre levé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071" y="1124744"/>
            <a:ext cx="1902689" cy="27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555776" y="1010052"/>
            <a:ext cx="3600400" cy="267765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1943. május 2-án a Szent István Bazilikában Gyarmati Fannival együtt felvette 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kereszt-séget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 keresztelő pap Sík Sándor volt.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Keresztapának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Zolnai Bélát, hajdani szegedi francia nyelvi professzorát kérte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fel.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Radnó-tinak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régi elhatározása volt, hogy a krisztusi kort elérve, még harmincnegyedik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születés-napja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előtt megkeresztelkedik. Elhatározásában politikai megfontolás nem játszott szerepet, a zsidótörvények miatt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akkor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már nem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származ-hatott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ebből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előnye. Döntése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lelki igényből, meggyőződésből fakadt.</a:t>
            </a:r>
          </a:p>
        </p:txBody>
      </p:sp>
      <p:pic>
        <p:nvPicPr>
          <p:cNvPr id="9218" name="Picture 2" descr="E:\Desktop\Irodalomkönyvek 5-6-7-8. oszt\Irodalomkönyv 8. osztály\Képek 8\Radnóti Miklós\Grosz dezsőnek levé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76" y="4077072"/>
            <a:ext cx="205310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555776" y="5042118"/>
            <a:ext cx="3600400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tisztában volt vele, hogy nagybátyja nem örül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annak,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 elhagyja ősei hitét, ezért úgy érezte, katolizálása után nem veheti fel havi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járandóságát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Levelet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írt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Dezsőnek (egykori gyámjának),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megköszönve addigi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rendszeres segítségét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lemondott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anyagi támogatásáról. (Balra lent látható a levél.)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Desktop\Irodalomkönyvek 5-6-7-8. oszt\Irodalomkönyv 8. osztály\Képek 8\Radnóti Miklós\Házaspár (Radnóti és Gyarmati Fanni)\Radnóti és fifi 2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0" t="1391" r="2582" b="1391"/>
          <a:stretch/>
        </p:blipFill>
        <p:spPr bwMode="auto">
          <a:xfrm>
            <a:off x="6586851" y="1267978"/>
            <a:ext cx="1944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esktop\Irodalomkönyvek 5-6-7-8. oszt\Irodalomkönyv 8. osztály\Képek 8\Radnóti Miklós\Házaspár (Radnóti és Gyarmati Fanni)\Radnóti és Fif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4" t="1105" r="5469" b="1105"/>
          <a:stretch/>
        </p:blipFill>
        <p:spPr bwMode="auto">
          <a:xfrm>
            <a:off x="6586851" y="2818249"/>
            <a:ext cx="194400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esktop\Irodalomkönyvek 5-6-7-8. oszt\Irodalomkönyv 8. osztály\Képek 8\Radnóti Miklós\Házaspár (Radnóti és Gyarmati Fanni)\Radnoti_Gyarmat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45" t="21362" r="3545" b="-21362"/>
          <a:stretch/>
        </p:blipFill>
        <p:spPr bwMode="auto">
          <a:xfrm>
            <a:off x="6499987" y="4452578"/>
            <a:ext cx="2030864" cy="28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445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65339" y="1120858"/>
            <a:ext cx="7056784" cy="238526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Gyarmati </a:t>
            </a:r>
            <a:r>
              <a:rPr lang="hu-H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Fanni naplója</a:t>
            </a: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Miklós feleségének a naplójában tizenegy év magánéleti és történelmi eseményeit követhetjük figyelemmel. Az </a:t>
            </a:r>
            <a:r>
              <a:rPr lang="hu-HU" sz="13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„Olyan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gyerekek vagyunk”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mondattal kezdődik az első bejegyzés 1935. február 10-én, esküvőjük előtt fél évvel; az utolsó szavakat pedig 1946. szeptember 9-én, férje újratemetését követően jegyezte le az asszony. </a:t>
            </a:r>
          </a:p>
          <a:p>
            <a:pPr algn="just"/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Fanni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akit Radnóti leggyakrabban </a:t>
            </a:r>
            <a:r>
              <a:rPr lang="hu-HU" sz="1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Fifinek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vagy </a:t>
            </a:r>
            <a:r>
              <a:rPr lang="hu-HU" sz="1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Fifnek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becézett, a nő pedig a férfit Miknek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az első években szinte mindennap írt a naplóba. Az idő múlásával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fenyegető történelmi helyzet miatt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már nem tudott mindennap írni, sokszor heteket, majd hónapokat tekintett át bejegyzéseiben. </a:t>
            </a:r>
            <a:r>
              <a:rPr lang="hu-HU" sz="1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Naplója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szavaiból kitűnik, hogy 1937-ben már retteg a háborútól, egyik éjjel pedig azt is megálmodja, mi fog velük történni: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„Nem érzem jól magamat és rosszat álmodok, hogy háború van, és nem jön hír Mikről.” </a:t>
            </a:r>
            <a:endParaRPr lang="hu-HU" sz="13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65339" y="3505467"/>
            <a:ext cx="8568952" cy="329320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A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naplóban a magánéleti történéseket sokszor megtörik a világháborús események. Az ország elhagyását ugyanakkor </a:t>
            </a:r>
            <a:r>
              <a:rPr lang="hu-HU" sz="13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határo-zottan</a:t>
            </a:r>
            <a:r>
              <a:rPr lang="hu-HU" sz="1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elutasítja a házaspár, minderről az 1938. december 30-e bejegyzés is tanúskodik: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„Mikor az elmenésre kerül szó,… </a:t>
            </a:r>
            <a:r>
              <a:rPr lang="hu-HU" sz="13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el-mondjuk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hogy mi nem vágyunk sehová, nem tudnánk sehol boldogulni, és nem érezzük becsületes dolognak az elmenést”. </a:t>
            </a:r>
            <a:endParaRPr lang="hu-HU" sz="13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A napló legszörnyűbb írásai a világháború utolsó éveiből valók. (Zsidó származása miatt ekkorra Radnótit már többször </a:t>
            </a:r>
            <a:r>
              <a:rPr lang="hu-HU" sz="13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vit-ték</a:t>
            </a:r>
            <a:r>
              <a:rPr lang="hu-HU" sz="1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 munkaszolgálatra.) 1945. március 13-ai keltezéssel így ír az asszony: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„Mik, drága mindenségem, minden </a:t>
            </a:r>
            <a:r>
              <a:rPr lang="hu-HU" sz="13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lélegzetvétellel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nehezebb, hogy nem vagy itt. Beszélek itt-ott </a:t>
            </a:r>
            <a:r>
              <a:rPr lang="hu-HU" sz="13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boriakkal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hullahegyekről beszélnek.” Az asszony azzal vigasztalja magát, hogy az őt ért szenvedésekkel talán megválthatja férje életét. Nem tudja, hogy Radnóti ekkor már halott,</a:t>
            </a:r>
            <a:r>
              <a:rPr lang="hu-HU" sz="13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1944 novemberében </a:t>
            </a:r>
            <a:r>
              <a:rPr lang="hu-HU" sz="13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kivé-gezték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 remény végképp szétfoszlik, amikor 1946. augusztus 19-én egy újságban meglátja a következő hírt: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„Győr </a:t>
            </a:r>
            <a:r>
              <a:rPr lang="hu-HU" sz="13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mellett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Abdán felnyitottak egy tömegsírt, és a megtaláltak és megállapíthatók névsorában szerepelt teljes névvel, pontos </a:t>
            </a:r>
            <a:r>
              <a:rPr lang="hu-HU" sz="13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adatokkal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Miklós”.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A reményt felváltja a gyász, az asszony összetörik, a napló írását is abbahagyja. Csak az 1970-es években veszi újra elő, és a ceruzával, gyorsírással lejegyzett naplót közel tizenöt évi munkával legépeli. Halála előtt négy évvel 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immár kilencvenhét évesen – ismét előveszi a naplóját, és egy gyorsíró segítségével összehasonlíttatja az eredeti és a gépelt változatot. Egy szót sem akart belőle kihagyni vagy megváltoztatni. </a:t>
            </a:r>
          </a:p>
          <a:p>
            <a:pPr algn="just"/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hu-HU" sz="1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Gyarmati 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Fanni naplója 2014-ben került kiadásra, ezerkétszáz oldala páratlan értékű és megrázó dokumentuma nemcsak az asszony és Radnóti kapcsolatának, hanem az őket körülvevő fenyegető világnak is. 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367" y="1014059"/>
            <a:ext cx="1291514" cy="187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7588367" y="2888122"/>
            <a:ext cx="1291514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2014-es ki-adás borítója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31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5240" y="37200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39552" y="1028696"/>
            <a:ext cx="5256584" cy="224676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bori táborban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Miklós egy kockás kis füzetbe jegyezte le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ver-seit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 költő halála után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huszonegy hónappal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a tömegsír feltárása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so-rán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találták meg a kis noteszt, első lapjain 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következő sorok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olvas-hatók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öt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nyelven: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Ez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jegyzőkönyvecske Radnóti Miklós magyar költő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verseit tartalmazza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Kéri a megtalálót, hogy juttassa el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Magyar-országra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Ortutay Gyula dr.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egyetemi magántanár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címére, Budapest VII.,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Horánszky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u. 1.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I.”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ún.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Bori notesz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következő verseket tartalmazza: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Hetedik ecloga, Levél a hitveshez,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Gyökér,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 la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recherche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…, Nyolcadik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ecloga, </a:t>
            </a:r>
            <a:r>
              <a:rPr lang="hu-HU" sz="1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Raz-glednicák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Erőltetett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menet. </a:t>
            </a:r>
            <a:endParaRPr lang="hu-H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923928" y="5728321"/>
            <a:ext cx="4810881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abdai tömegsír helye. Az exhumálásnál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amelyre feltehetőleg 1946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június 5-e és június 23-a között került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sor –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22 kihantolt férfitest között megtalálták Radnóti Miklós holttestét, egy ceruzával teleírt notesszel a nadrágja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zsebében.</a:t>
            </a:r>
          </a:p>
        </p:txBody>
      </p:sp>
      <p:pic>
        <p:nvPicPr>
          <p:cNvPr id="3" name="Picture 2" descr="C:\Users\Ildi\Downloads\trees-450-umax4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746" y="3313126"/>
            <a:ext cx="3683802" cy="23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ldi\Downloads\A Bori notesz címlap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44634"/>
            <a:ext cx="1401350" cy="199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1048526" y="5467485"/>
            <a:ext cx="2443354" cy="73866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Bori notesz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címlapja és első lapjai. (A költő a kis noteszt Szerbiában vásárolta.)</a:t>
            </a:r>
          </a:p>
        </p:txBody>
      </p:sp>
      <p:pic>
        <p:nvPicPr>
          <p:cNvPr id="2052" name="Picture 4" descr="C:\Users\Ildi\Downloads\Bori notesz bejegyzé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7542"/>
          <a:stretch/>
        </p:blipFill>
        <p:spPr bwMode="auto">
          <a:xfrm>
            <a:off x="1940902" y="3416776"/>
            <a:ext cx="2850538" cy="20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1382742" cy="23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6152545" y="2672060"/>
            <a:ext cx="2168469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Melocco Miklós: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</a:t>
            </a:r>
          </a:p>
          <a:p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(Győr határában)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89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Képgaléria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3074" name="Picture 2" descr="C:\Users\Ildi\Downloads\radnoti_halotti_bejegyzesevagot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" r="2246"/>
          <a:stretch/>
        </p:blipFill>
        <p:spPr bwMode="auto">
          <a:xfrm>
            <a:off x="1044448" y="1033466"/>
            <a:ext cx="7560000" cy="26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877409" y="3747344"/>
            <a:ext cx="3701617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Miklós halotti anyakönyvi bejegyzése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Ildi\Downloads\radnoti_miklos_ab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43" y="4055123"/>
            <a:ext cx="1615413" cy="21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esktop\Irodalomkönyvek 5-6-7-8. oszt\Irodalomkönyv 8. osztály\Képek 8\Radnóti Miklós\Házaspár (Radnóti és Gyarmati Fanni)\Fan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0454" y="4055122"/>
            <a:ext cx="1925778" cy="21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857247" y="6228706"/>
            <a:ext cx="3417071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fotókat az abdai tömegsírban találták meg 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költő zsebében, másfél évvel a halála után. 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694624" y="4289621"/>
            <a:ext cx="3909824" cy="246221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„Születtem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Tiltakoztam. S mégis itt vagyok.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Felnőttem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S kérdezed: miért? hát nem tudom.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Szabad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szerettem volna lenni mindig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s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őrök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kisértek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végig az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uton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[…]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És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már tudom, halálra érek én is,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emelt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leejt a hullámzó idő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[…]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Szabad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leszek, a föld feloldoz,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s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összetört világ a föld felett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lassan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lobog. Az írótáblák elrepedtek.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Szállj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fel, te súlyos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szárnyu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képzelet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(Radnóti Miklós: Negyedik ecloga,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1943. március)</a:t>
            </a:r>
            <a:endParaRPr lang="hu-H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74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99592" y="27474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Miklós: Nem tudhatom…</a:t>
            </a:r>
            <a: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sz="3600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43609" y="836712"/>
            <a:ext cx="3240360" cy="59400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 tudhatom, hogy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másnak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tájék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mit jelent,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nekem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szülőhazám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itt e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lángoktól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lelt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kis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ország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messzeringó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gyerekkorom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világa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Belőle nőttem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mint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fatörzsből gyönge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endParaRPr lang="hu-HU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rem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lem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testem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majd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ldbe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pped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el.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Itthon vagyok. S ha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néha lábamhoz térdepel</a:t>
            </a:r>
            <a:endParaRPr lang="hu-HU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egy-egy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bokor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nev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is,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vir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tudom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tudom, hogy merre mennek, kik mennek az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úton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tudom, hogy mit jelenthet egy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nyári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alkonyon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házfalakról csorgó, vöröslő fájdalom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gépen száll fölébe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annak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térkép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táj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nem tudja, hol lakott itt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Vörösmarty Mihály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sv-SE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annak mit rejt e 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rk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v-SE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rat </a:t>
            </a:r>
            <a:r>
              <a:rPr lang="sv-SE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vad 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laktany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sv-SE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v-SE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nékem szöcskét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ökröt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tornyot,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szelíd tanyát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gyárat lát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látcsőn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szántóföldeket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míg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dolgozót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is, ki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dolgáért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remeg,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erdőt,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füttyös gyümölcsöst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szöllőt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sírokat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sírok közt anyókát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ki halkan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sírogat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mi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föntről pusztítandó vasút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vagy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gyárüzem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bakterház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a bakter előtte á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ll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ü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zen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piros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zászló kezében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körötte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sok gyerek,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gyárak udvarában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komondor hempereg;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ott a park, 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régi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szerelmek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lábnyoma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csókok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ze számban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hol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méz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hol á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fonya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pt-BR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az 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 menv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rda perem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hogy ne feleljek aznap, egy kőre leptem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pt-BR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itt e kő, de 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ntről </a:t>
            </a:r>
            <a:r>
              <a:rPr lang="pt-BR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 kő se 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pt-BR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nincs műszer, mellyel mindez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jól megmutatható.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Hisz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bűnösök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vagyunk mi,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akár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többi nép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tudjuk miben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vétkeztünk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mikor, hol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</a:t>
            </a:r>
            <a:r>
              <a:rPr lang="hu-HU" sz="1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mikép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nl-NL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nl-NL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lnek dolgoz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nl-NL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nl-NL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itt, </a:t>
            </a:r>
            <a:r>
              <a:rPr lang="nl-NL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öl</a:t>
            </a:r>
            <a:r>
              <a:rPr lang="nl-NL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tők </a:t>
            </a:r>
            <a:r>
              <a:rPr lang="nl-NL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bűntelen,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csecsszopók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akikben megnő az é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rtelem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világít bennük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őrzik,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sötét pincékbe bújva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míg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jelt nem í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 hazánkra újból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béke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ujja,</a:t>
            </a:r>
          </a:p>
          <a:p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fojtott szavunkra majdan friss 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szóval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ők felelnek.</a:t>
            </a:r>
          </a:p>
          <a:p>
            <a:endParaRPr lang="hu-HU" sz="1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Nagy sz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rnyadat bor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tsd r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nk virraszt</a:t>
            </a:r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ji </a:t>
            </a:r>
            <a:r>
              <a:rPr lang="nn-NO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felleg</a:t>
            </a:r>
            <a:r>
              <a:rPr lang="nn-NO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hu-HU" sz="1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(1944. január 17.)</a:t>
            </a:r>
            <a:endParaRPr lang="hu-HU" sz="10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99992" y="4312606"/>
            <a:ext cx="4032448" cy="91659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026225" y="5663818"/>
            <a:ext cx="3096344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 verset elmondja: Latinovits Zoltán)</a:t>
            </a:r>
          </a:p>
        </p:txBody>
      </p:sp>
      <p:pic>
        <p:nvPicPr>
          <p:cNvPr id="3" name="Latinovits_Zoltán_Radnóti_Miklós_Nem_tudhat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69597" y="4466103"/>
            <a:ext cx="609600" cy="609600"/>
          </a:xfrm>
          <a:prstGeom prst="rect">
            <a:avLst/>
          </a:prstGeom>
        </p:spPr>
      </p:pic>
      <p:pic>
        <p:nvPicPr>
          <p:cNvPr id="6148" name="Picture 4" descr="Képtalálat a következ&amp;odblac;re: „táj repül&amp;odblac;gépr&amp;odblac;l látva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441" y="980727"/>
            <a:ext cx="4009999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122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48072" y="573901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Születési helye és ideje, szülei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940152" y="4055094"/>
            <a:ext cx="3076736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Ilona (1881–1909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„Anyámat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ikerszülés ölte meg, nem bírta a szíve, öcsém gyönge volt,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elszívtam tán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tőle az életerőt. Tizenkét éves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voltam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meghalt apám is. Az anyámat nem ismertem, az apámra valójában alig emlékszem, néhány éles, de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összefüggéstelen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képet, emléket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becézek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róla magamban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…”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55776" y="2132693"/>
            <a:ext cx="2940085" cy="443198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Jakab (1874–1921)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kereskedő, 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kornak megfelelő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szóhasználattal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kereskedelmi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utazó volt, és sógoránál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Dezső tehetős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textil-nagykeres-kedőnél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dolgozott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férfi 1921-ben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agyvérzésben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meg-halt. Miklós csak ekkor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tudta meg, hogy az őt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nevelő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asszony nem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vér szerinti édesanyja. </a:t>
            </a:r>
          </a:p>
          <a:p>
            <a:pPr algn="r"/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„Tizenkét </a:t>
            </a:r>
            <a:r>
              <a:rPr lang="hu-HU" sz="12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éve a temetőben fekszel </a:t>
            </a:r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apám […]</a:t>
            </a:r>
          </a:p>
          <a:p>
            <a:pPr algn="r"/>
            <a:r>
              <a:rPr lang="hu-HU" sz="12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hogy haldokoltál, a kisgyerek én,</a:t>
            </a:r>
            <a:br>
              <a:rPr lang="hu-HU" sz="12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2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nagy diófaággal hajtottam rólad a </a:t>
            </a:r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halált”</a:t>
            </a:r>
          </a:p>
          <a:p>
            <a:pPr algn="just"/>
            <a:r>
              <a:rPr lang="hu-HU" sz="1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(Radnóti Miklós: Emlékező vers)</a:t>
            </a:r>
          </a:p>
          <a:p>
            <a:pPr algn="just"/>
            <a:endParaRPr lang="hu-HU" sz="1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2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94637" y="1052736"/>
            <a:ext cx="8043740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Radnóti Miklós (eredeti nevén </a:t>
            </a:r>
            <a:r>
              <a:rPr lang="hu-H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Glatter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Miklós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) Budapesten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született,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1909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május 5-én.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Édesapját </a:t>
            </a:r>
            <a:r>
              <a:rPr lang="hu-H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Jakabnak, édesanyját </a:t>
            </a:r>
            <a:r>
              <a:rPr lang="hu-H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Ilonának hívták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Születése édes-anyja és utónevet </a:t>
            </a:r>
            <a:r>
              <a:rPr lang="hu-HU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 kapott fiú ikertestvére életébe </a:t>
            </a:r>
            <a:r>
              <a:rPr lang="hu-HU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került. </a:t>
            </a:r>
            <a:endParaRPr lang="hu-HU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Desktop\Irodalomkönyvek 5-6-7-8. oszt\Irodalomkönyv 8. osztály\Képek 8\Radnóti Miklós\Radnóti Miklós édesanyj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606" t="-1" r="14828" b="25622"/>
          <a:stretch/>
        </p:blipFill>
        <p:spPr bwMode="auto">
          <a:xfrm>
            <a:off x="6660232" y="2141122"/>
            <a:ext cx="1401824" cy="17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esktop\Irodalomkönyvek 5-6-7-8. oszt\Irodalomkönyv 8. osztály\Képek 8\Radnóti Miklós\Radnóti Miklós apja, Glatter Jaka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57" b="4158"/>
          <a:stretch/>
        </p:blipFill>
        <p:spPr bwMode="auto">
          <a:xfrm>
            <a:off x="395536" y="3025034"/>
            <a:ext cx="1944216" cy="28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056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32048" y="260648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Miklós: Hetedik ecloga</a:t>
            </a:r>
            <a: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sz="3600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43609" y="764704"/>
            <a:ext cx="3096343" cy="609329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Látod-e, esteledik s a szögesdróttal beszegett, vad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tölgykerités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9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barak</a:t>
            </a:r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oly 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lebegő, felszívja az este.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Rabságunk keretét elereszti a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lassu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tekintet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csak az ész, csak az ész, az tudja, a drót feszülését.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Látod-e drága, a képzelet itt, az is így szabadul csak,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megtöretett testünket az álom, a szép szabadító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oldja fel és a fogolytábor hazaindul ilyenkor.</a:t>
            </a:r>
          </a:p>
          <a:p>
            <a:endParaRPr lang="hu-HU" sz="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Rongyosan 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kopaszon, horkolva repülnek a foglyok,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Szerbia vak tetejéről búvó otthoni tájra.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Búvó otthoni táj! Ó, megvan-e még az az otthon?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Bomba sem érte talán? s van, mint amikor bevonultunk?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aki jobbra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nyöszörg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aki balra hever, hazatér-e?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Mondd, van-e ott haza még, ahol értik e hexametert is?</a:t>
            </a:r>
          </a:p>
          <a:p>
            <a:endParaRPr lang="hu-HU" sz="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Ékezetek 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nélkül, csak sort sor alá tapogatva,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úgy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irom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itt a homályban a verset, mint ahogy élek,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vaksin, hernyóként araszolgatván a papíron;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zseblámpát, könyvet, mindent elvettek a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Lager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őrei s posta se jön, köd száll le csupán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barakunkra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hu-HU" sz="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Rémhirek</a:t>
            </a:r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férgek közt él itt francia, lengyel,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hangos olasz, szakadár szerb, méla zsidó a </a:t>
            </a:r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hegyekben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szétdarabolt lázas test s mégis egy életet él itt, </a:t>
            </a:r>
            <a:r>
              <a:rPr lang="hu-HU" sz="9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jóhírt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vár, szép asszonyi szót, szabad emberi sorsot,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várja a véget, a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sűrü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homályba bukót, a csodákat.</a:t>
            </a:r>
          </a:p>
          <a:p>
            <a:endParaRPr lang="hu-HU" sz="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Fekszem 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deszkán, férgek közt fogoly állat, a bolhák 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ostroma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meg-megujúl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de a légysereg elnyugodott már. 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Este van, egy nappal rövidebb, lásd,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ujra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fogság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egy nappal az élet is. Alszik a tábor. A tájra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rásüt a hold s fényében a drótok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ujra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feszülnek,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látni az ablakon át, hogy a fegyveres őrszemek árnya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lépdel a falra vetődve az éjszaka hangjai közben.</a:t>
            </a:r>
          </a:p>
          <a:p>
            <a:endParaRPr lang="hu-HU" sz="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Alszik 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tábor, látod-e drága, suhognak az álmok,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horkan a felriadó, megfordul a szűk helyen és már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ujra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elalszik s fénylik az arca. Csak én ülök ébren,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féligszítt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cigarettát érzek a számban a csókod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íze helyett és nem jön az álom, az </a:t>
            </a:r>
            <a:r>
              <a:rPr lang="hu-HU" sz="9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enyhetadó</a:t>
            </a: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mert</a:t>
            </a:r>
            <a:b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9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 tudok én meghalni se, élni se nélküled immár</a:t>
            </a:r>
            <a:r>
              <a:rPr lang="hu-HU" sz="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hu-HU" sz="9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hu-HU" sz="9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Lager</a:t>
            </a:r>
            <a:r>
              <a:rPr lang="hu-HU" sz="9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9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Heidenau</a:t>
            </a:r>
            <a:r>
              <a:rPr lang="hu-HU" sz="9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9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Žagubica</a:t>
            </a:r>
            <a:r>
              <a:rPr lang="hu-HU" sz="9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fölött a hegyekben, 1944. július</a:t>
            </a:r>
            <a:r>
              <a:rPr lang="hu-HU" sz="9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hu-HU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99992" y="3871069"/>
            <a:ext cx="4104456" cy="117564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932040" y="3871069"/>
            <a:ext cx="3079576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 verset elmondja: Latinovits Zoltán)</a:t>
            </a:r>
          </a:p>
        </p:txBody>
      </p:sp>
      <p:pic>
        <p:nvPicPr>
          <p:cNvPr id="3" name="Radnóti_Miklós_-_Hetedik_ecloga_Latinovits_Zoltán_előadásában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64188" y="4154090"/>
            <a:ext cx="609600" cy="609600"/>
          </a:xfrm>
          <a:prstGeom prst="rect">
            <a:avLst/>
          </a:prstGeom>
        </p:spPr>
      </p:pic>
      <p:pic>
        <p:nvPicPr>
          <p:cNvPr id="7170" name="Picture 2" descr="E:\Desktop\Irodalomkönyvek 5-6-7-8. oszt\Irodalomkönyv 8. osztály\Képek 8\Radnóti Miklós\Szögesdrót 1.httppannonrtv.comwebwp-contentuploads201506026.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444" y="741919"/>
            <a:ext cx="4096004" cy="29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ldi\Downloads\250px-Miklós_Radnóti_plaque_Bp13_Pozsonyi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186" r="5186"/>
          <a:stretch/>
        </p:blipFill>
        <p:spPr bwMode="auto">
          <a:xfrm>
            <a:off x="5132205" y="5244470"/>
            <a:ext cx="1339623" cy="15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6717839" y="6023384"/>
            <a:ext cx="1872208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Egykori lakhelyén (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Bu-dapest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Pozsonyi út 1.) található emléktábla</a:t>
            </a:r>
          </a:p>
        </p:txBody>
      </p:sp>
    </p:spTree>
    <p:extLst>
      <p:ext uri="{BB962C8B-B14F-4D97-AF65-F5344CB8AC3E}">
        <p14:creationId xmlns:p14="http://schemas.microsoft.com/office/powerpoint/2010/main" xmlns="" val="332563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4056" y="188640"/>
            <a:ext cx="7772400" cy="1614041"/>
          </a:xfrm>
        </p:spPr>
        <p:txBody>
          <a:bodyPr>
            <a:noAutofit/>
          </a:bodyPr>
          <a:lstStyle/>
          <a:p>
            <a:pPr algn="l"/>
            <a:r>
              <a:rPr lang="hu-H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Miklós: Tétova óda</a:t>
            </a:r>
            <a: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sz="3600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43609" y="782848"/>
            <a:ext cx="3240360" cy="601703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Mióta készülök, hogy elmondjam neked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szerelmem rejtett csillagrendszerét;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 képben csak talán, s csupán a lényeget.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nyüzsgő s áradó vagy bennem, mint a lét,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néha meg olyan, oly biztos és örök,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mint kőben a megkövesült csigaház.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holdtól cirmos éj mozdul fejem fölött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zizzenve röppenő kis álmokat vadász.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még mindig nem tudom elmondani neked,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mit is jelent az nékem, hogy ha dolgozom, 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óvó tekinteted érzem kezem felett.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Hasonlat mit sem ér. Felötlik s eldobom.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holnap az egészet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ujra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kezdem,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mert annyit érek én, amennyit ér a szó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versemben s mert ez addig izgat engem, 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míg csont marad belőlem s néhány hajcsomó.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Fáradt vagy s én is érzem, hosszú volt a nap, -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mit mondjak még? a tárgyak összenéznek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téged dicsérnek, zeng egy fél cukordarab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asztalon és csöppje hull a méznek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mint színarany golyó ragyog a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teritőn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magától csendül egy üres vizespohár.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Boldog, mert véled él. S talán lesz még időm,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hogy elmondjam milyen, mikor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jöttödre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vár.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álom hullongó sötétje meg-megérint,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elszáll, majd visszatér a homlokodra,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álmos szemed búcsúzva még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felémint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hajad kibomlik, szétterül lobogva,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elalszol. Pillád hosszú árnya lebben.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Kezed párnámra hull, elalvó nyírfaág,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benned alszom én is, nem vagy más világ,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idáig hallom én, hogy változik a sok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rejtelmes, vékony, bölcs vonal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latin typeface="Times New Roman" pitchFamily="18" charset="0"/>
                <a:cs typeface="Times New Roman" pitchFamily="18" charset="0"/>
              </a:rPr>
              <a:t>                                              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hűs tenyeredben</a:t>
            </a:r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(1943. május 26.)</a:t>
            </a:r>
            <a:endParaRPr lang="hu-HU" sz="11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44008" y="3001600"/>
            <a:ext cx="4032448" cy="157952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02070" y="4869159"/>
            <a:ext cx="2916324" cy="30777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 verset elmondja: Jordán Tamás)</a:t>
            </a:r>
          </a:p>
        </p:txBody>
      </p:sp>
      <p:pic>
        <p:nvPicPr>
          <p:cNvPr id="3" name="Radnóti_Miklós__Tétova_óda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55432" y="3412435"/>
            <a:ext cx="609600" cy="609600"/>
          </a:xfrm>
          <a:prstGeom prst="rect">
            <a:avLst/>
          </a:prstGeom>
        </p:spPr>
      </p:pic>
      <p:pic>
        <p:nvPicPr>
          <p:cNvPr id="9218" name="Picture 2" descr="E:\Desktop\Irodalomkönyvek 5-6-7-8. oszt\Irodalomkönyv 8. osztály\Képek 8\Radnóti Miklós\Házaspár (Radnóti és Gyarmati Fanni)\Radnótié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032448" cy="17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750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Miklós: Két karodban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43609" y="1151973"/>
            <a:ext cx="3240360" cy="432426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karodban ringatózom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csöndesen.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karomban ringatózol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csöndesen.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karodban gyermek vagyok,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hallgatag.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karomban gyermek vagy te,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hallgatlak.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karoddal átölelsz te,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 félek.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karommal átölellek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nem félek.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karodban nem ijeszt majd 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halál nagy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csöndje sem.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Két karodban a halálon,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mint egy álmon</a:t>
            </a:r>
            <a:b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átesem.</a:t>
            </a:r>
            <a:endParaRPr lang="hu-H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(1941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április 20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.) </a:t>
            </a:r>
            <a:endParaRPr lang="hu-HU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hu-H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30655" y="4797152"/>
            <a:ext cx="4104456" cy="10801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ét_karodban___-___Koncz_Zsuzs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72200" y="5176428"/>
            <a:ext cx="609600" cy="609600"/>
          </a:xfrm>
          <a:prstGeom prst="rect">
            <a:avLst/>
          </a:prstGeom>
        </p:spPr>
      </p:pic>
      <p:pic>
        <p:nvPicPr>
          <p:cNvPr id="8194" name="Picture 2" descr="E:\Desktop\Irodalomkönyvek 5-6-7-8. oszt\Irodalomkönyv 8. osztály\Képek 8\Radnóti Miklós\Házaspár (Radnóti és Gyarmati Fanni)\1943-b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2920" y="1412776"/>
            <a:ext cx="4104456" cy="27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796136" y="6199721"/>
            <a:ext cx="2155591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lőadja: Koncz Zsuzsa)</a:t>
            </a:r>
          </a:p>
        </p:txBody>
      </p:sp>
    </p:spTree>
    <p:extLst>
      <p:ext uri="{BB962C8B-B14F-4D97-AF65-F5344CB8AC3E}">
        <p14:creationId xmlns:p14="http://schemas.microsoft.com/office/powerpoint/2010/main" xmlns="" val="112810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99592" y="317723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Miklós: </a:t>
            </a:r>
            <a:r>
              <a:rPr lang="hu-HU" sz="3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Razglednicák</a:t>
            </a:r>
            <a: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sz="36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sz="3600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26097" y="833159"/>
            <a:ext cx="3240360" cy="600164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Bulgáriából 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vastag, vad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ágyuszó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gurul,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hegygerincre dobban, majd tétováz s lehull;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torlódik ember, állat, szekér és gondolat,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út nyerítve hőköl, sörényes ég szalad.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 állandó vagy bennem e mozgó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zürzavarban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tudatom mélyén fénylesz örökre mozdulatlan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némán, akár az angyal, ha pusztulást csodál,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vagy korhadt fának odván temetkező bogár.</a:t>
            </a:r>
          </a:p>
          <a:p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(1944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augusztus 30. A hegyek 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közt)</a:t>
            </a:r>
            <a:endParaRPr lang="hu-HU" sz="11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Kilenc kilométerre innen égnek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kazlak és a házak,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a rétek szélein megülve némán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riadt pórok pipáznak.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Itt még vizet fodroz a tóra lépő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apró pásztorleány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felhőt iszik a vízre ráhajolva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fodros birkanyáj.</a:t>
            </a:r>
          </a:p>
          <a:p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11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Cservenka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1944. október 6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hu-HU" sz="11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ökrök száján véres nyál csorog,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az emberek mind véreset vizelnek,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század bűzös, vad csomókban áll.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Fölöttünk fú a förtelmes halál.</a:t>
            </a:r>
          </a:p>
          <a:p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(Mohács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1944. október 24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hu-HU" sz="11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Mellézuhantam, átfordult a teste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feszes volt már, mint húr, ha pattan.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Tarkólövés. 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Így végzed hát te is, 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súgtam magamnak, 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csak 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feküdj nyugodtan.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Halált virágzik most a türelem. </a:t>
            </a:r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springt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noch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auf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hangzott fölöttem.</a:t>
            </a:r>
            <a:b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Sárral kevert vér száradt fülemen.</a:t>
            </a:r>
          </a:p>
          <a:p>
            <a:r>
              <a:rPr lang="hu-H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(Szentkirályszabadja</a:t>
            </a:r>
            <a:r>
              <a:rPr lang="hu-HU" sz="11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1944. október 31</a:t>
            </a:r>
            <a:r>
              <a:rPr lang="hu-HU" sz="11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520884" y="3732570"/>
            <a:ext cx="3867539" cy="99257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520884" y="5061700"/>
            <a:ext cx="1726535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 verset elmondja: Gáti József)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azglednicá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47419" y="3924057"/>
            <a:ext cx="609600" cy="609600"/>
          </a:xfrm>
          <a:prstGeom prst="rect">
            <a:avLst/>
          </a:prstGeom>
        </p:spPr>
      </p:pic>
      <p:pic>
        <p:nvPicPr>
          <p:cNvPr id="5123" name="Picture 3" descr="E:\Desktop\Irodalomkönyvek 5-6-7-8. oszt\Irodalomkönyv 8. osztály\Képek 8\Képek_jó\01_Nem csak Nyugat\55._Bori noteszhttpwww.hallottad.husitesdefaultfilesborin1.j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64"/>
          <a:stretch/>
        </p:blipFill>
        <p:spPr bwMode="auto">
          <a:xfrm>
            <a:off x="4948628" y="877950"/>
            <a:ext cx="301205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971752" y="3068960"/>
            <a:ext cx="298892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 2., 3. </a:t>
            </a:r>
            <a:r>
              <a:rPr lang="hu-HU" sz="14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4. </a:t>
            </a:r>
            <a:r>
              <a:rPr lang="hu-HU" sz="1400" i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Razglednica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kézirata a bori noteszben)  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1033" y="4888024"/>
            <a:ext cx="1387389" cy="18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855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Radnóti Miklós: Erőltetett menet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11560" y="1079663"/>
            <a:ext cx="4176464" cy="44627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Bolond, ki földre rogyván      fölkél és újra lépked,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vándorló fájdalomként      mozdít bokát és térdet,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mégis útnak indul,      mint akit szárny emel,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hiába hívja árok,      maradni úgyse mer,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ha kérdezed, miért nem?      még visszaszól talán,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hogy várja őt az asszony      s egy bölcsebb, szép halál.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Pedig bolond a jámbor,      mert ott az otthonok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fölött régóta már csak      a perzselt szél forog,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hanyattfeküdt a házfal,      eltört a szilvafa,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félelemtől bolyhos      a </a:t>
            </a:r>
            <a:r>
              <a:rPr lang="hu-HU" sz="1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honni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éjszaka.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Ó, hogyha hinni tudnám:      nemcsak </a:t>
            </a:r>
            <a:r>
              <a:rPr lang="hu-HU" sz="1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szivemben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hordom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mindazt, mit érdemes még,      s van visszatérni otthon;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 volna még! s mint egykor      a régi hűs verandán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béke méhe </a:t>
            </a:r>
            <a:r>
              <a:rPr lang="hu-HU" sz="1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zöngne</a:t>
            </a: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     míg hűl a szilvalekvár,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nyárvégi csönd napozna      az álmos kerteken,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lomb között gyümölcsök      ringnának meztelen,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Fanni várna szőkén      a rőt sövény előtt,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 árnyékot írna lassan      a lassú délelőtt, -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hisz lehet talán még!      a hold ma oly kerek!</a:t>
            </a:r>
            <a:b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1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 menj tovább, barátom,      kiálts rám! s fölkelek!</a:t>
            </a:r>
            <a:endParaRPr lang="hu-HU" sz="13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3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(Bor</a:t>
            </a:r>
            <a:r>
              <a:rPr lang="hu-HU" sz="13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1944. szeptember 15</a:t>
            </a:r>
            <a:r>
              <a:rPr lang="hu-HU" sz="13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hu-HU" sz="13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u-HU" sz="1300" i="1" dirty="0">
              <a:latin typeface="Times New Roman" pitchFamily="18" charset="0"/>
              <a:cs typeface="Times New Roman" pitchFamily="18" charset="0"/>
            </a:endParaRPr>
          </a:p>
          <a:p>
            <a:endParaRPr lang="hu-H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084340" y="3287960"/>
            <a:ext cx="3744416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18991" y="3961609"/>
            <a:ext cx="2655914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(A verset elmondja: Gáti József)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adnóti_Miklós_-__Erőltetett_me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35452" y="3134072"/>
            <a:ext cx="609600" cy="609600"/>
          </a:xfrm>
          <a:prstGeom prst="rect">
            <a:avLst/>
          </a:prstGeom>
        </p:spPr>
      </p:pic>
      <p:pic>
        <p:nvPicPr>
          <p:cNvPr id="7" name="Picture 2" descr="E:\Desktop\Irodalomkönyvek 5-6-7-8. oszt\Irodalomkönyv 8. osztály\Képek 8\Képek_jó\01_Nem csak Nyugat\Új_83. oldalra_Munkaszolgálatosok menetelé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6363" y="4291847"/>
            <a:ext cx="3748541" cy="208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6271390" y="6410988"/>
            <a:ext cx="2503514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Munkaszolgálatosok menetelése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Desktop\Irodalomkönyvek 5-6-7-8. oszt\Irodalomkönyv 8. osztály\Képek 8\Képek_jó\01_Nem csak Nyugat\53. a)_Nem csak..._ Bori munkszolgálatosok csoportképe_httpwww.hdke.hufilesimagesfot%C3%B310.jp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340" y="1028184"/>
            <a:ext cx="2705200" cy="17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5724128" y="2592729"/>
            <a:ext cx="3050776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ori munkaszolgálatosok csoportképe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21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esktop\Irodalomkönyvek 5-6-7-8. oszt\Irodalomkönyv 8. osztály\Képek 8\Radnóti Miklós\Radnótihoz - Molnár Ilona és Erdélyi Ág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272573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07904" y="1989784"/>
            <a:ext cx="4896544" cy="34163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költő nevelőanyja,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Molnár Ilona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(1885–1944) és féltestvére,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Ágnes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(1914–1944)</a:t>
            </a:r>
            <a:r>
              <a:rPr lang="hu-H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hu-H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Családtagjai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tanácsára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Glatter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Jakab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1911-ben újra megnősült: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feleségül vette az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Erdélyből származó Molnár Ilonát,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aki édesanyaként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szerette Radnóti Miklóst, és biztosította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neki a meleg családi légkört. A költő erősen ragaszkodott a tőle öt évvel fiatalabb féltestvéréhez, Ágihoz is, aki felnőttként Erdélyi Ágnes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néven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újságíróként, szépíróként kereste kenyerét. Radnóti írásaiban többször felbukkan Ági alakja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Mindketten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Auschwitzban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haltak meg.</a:t>
            </a:r>
          </a:p>
        </p:txBody>
      </p:sp>
    </p:spTree>
    <p:extLst>
      <p:ext uri="{BB962C8B-B14F-4D97-AF65-F5344CB8AC3E}">
        <p14:creationId xmlns:p14="http://schemas.microsoft.com/office/powerpoint/2010/main" xmlns="" val="339227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esktop\Irodalomkönyvek 5-6-7-8. oszt\Irodalomkönyv 8. osztály\Képek 8\Radnóti Miklós\Radnóti Miklós középiskolai érettségi bizonyítván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2076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051448"/>
            <a:ext cx="3123434" cy="51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2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14"/>
          <p:cNvSpPr txBox="1"/>
          <p:nvPr/>
        </p:nvSpPr>
        <p:spPr>
          <a:xfrm>
            <a:off x="471195" y="964761"/>
            <a:ext cx="8226739" cy="14773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Iskolai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tanulmányait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az elemit és a középiskolait egyaránt –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Budapesten végezte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1921-ben, apja halála után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Grosz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Dezső, anyja testvére lett a gyámja. A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vagyonos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textilkereskedő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ekkor még úgy gondolta, hogy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cégét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unokaöccse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fogja továbbvinni, ezért 1923-ban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kereskedelmi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iskolába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irányította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Miklóst. Radnóti 1927-ben 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kereske-delmi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érettségit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tett, majd egy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csehországi textilipari főiskolán tanult.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4067944" y="2636912"/>
            <a:ext cx="4150241" cy="39703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1927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28-ban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elvégzett egy tanévet a csehországi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Liberec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Reichenberg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textilipari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főis-koláján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Akarata ellenére, gyámja kívánságára ment ide tanulni: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„Az iskola egy marhaság. Egy szót sem értek az előadásokból, németül folyik. Egyrészt ezért, másrészt pedig nagyon nehéz szakdolgokat tanítanak. Hiányzik a reál VIII. osztálya. […] Egész vicces, mikor kék munkásruhában ott állok egy bömbölő gép előtt, olajtól és verejtéktől csurogva rángatom a fogantyúkat. Mivel nincs gyakorlatom, következetesen elrontok mindent…”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Azonban a mintatervezésben sikereket könyvelhetett el: 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„De van egy szép tárgy is, a </a:t>
            </a:r>
            <a:r>
              <a:rPr lang="hu-HU" sz="1400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Musterzeichen</a:t>
            </a:r>
            <a:r>
              <a:rPr lang="hu-H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Mintatervezés. Ezeken az órákon nekiengedem a fantáziámat, és olyan szövetterveket produkálok, hogy a prof. sír a gyönyörűségtől. (Ilyen növendékem még nem volt! – mondja.)”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Fennmaradt rajzaiból kitűnik fejlett rajzkészsége. Tanulmányai helyett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inkább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rajzolt és verseket írt.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Desktop\Irodalomkönyvek 5-6-7-8. oszt\Irodalomkönyv 8. osztály\Képek 8\Radnóti Miklós\Radnóti Miklós könyv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64283"/>
            <a:ext cx="2903613" cy="20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779912" y="180902"/>
            <a:ext cx="113672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/>
              <a:t>ISKOLÁI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386355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971" y="476672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Iskolái, irodalmi indulása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52343" y="964761"/>
            <a:ext cx="7914264" cy="175432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Tizenhat éves korában írt versei Ady Endre és a </a:t>
            </a:r>
            <a:r>
              <a:rPr lang="hu-HU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Nyugat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hatását mutatják. Az 1920-as évek végén megismerkedett az avantgárd költőkkel, elsősorban Kassák Lajossal, s ez nagy hatással volt költői stílusának alakulására.</a:t>
            </a:r>
          </a:p>
          <a:p>
            <a:pPr algn="just"/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1930-ban jelent meg első verseskötete </a:t>
            </a: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Pogány köszöntő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címmel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ősztől már a szegedi egyetem magyar–francia szakára járt. Igazi otthonra és barátokra talált a Tisza-parti városban.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1931-ben jelent meg </a:t>
            </a:r>
            <a:r>
              <a:rPr lang="hu-H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Újmódi pásztorok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éneke című kötete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Picture 2" descr="E:\Desktop\Irodalomkönyvek 5-6-7-8. oszt\Irodalomkönyv 8. osztály\Képek 8\József Attila\Szegedi Egyetem épüle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65" y="3030641"/>
            <a:ext cx="2168391" cy="153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23930" y="4608158"/>
            <a:ext cx="2322469" cy="138499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Szegedi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Tudományegye-tem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épülete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1930.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szeptem-ber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11-én érkezett meg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Sze-gedre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és másnaptól a Magyar Királyi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Ferenc József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Tudo-mányegyetem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hallgatója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lett.</a:t>
            </a:r>
          </a:p>
        </p:txBody>
      </p:sp>
      <p:pic>
        <p:nvPicPr>
          <p:cNvPr id="10" name="Picture 2" descr="E:\Desktop\Irodalomkönyvek 5-6-7-8. oszt\Irodalomkönyv 8. osztály\Képek 8\Radnóti Miklós\Radnóti Miklós Pogány köszöntő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5061" y="2833648"/>
            <a:ext cx="957580" cy="13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Ildi\Downloads\Radnóti 2. versesköte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463" y="2845588"/>
            <a:ext cx="919667" cy="13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2815072" y="4277446"/>
            <a:ext cx="2327464" cy="246221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1. és 2. verseskötete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1931-ben elkobozták az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Újmódi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pásztorok éneke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cí-mű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kötetét, valamint izgatás és vallásgyalázás miatt nyolc-napi fogságra ítélték. 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kisza-bott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büntetést egyetemi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taná-ra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Sík Sándor professzor közbenjárására felfüggesz-tették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így folytathatta </a:t>
            </a:r>
            <a:r>
              <a:rPr lang="hu-H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egye-temi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tanulmányait. 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E:\Desktop\Irodalomkönyvek 5-6-7-8. oszt\Irodalomkönyv 8. osztály\Képek 8\Radnóti Miklós\Sík_Sándor_1955_körül_könyökö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9362" y="2833649"/>
            <a:ext cx="853379" cy="13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6633653" y="3030455"/>
            <a:ext cx="2022399" cy="11695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Sík Sándor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1889–1963): zsidó származású tanár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tartományfőnök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költő,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műfordító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egyházi író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u-H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E:\Desktop\Irodalomkönyvek 5-6-7-8. oszt\Irodalomkönyv 8. osztály\Képek 8\Radnóti Miklós\radnoti_miklos_szegedi, Bokor utcai albérletéb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1816" y="4326508"/>
            <a:ext cx="1683749" cy="194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7143283" y="6292598"/>
            <a:ext cx="160228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Szegeden, a Bokor 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utcai </a:t>
            </a:r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albérletében</a:t>
            </a:r>
          </a:p>
        </p:txBody>
      </p:sp>
      <p:pic>
        <p:nvPicPr>
          <p:cNvPr id="12290" name="Picture 2" descr="E:\Desktop\Irodalomkönyvek 5-6-7-8. oszt\Irodalomkönyv 8. osztály\Képek 8\Radnóti Miklós\Radnóti_Miklós_(1930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683" y="4326508"/>
            <a:ext cx="1397460" cy="21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5755174" y="6508041"/>
            <a:ext cx="878479" cy="30777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1930-ban</a:t>
            </a:r>
          </a:p>
        </p:txBody>
      </p:sp>
    </p:spTree>
    <p:extLst>
      <p:ext uri="{BB962C8B-B14F-4D97-AF65-F5344CB8AC3E}">
        <p14:creationId xmlns:p14="http://schemas.microsoft.com/office/powerpoint/2010/main" xmlns="" val="363007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196752"/>
            <a:ext cx="8199386" cy="258532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1926 őszén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Hilbert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Károly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lakásán – ahol magánórákat vett matematikából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ismerkedett meg leendő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feleségével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Gyarmati Fannival,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aki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Hilbert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feleségéhez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járt különórákra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matematikából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hu-H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Kilenc év múlva, 1935. augusztus 11-én vette feleségül a nőt, aki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 is zsidó származású volt, dr.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Gyarmati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Dávid Dezső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országgyűlési gyorsíró és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Weisz Aranka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lánya. </a:t>
            </a:r>
          </a:p>
          <a:p>
            <a:pPr algn="just"/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Férje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halála után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Fanni a nyilvánosságtól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visszavonultan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gondozta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Radnóti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hagyatékát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illetve a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Színház-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és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Filmművészeti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Főiskola tanára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volt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versmondást, francia és orosz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nyelvet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tanított. Sosem ment többé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férjhez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özvegységét csaknem hetven évig őrizte.</a:t>
            </a:r>
            <a:endParaRPr lang="hu-HU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Desktop\Irodalomkönyvek 5-6-7-8. oszt\Irodalomkönyv 8. osztály\Képek 8\Radnóti Miklós\Gyarmati Fan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2075"/>
            <a:ext cx="1800200" cy="286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/>
          <a:srcRect l="64297" t="24247" r="9075" b="22641"/>
          <a:stretch/>
        </p:blipFill>
        <p:spPr>
          <a:xfrm>
            <a:off x="2777317" y="3931315"/>
            <a:ext cx="2182155" cy="244827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76056" y="457900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2014-ben halt meg</a:t>
            </a:r>
          </a:p>
          <a:p>
            <a:r>
              <a:rPr lang="hu-HU" dirty="0" smtClean="0"/>
              <a:t>102 éves korában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827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71600" y="343387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Magánéletéről; oklevél </a:t>
            </a:r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állás nélkül</a:t>
            </a:r>
            <a: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hu-H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endParaRPr lang="hu-HU" b="1" dirty="0">
              <a:solidFill>
                <a:schemeClr val="accent2">
                  <a:lumMod val="40000"/>
                  <a:lumOff val="6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71208" y="719331"/>
            <a:ext cx="8743611" cy="14773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112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1935-ben kötött házasságot diákkori szerelmével, Gyarmati Fannival (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1912–2014). 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Kettőjük harmonikus kapcsolatából születtek meg a magyar szerelmi líra gyöngy-szemei. </a:t>
            </a:r>
          </a:p>
          <a:p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1936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tanári oklevelet szerzett, de zsidó származása miatt 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kkor már nem kap-hatott tanári állást, ezért magántanári munká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ból és szerény tiszteletdíjakból élt. </a:t>
            </a:r>
            <a:endParaRPr lang="hu-H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E:\Desktop\Irodalomkönyvek 5-6-7-8. oszt\Irodalomkönyv 8. osztály\Képek 8\Radnóti Miklós\Radnoti_Miklos_m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696" y="2433532"/>
            <a:ext cx="1468950" cy="20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esktop\Irodalomkönyvek 5-6-7-8. oszt\Irodalomkönyv 8. osztály\Képek 8\Radnóti Miklós\Radnóti+Miklós+és+Gyarmati+Fanni_http1.bp.blogspot.com-OldZAsqQ8WoVEjAZ1JD1-IAAAAAAAADL45Fm4P1FV3sos1600Radnóti%2BMiklós%2Bés%2BGyarm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5870" y="3573016"/>
            <a:ext cx="2894942" cy="24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Desktop\Irodalomkönyvek 5-6-7-8. oszt\Irodalomkönyv 8. osztály\Képek 8\Radnóti Miklós\GyarmatiFanni-napl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42160"/>
            <a:ext cx="2170436" cy="28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esktop\Irodalomkönyvek 5-6-7-8. oszt\Irodalomkönyv 8. osztály\Képek 8\Radnóti Miklós\Gyarmati Fann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20" y="2420888"/>
            <a:ext cx="1743160" cy="27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435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6785</TotalTime>
  <Words>4274</Words>
  <Application>Microsoft Office PowerPoint</Application>
  <PresentationFormat>Diavetítés a képernyőre (4:3 oldalarány)</PresentationFormat>
  <Paragraphs>297</Paragraphs>
  <Slides>34</Slides>
  <Notes>20</Notes>
  <HiddenSlides>0</HiddenSlides>
  <MMClips>6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Office-téma</vt:lpstr>
      <vt:lpstr>Radnóti Miklós GLATTER MIKLÓS</vt:lpstr>
      <vt:lpstr>2. dia</vt:lpstr>
      <vt:lpstr>Születési helye és ideje, szülei  </vt:lpstr>
      <vt:lpstr>4. dia</vt:lpstr>
      <vt:lpstr>5. dia</vt:lpstr>
      <vt:lpstr>6. dia</vt:lpstr>
      <vt:lpstr>Iskolái, irodalmi indulása  </vt:lpstr>
      <vt:lpstr>8. dia</vt:lpstr>
      <vt:lpstr>Magánéletéről; oklevél – állás nélkül  </vt:lpstr>
      <vt:lpstr>A történelem viharában  </vt:lpstr>
      <vt:lpstr>Verseskötetei  </vt:lpstr>
      <vt:lpstr>Műfordításai  </vt:lpstr>
      <vt:lpstr>Az utolsó hónapok, halála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Képgaléria  </vt:lpstr>
      <vt:lpstr>Radnóti Miklós: Nem tudhatom…  </vt:lpstr>
      <vt:lpstr>Radnóti Miklós: Hetedik ecloga  </vt:lpstr>
      <vt:lpstr>Radnóti Miklós: Tétova óda  </vt:lpstr>
      <vt:lpstr>Radnóti Miklós: Két karodban  </vt:lpstr>
      <vt:lpstr>Radnóti Miklós: Razglednicák  </vt:lpstr>
      <vt:lpstr>Radnóti Miklós: Erőltetett menet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Mozaikok Tóth Árpád életéből és költészetéből</dc:title>
  <dc:creator>Éva</dc:creator>
  <cp:lastModifiedBy>user</cp:lastModifiedBy>
  <cp:revision>733</cp:revision>
  <dcterms:created xsi:type="dcterms:W3CDTF">2016-09-17T18:22:18Z</dcterms:created>
  <dcterms:modified xsi:type="dcterms:W3CDTF">2024-01-08T21:35:07Z</dcterms:modified>
</cp:coreProperties>
</file>