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8" r:id="rId1"/>
  </p:sldMasterIdLst>
  <p:sldIdLst>
    <p:sldId id="256" r:id="rId2"/>
    <p:sldId id="257" r:id="rId3"/>
    <p:sldId id="288" r:id="rId4"/>
    <p:sldId id="289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91" r:id="rId20"/>
    <p:sldId id="272" r:id="rId21"/>
    <p:sldId id="273" r:id="rId22"/>
    <p:sldId id="274" r:id="rId23"/>
    <p:sldId id="275" r:id="rId24"/>
    <p:sldId id="292" r:id="rId25"/>
    <p:sldId id="277" r:id="rId26"/>
    <p:sldId id="276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90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1252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800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971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7434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5740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1139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7224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719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5541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586B75A-687E-405C-8A0B-8D00578BA2C3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5789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8934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9690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client=firefox-b-d&amp;sa=X&amp;biw=1269&amp;bih=567&amp;sxsrf=AB5stBhA1Fm0ih5auM6QV84qA-OkYPtbIw:1690633425338&amp;q=Mak%C3%B3&amp;si=ACFMAn_Gd9OM2CPb2aZmeZqmDNcQe6dffWLqUS3eIZkPr91_pwu616vvbc7df3n5cXa2Sbo0sKmmcBE4b5kHOJhoPDjPycqjpkzirio6VFfdwiOmo7LgwcNG9Huj5FDCdRN-WkasoV8lJ1TKbl86kg8fP0OAzGgqfB0leFdxgW8xaAaQRm-J7Dug-e_bAvOUO-5iBMq6yXIn&amp;ved=2ahUKEwi70Iym9LOAAxU20gIHHeW9Cp0QmxMoAHoECBsQAg" TargetMode="External"/><Relationship Id="rId2" Type="http://schemas.openxmlformats.org/officeDocument/2006/relationships/hyperlink" Target="https://hu.wikipedia.org/wiki/Hervay_Gizella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hyperlink" Target="https://www.google.com/search?client=firefox-b-d&amp;sa=X&amp;biw=1269&amp;bih=567&amp;sxsrf=AB5stBhA1Fm0ih5auM6QV84qA-OkYPtbIw:1690633425338&amp;q=Budapest&amp;si=ACFMAn86XkhxzOC35jo3k1ec_mUa4PwHgnEtN6tbGWMWaJ9RAiG-0DFrnTD5cY0m75qu23Ixd1xTvyM2WiDTWtramOE0hjuWVsBKGeLdwkjDbnrHKppOQlF_Xjvuqxa0WyghhyHl8bnEVfHvFPS6X87rzuYJnuMGh2sCLbjofkT55A22vcr_fcctTNniOESi--sDzWaFRYj_&amp;ved=2ahUKEwi70Iym9LOAAxU20gIHHeW9Cp0QmxMoAHoECB0QA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client=firefox-b-d&amp;sca_esv=3a4db51264369e2d&amp;sxsrf=ACQVn08VWgNhZXuSRz2VSaIcmBHKs4nRrw:1707578144192&amp;q=Budapest&amp;si=AKbGX_paaCugDdYkuX2heTJMr0_FGRox2AzKVmiTg2eQr2d-riS4A6Fdz4JBj-K5QjgEiLqHvsULaaiLHY-DmcmStmGuhcb2voEhCt6h_xI9gKVCrW_yayldmxrIW1piwSL4XJpANg-yUXFy0s58bsyqrTC2jS0yUrIixGQHgcewtDLPrB9mBb0TZiPRzWJM9HPbrvVG3Q4h&amp;sa=X&amp;ved=2ahUKEwiAr9eliKGEAxV1_AIHHfjTCjYQmxMoAHoECBcQAg" TargetMode="External"/><Relationship Id="rId2" Type="http://schemas.openxmlformats.org/officeDocument/2006/relationships/hyperlink" Target="https://hu.wikipedia.org/wiki/Szent-Gy%C3%B6rgyi_Albert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hyperlink" Target="https://www.google.com/search?client=firefox-b-d&amp;sca_esv=3a4db51264369e2d&amp;sxsrf=ACQVn08VWgNhZXuSRz2VSaIcmBHKs4nRrw:1707578144192&amp;q=Woods+Hole&amp;si=AKbGX_paaCugDdYkuX2heTJMr0_FGRox2AzKVmiTg2eQr2d-rpW-izox0JII9VT4p62oOGm32RGpetO3I73KpTcmi9Lhrfh5CZt9bJMKVmua30ZBLpCvcWH2m-_qpdMxR4W0dau9m9-_h03WwnBCobkFBUCZ65h6QQnBhtm_bG9g5ZoFL9glehw8ozYuOJl5Ihr3j3r1u34k&amp;sa=X&amp;ved=2ahUKEwiAr9eliKGEAxV1_AIHHfjTCjYQmxMoAHoECB0QA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7.xml"/><Relationship Id="rId1" Type="http://schemas.openxmlformats.org/officeDocument/2006/relationships/video" Target="../media/media1.mp4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ikiszotar.hu/ertelmezo-szotar/F%C3%A1jl:Duda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s://wikiszotar.hu/ertelmezo-szotar/F%C3%A1jl:Duda.jp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651523" y="3007738"/>
            <a:ext cx="1994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Hervay Gizella</a:t>
            </a:r>
          </a:p>
        </p:txBody>
      </p:sp>
      <p:sp>
        <p:nvSpPr>
          <p:cNvPr id="5" name="Téglalap 4"/>
          <p:cNvSpPr/>
          <p:nvPr/>
        </p:nvSpPr>
        <p:spPr>
          <a:xfrm>
            <a:off x="1069593" y="1809821"/>
            <a:ext cx="33012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0" b="1" dirty="0">
                <a:solidFill>
                  <a:srgbClr val="FF0000"/>
                </a:solidFill>
              </a:rPr>
              <a:t>Feltaláló-mese</a:t>
            </a:r>
          </a:p>
        </p:txBody>
      </p:sp>
      <p:sp>
        <p:nvSpPr>
          <p:cNvPr id="6" name="Téglalap 5"/>
          <p:cNvSpPr/>
          <p:nvPr/>
        </p:nvSpPr>
        <p:spPr>
          <a:xfrm>
            <a:off x="179197" y="5843155"/>
            <a:ext cx="3466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Készítette: </a:t>
            </a:r>
            <a:r>
              <a:rPr lang="hu-HU" b="1" dirty="0" err="1" smtClean="0"/>
              <a:t>Pakayné</a:t>
            </a:r>
            <a:r>
              <a:rPr lang="hu-HU" b="1" dirty="0" smtClean="0"/>
              <a:t> Péter Krisztina</a:t>
            </a:r>
            <a:endParaRPr lang="hu-HU" b="1" dirty="0"/>
          </a:p>
        </p:txBody>
      </p:sp>
      <p:sp>
        <p:nvSpPr>
          <p:cNvPr id="7" name="Téglalap 6"/>
          <p:cNvSpPr/>
          <p:nvPr/>
        </p:nvSpPr>
        <p:spPr>
          <a:xfrm>
            <a:off x="6503469" y="4345881"/>
            <a:ext cx="36800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b="1" dirty="0"/>
              <a:t>Hervay Gizella erdélyi költő, író és műfordító. Szilágyi Domokos első felesége. Hervay István Makó </a:t>
            </a:r>
            <a:r>
              <a:rPr lang="hu-HU" b="1" dirty="0" err="1"/>
              <a:t>díszpolgárának</a:t>
            </a:r>
            <a:r>
              <a:rPr lang="hu-HU" b="1" dirty="0"/>
              <a:t> unokája volt. </a:t>
            </a:r>
            <a:r>
              <a:rPr lang="hu-HU" b="1" dirty="0" err="1">
                <a:hlinkClick r:id="rId2"/>
              </a:rPr>
              <a:t>Wikipédia</a:t>
            </a:r>
            <a:endParaRPr lang="hu-HU" b="1" dirty="0"/>
          </a:p>
          <a:p>
            <a:pPr algn="just"/>
            <a:r>
              <a:rPr lang="hu-HU" b="1" dirty="0"/>
              <a:t>Született: 1934. október 14., </a:t>
            </a:r>
            <a:r>
              <a:rPr lang="hu-HU" b="1" dirty="0">
                <a:hlinkClick r:id="rId3"/>
              </a:rPr>
              <a:t>Makó</a:t>
            </a:r>
            <a:endParaRPr lang="hu-HU" b="1" dirty="0"/>
          </a:p>
          <a:p>
            <a:pPr algn="just"/>
            <a:r>
              <a:rPr lang="hu-HU" b="1" dirty="0"/>
              <a:t>Meghalt: 1982. július 2., </a:t>
            </a:r>
            <a:r>
              <a:rPr lang="hu-HU" b="1" dirty="0">
                <a:hlinkClick r:id="rId4"/>
              </a:rPr>
              <a:t>Budapest</a:t>
            </a:r>
            <a:endParaRPr lang="hu-HU" b="1" dirty="0">
              <a:effectLst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8555" y="381071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990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998"/>
            <a:ext cx="12172532" cy="4935154"/>
          </a:xfrm>
          <a:prstGeom prst="rect">
            <a:avLst/>
          </a:prstGeom>
        </p:spPr>
      </p:pic>
      <p:cxnSp>
        <p:nvCxnSpPr>
          <p:cNvPr id="4" name="Egyenes összekötő 3"/>
          <p:cNvCxnSpPr/>
          <p:nvPr/>
        </p:nvCxnSpPr>
        <p:spPr>
          <a:xfrm>
            <a:off x="856648" y="1665171"/>
            <a:ext cx="52746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/>
          <p:cNvCxnSpPr/>
          <p:nvPr/>
        </p:nvCxnSpPr>
        <p:spPr>
          <a:xfrm>
            <a:off x="856648" y="2770472"/>
            <a:ext cx="4687504" cy="208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>
            <a:off x="856648" y="4358641"/>
            <a:ext cx="4109988" cy="16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856648" y="5455920"/>
            <a:ext cx="4215866" cy="16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2901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62526"/>
            <a:ext cx="12196153" cy="393673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024387" y="1751797"/>
            <a:ext cx="75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</a:rPr>
              <a:t>1.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024387" y="2284561"/>
            <a:ext cx="75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2</a:t>
            </a:r>
            <a:r>
              <a:rPr lang="hu-HU" sz="3600" b="1" dirty="0" smtClean="0">
                <a:solidFill>
                  <a:srgbClr val="FF0000"/>
                </a:solidFill>
              </a:rPr>
              <a:t>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41145" y="1751796"/>
            <a:ext cx="75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3</a:t>
            </a:r>
            <a:r>
              <a:rPr lang="hu-HU" sz="3600" b="1" dirty="0" smtClean="0">
                <a:solidFill>
                  <a:srgbClr val="FF0000"/>
                </a:solidFill>
              </a:rPr>
              <a:t>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999620" y="2284561"/>
            <a:ext cx="75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</a:rPr>
              <a:t>4.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41145" y="2284560"/>
            <a:ext cx="75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5</a:t>
            </a:r>
            <a:r>
              <a:rPr lang="hu-HU" sz="3600" b="1" dirty="0" smtClean="0">
                <a:solidFill>
                  <a:srgbClr val="FF0000"/>
                </a:solidFill>
              </a:rPr>
              <a:t>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999619" y="1751796"/>
            <a:ext cx="75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6</a:t>
            </a:r>
            <a:r>
              <a:rPr lang="hu-HU" sz="3600" b="1" dirty="0" smtClean="0">
                <a:solidFill>
                  <a:srgbClr val="FF0000"/>
                </a:solidFill>
              </a:rPr>
              <a:t>.</a:t>
            </a:r>
            <a:endParaRPr lang="hu-H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218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318"/>
            <a:ext cx="12223120" cy="4293191"/>
          </a:xfrm>
          <a:prstGeom prst="rect">
            <a:avLst/>
          </a:prstGeom>
        </p:spPr>
      </p:pic>
      <p:cxnSp>
        <p:nvCxnSpPr>
          <p:cNvPr id="4" name="Egyenes összekötő 3"/>
          <p:cNvCxnSpPr/>
          <p:nvPr/>
        </p:nvCxnSpPr>
        <p:spPr>
          <a:xfrm>
            <a:off x="2396691" y="2030931"/>
            <a:ext cx="1155031" cy="17999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/>
          <p:cNvCxnSpPr/>
          <p:nvPr/>
        </p:nvCxnSpPr>
        <p:spPr>
          <a:xfrm>
            <a:off x="2396691" y="2618072"/>
            <a:ext cx="1155031" cy="18191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 flipV="1">
            <a:off x="2396691" y="2030931"/>
            <a:ext cx="1155031" cy="12224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V="1">
            <a:off x="2396691" y="2618072"/>
            <a:ext cx="1155031" cy="12127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 flipV="1">
            <a:off x="2396691" y="3224463"/>
            <a:ext cx="1155031" cy="12127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330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910" y="0"/>
            <a:ext cx="7496175" cy="75247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091" y="903853"/>
            <a:ext cx="8005812" cy="5376631"/>
          </a:xfrm>
          <a:prstGeom prst="rect">
            <a:avLst/>
          </a:prstGeom>
        </p:spPr>
      </p:pic>
      <p:cxnSp>
        <p:nvCxnSpPr>
          <p:cNvPr id="5" name="Egyenes összekötő 4"/>
          <p:cNvCxnSpPr/>
          <p:nvPr/>
        </p:nvCxnSpPr>
        <p:spPr>
          <a:xfrm>
            <a:off x="2270910" y="5938787"/>
            <a:ext cx="55929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2906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2404"/>
            <a:ext cx="12192000" cy="2394585"/>
          </a:xfrm>
          <a:prstGeom prst="rect">
            <a:avLst/>
          </a:prstGeom>
        </p:spPr>
      </p:pic>
      <p:cxnSp>
        <p:nvCxnSpPr>
          <p:cNvPr id="4" name="Egyenes összekötő 3"/>
          <p:cNvCxnSpPr/>
          <p:nvPr/>
        </p:nvCxnSpPr>
        <p:spPr>
          <a:xfrm>
            <a:off x="1020278" y="3984859"/>
            <a:ext cx="5765533" cy="9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379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5386944" y="2763070"/>
            <a:ext cx="52071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5400" b="1" dirty="0">
                <a:solidFill>
                  <a:srgbClr val="FF0000"/>
                </a:solidFill>
              </a:rPr>
              <a:t>A feltalálók napja</a:t>
            </a:r>
          </a:p>
        </p:txBody>
      </p:sp>
    </p:spTree>
    <p:extLst>
      <p:ext uri="{BB962C8B-B14F-4D97-AF65-F5344CB8AC3E}">
        <p14:creationId xmlns:p14="http://schemas.microsoft.com/office/powerpoint/2010/main" xmlns="" val="50239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" y="818144"/>
            <a:ext cx="12192009" cy="2887581"/>
          </a:xfrm>
          <a:prstGeom prst="rect">
            <a:avLst/>
          </a:prstGeom>
        </p:spPr>
      </p:pic>
      <p:cxnSp>
        <p:nvCxnSpPr>
          <p:cNvPr id="4" name="Egyenes összekötő 3"/>
          <p:cNvCxnSpPr/>
          <p:nvPr/>
        </p:nvCxnSpPr>
        <p:spPr>
          <a:xfrm>
            <a:off x="1867301" y="1607419"/>
            <a:ext cx="3368842" cy="7603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/>
          <p:cNvCxnSpPr/>
          <p:nvPr/>
        </p:nvCxnSpPr>
        <p:spPr>
          <a:xfrm flipH="1">
            <a:off x="3667225" y="1694046"/>
            <a:ext cx="2428770" cy="7700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 flipH="1">
            <a:off x="9192126" y="1694046"/>
            <a:ext cx="1761423" cy="7700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H="1" flipV="1">
            <a:off x="1771048" y="2646947"/>
            <a:ext cx="914400" cy="6545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 flipV="1">
            <a:off x="6095995" y="2646947"/>
            <a:ext cx="4857554" cy="7218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 flipH="1" flipV="1">
            <a:off x="7276699" y="2646947"/>
            <a:ext cx="2415941" cy="7218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96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862"/>
            <a:ext cx="12192000" cy="262509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66336"/>
            <a:ext cx="12192000" cy="306136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20463" y="4331310"/>
            <a:ext cx="365710" cy="36571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0455" y="4955348"/>
            <a:ext cx="365710" cy="36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534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815" y="0"/>
            <a:ext cx="9939487" cy="6402927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645920" y="741146"/>
            <a:ext cx="74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</a:rPr>
              <a:t>1.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645919" y="2712721"/>
            <a:ext cx="74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2</a:t>
            </a:r>
            <a:r>
              <a:rPr lang="hu-HU" sz="3600" b="1" dirty="0" smtClean="0">
                <a:solidFill>
                  <a:srgbClr val="FF0000"/>
                </a:solidFill>
              </a:rPr>
              <a:t>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645919" y="5244165"/>
            <a:ext cx="74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3</a:t>
            </a:r>
            <a:r>
              <a:rPr lang="hu-HU" sz="3600" b="1" dirty="0" smtClean="0">
                <a:solidFill>
                  <a:srgbClr val="FF0000"/>
                </a:solidFill>
              </a:rPr>
              <a:t>.</a:t>
            </a:r>
            <a:endParaRPr lang="hu-H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419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18639" y="1649196"/>
            <a:ext cx="47442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b="1" dirty="0" err="1"/>
              <a:t>Nagyrápolti</a:t>
            </a:r>
            <a:r>
              <a:rPr lang="hu-HU" b="1" dirty="0"/>
              <a:t> Szent-Györgyi Albert Imre Nobel- és Kossuth-díjas magyar orvos, biokémikus, a magyar, a szovjet és az amerikai tudományos akadémia tagja és 1945–1947 között nemzetgyűlési képviselő volt. Ő a Szent-Györgyi Albert-díj névadója. Anyai ágon a neves Lenhossék orvosprofesszori dinasztia leszármazottja. </a:t>
            </a:r>
            <a:r>
              <a:rPr lang="hu-HU" b="1" dirty="0" err="1">
                <a:hlinkClick r:id="rId2"/>
              </a:rPr>
              <a:t>Wikipédia</a:t>
            </a:r>
            <a:endParaRPr lang="hu-HU" b="1" dirty="0"/>
          </a:p>
          <a:p>
            <a:pPr algn="just"/>
            <a:r>
              <a:rPr lang="hu-HU" b="1" dirty="0"/>
              <a:t>Született: 1893. szeptember 16., </a:t>
            </a:r>
            <a:r>
              <a:rPr lang="hu-HU" b="1" dirty="0">
                <a:hlinkClick r:id="rId3"/>
              </a:rPr>
              <a:t>Budapest</a:t>
            </a:r>
            <a:endParaRPr lang="hu-HU" b="1" dirty="0"/>
          </a:p>
          <a:p>
            <a:pPr algn="just"/>
            <a:r>
              <a:rPr lang="hu-HU" b="1" dirty="0"/>
              <a:t>Meghalt: 1986. október 22., </a:t>
            </a:r>
            <a:r>
              <a:rPr lang="hu-HU" b="1" dirty="0" err="1">
                <a:hlinkClick r:id="rId4"/>
              </a:rPr>
              <a:t>Woods</a:t>
            </a:r>
            <a:r>
              <a:rPr lang="hu-HU" b="1" dirty="0">
                <a:hlinkClick r:id="rId4"/>
              </a:rPr>
              <a:t> </a:t>
            </a:r>
            <a:r>
              <a:rPr lang="hu-HU" b="1" dirty="0" err="1">
                <a:hlinkClick r:id="rId4"/>
              </a:rPr>
              <a:t>Hole</a:t>
            </a:r>
            <a:r>
              <a:rPr lang="hu-HU" b="1" dirty="0">
                <a:hlinkClick r:id="rId4"/>
              </a:rPr>
              <a:t>, </a:t>
            </a:r>
            <a:r>
              <a:rPr lang="hu-HU" b="1" dirty="0" err="1">
                <a:hlinkClick r:id="rId4"/>
              </a:rPr>
              <a:t>Falmouth</a:t>
            </a:r>
            <a:r>
              <a:rPr lang="hu-HU" b="1" dirty="0">
                <a:hlinkClick r:id="rId4"/>
              </a:rPr>
              <a:t>, </a:t>
            </a:r>
            <a:endParaRPr lang="hu-HU" b="1" dirty="0">
              <a:effectLst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1150" y="767415"/>
            <a:ext cx="680085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672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497"/>
            <a:ext cx="12199924" cy="264920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35166"/>
            <a:ext cx="12229512" cy="2946384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1397" y="3996890"/>
            <a:ext cx="429327" cy="40407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9890" y="5814460"/>
            <a:ext cx="429327" cy="40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326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3885"/>
            <a:ext cx="12192001" cy="5505652"/>
          </a:xfrm>
          <a:prstGeom prst="rect">
            <a:avLst/>
          </a:prstGeom>
        </p:spPr>
      </p:pic>
      <p:cxnSp>
        <p:nvCxnSpPr>
          <p:cNvPr id="4" name="Egyenes összekötő 3"/>
          <p:cNvCxnSpPr/>
          <p:nvPr/>
        </p:nvCxnSpPr>
        <p:spPr>
          <a:xfrm>
            <a:off x="847023" y="2079057"/>
            <a:ext cx="8614611" cy="28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/>
          <p:cNvCxnSpPr/>
          <p:nvPr/>
        </p:nvCxnSpPr>
        <p:spPr>
          <a:xfrm>
            <a:off x="847022" y="2799348"/>
            <a:ext cx="8614611" cy="28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/>
          <p:cNvCxnSpPr/>
          <p:nvPr/>
        </p:nvCxnSpPr>
        <p:spPr>
          <a:xfrm>
            <a:off x="847022" y="4493396"/>
            <a:ext cx="56885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>
            <a:off x="847021" y="5090160"/>
            <a:ext cx="8037097" cy="20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2307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4026"/>
            <a:ext cx="12192000" cy="4244740"/>
          </a:xfrm>
          <a:prstGeom prst="rect">
            <a:avLst/>
          </a:prstGeom>
        </p:spPr>
      </p:pic>
      <p:cxnSp>
        <p:nvCxnSpPr>
          <p:cNvPr id="9" name="Egyenes összekötő 8"/>
          <p:cNvCxnSpPr/>
          <p:nvPr/>
        </p:nvCxnSpPr>
        <p:spPr>
          <a:xfrm>
            <a:off x="6189044" y="2589196"/>
            <a:ext cx="1203158" cy="9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5417419" y="3742623"/>
            <a:ext cx="1373204" cy="112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9816164" y="4926531"/>
            <a:ext cx="1570522" cy="112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1951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6469"/>
            <a:ext cx="12192000" cy="34034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41145" y="2829828"/>
            <a:ext cx="74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</a:rPr>
              <a:t>1.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986914" y="1482292"/>
            <a:ext cx="74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2</a:t>
            </a:r>
            <a:r>
              <a:rPr lang="hu-HU" sz="3600" b="1" dirty="0" smtClean="0">
                <a:solidFill>
                  <a:srgbClr val="FF0000"/>
                </a:solidFill>
              </a:rPr>
              <a:t>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41144" y="1482291"/>
            <a:ext cx="74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</a:rPr>
              <a:t>3.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41143" y="3476159"/>
            <a:ext cx="74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4</a:t>
            </a:r>
            <a:r>
              <a:rPr lang="hu-HU" sz="3600" b="1" dirty="0" smtClean="0">
                <a:solidFill>
                  <a:srgbClr val="FF0000"/>
                </a:solidFill>
              </a:rPr>
              <a:t>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986914" y="2128622"/>
            <a:ext cx="74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5</a:t>
            </a:r>
            <a:r>
              <a:rPr lang="hu-HU" sz="3600" b="1" dirty="0" smtClean="0">
                <a:solidFill>
                  <a:srgbClr val="FF0000"/>
                </a:solidFill>
              </a:rPr>
              <a:t>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41143" y="2128621"/>
            <a:ext cx="74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</a:rPr>
              <a:t>6.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986913" y="2829828"/>
            <a:ext cx="74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7</a:t>
            </a:r>
            <a:r>
              <a:rPr lang="hu-HU" sz="3600" b="1" dirty="0" smtClean="0">
                <a:solidFill>
                  <a:srgbClr val="FF0000"/>
                </a:solidFill>
              </a:rPr>
              <a:t>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986913" y="3476158"/>
            <a:ext cx="74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8</a:t>
            </a:r>
            <a:r>
              <a:rPr lang="hu-HU" sz="3600" b="1" dirty="0" smtClean="0">
                <a:solidFill>
                  <a:srgbClr val="FF0000"/>
                </a:solidFill>
              </a:rPr>
              <a:t>.</a:t>
            </a:r>
            <a:endParaRPr lang="hu-H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48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649"/>
            <a:ext cx="12212487" cy="423122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827772" y="972152"/>
            <a:ext cx="74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2</a:t>
            </a:r>
            <a:r>
              <a:rPr lang="hu-HU" sz="3600" b="1" dirty="0" smtClean="0">
                <a:solidFill>
                  <a:srgbClr val="FF0000"/>
                </a:solidFill>
              </a:rPr>
              <a:t>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27772" y="1618483"/>
            <a:ext cx="74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</a:rPr>
              <a:t>2.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27772" y="2358190"/>
            <a:ext cx="74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</a:rPr>
              <a:t>1.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27772" y="3004521"/>
            <a:ext cx="74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</a:rPr>
              <a:t>1.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27772" y="3650852"/>
            <a:ext cx="74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2</a:t>
            </a:r>
            <a:r>
              <a:rPr lang="hu-HU" sz="3600" b="1" dirty="0" smtClean="0">
                <a:solidFill>
                  <a:srgbClr val="FF0000"/>
                </a:solidFill>
              </a:rPr>
              <a:t>.</a:t>
            </a:r>
            <a:endParaRPr lang="hu-H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678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zent-Gy%C3%B6rgyi Alber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3990" y="0"/>
            <a:ext cx="8705416" cy="580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394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4638581" y="2955576"/>
            <a:ext cx="70291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>
                <a:solidFill>
                  <a:srgbClr val="FF0000"/>
                </a:solidFill>
              </a:rPr>
              <a:t>De mi </a:t>
            </a:r>
            <a:r>
              <a:rPr lang="hu-HU" sz="4400" b="1" dirty="0" err="1">
                <a:solidFill>
                  <a:srgbClr val="FF0000"/>
                </a:solidFill>
              </a:rPr>
              <a:t>ösztönzi</a:t>
            </a:r>
            <a:r>
              <a:rPr lang="hu-HU" sz="4400" b="1" dirty="0">
                <a:solidFill>
                  <a:srgbClr val="FF0000"/>
                </a:solidFill>
              </a:rPr>
              <a:t> a feltalálókat?</a:t>
            </a:r>
          </a:p>
        </p:txBody>
      </p:sp>
    </p:spTree>
    <p:extLst>
      <p:ext uri="{BB962C8B-B14F-4D97-AF65-F5344CB8AC3E}">
        <p14:creationId xmlns:p14="http://schemas.microsoft.com/office/powerpoint/2010/main" xmlns="" val="244005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8266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244185"/>
            <a:ext cx="10347158" cy="4613815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645920" y="741146"/>
            <a:ext cx="74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5</a:t>
            </a:r>
            <a:r>
              <a:rPr lang="hu-HU" sz="3600" b="1" dirty="0" smtClean="0">
                <a:solidFill>
                  <a:srgbClr val="FF0000"/>
                </a:solidFill>
              </a:rPr>
              <a:t>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cxnSp>
        <p:nvCxnSpPr>
          <p:cNvPr id="6" name="Egyenes összekötő 5"/>
          <p:cNvCxnSpPr/>
          <p:nvPr/>
        </p:nvCxnSpPr>
        <p:spPr>
          <a:xfrm>
            <a:off x="3609474" y="3493971"/>
            <a:ext cx="1665170" cy="4138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 flipV="1">
            <a:off x="3609474" y="4551092"/>
            <a:ext cx="1665170" cy="4829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3609474" y="6371924"/>
            <a:ext cx="1665170" cy="3272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7652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2" y="71437"/>
            <a:ext cx="8715375" cy="671512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165685" y="972153"/>
            <a:ext cx="74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</a:rPr>
              <a:t>1.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165684" y="2196034"/>
            <a:ext cx="74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2</a:t>
            </a:r>
            <a:r>
              <a:rPr lang="hu-HU" sz="3600" b="1" dirty="0" smtClean="0">
                <a:solidFill>
                  <a:srgbClr val="FF0000"/>
                </a:solidFill>
              </a:rPr>
              <a:t>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117557" y="3367155"/>
            <a:ext cx="74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3</a:t>
            </a:r>
            <a:r>
              <a:rPr lang="hu-HU" sz="3600" b="1" dirty="0" smtClean="0">
                <a:solidFill>
                  <a:srgbClr val="FF0000"/>
                </a:solidFill>
              </a:rPr>
              <a:t>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165684" y="4519493"/>
            <a:ext cx="74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4</a:t>
            </a:r>
            <a:r>
              <a:rPr lang="hu-HU" sz="3600" b="1" dirty="0" smtClean="0">
                <a:solidFill>
                  <a:srgbClr val="FF0000"/>
                </a:solidFill>
              </a:rPr>
              <a:t>.</a:t>
            </a:r>
            <a:endParaRPr lang="hu-H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552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94910"/>
            <a:ext cx="12192000" cy="257716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041" y="3116464"/>
            <a:ext cx="12208041" cy="2889699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395663" y="560163"/>
            <a:ext cx="3811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kíváncsiság</a:t>
            </a:r>
            <a:endParaRPr lang="hu-HU" sz="54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697127" y="1280454"/>
            <a:ext cx="3811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környezetünk</a:t>
            </a:r>
            <a:endParaRPr lang="hu-HU" sz="54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232484" y="1925346"/>
            <a:ext cx="5516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>
                <a:solidFill>
                  <a:srgbClr val="FF0000"/>
                </a:solidFill>
                <a:latin typeface="Magyar Script" panose="030B04020602050B0404" pitchFamily="66" charset="0"/>
              </a:rPr>
              <a:t>v</a:t>
            </a:r>
            <a:r>
              <a:rPr lang="hu-HU" sz="54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elünk marad</a:t>
            </a:r>
            <a:endParaRPr lang="hu-HU" sz="54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373978" y="3580277"/>
            <a:ext cx="471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6602929" y="4148569"/>
            <a:ext cx="471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endParaRPr lang="hu-H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735630" y="4714856"/>
            <a:ext cx="471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endParaRPr lang="hu-H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969139" y="5224995"/>
            <a:ext cx="471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F0000"/>
                </a:solidFill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xmlns="" val="69223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25" y="0"/>
            <a:ext cx="11277925" cy="219456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24" y="2455322"/>
            <a:ext cx="11279585" cy="4402677"/>
          </a:xfrm>
          <a:prstGeom prst="rect">
            <a:avLst/>
          </a:prstGeom>
        </p:spPr>
      </p:pic>
      <p:cxnSp>
        <p:nvCxnSpPr>
          <p:cNvPr id="5" name="Egyenes összekötő 4"/>
          <p:cNvCxnSpPr/>
          <p:nvPr/>
        </p:nvCxnSpPr>
        <p:spPr>
          <a:xfrm flipV="1">
            <a:off x="1097280" y="1520792"/>
            <a:ext cx="4129238" cy="9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>
            <a:off x="6516303" y="1001027"/>
            <a:ext cx="28587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flipV="1">
            <a:off x="6516303" y="2030931"/>
            <a:ext cx="2348564" cy="9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1256096" y="2827283"/>
            <a:ext cx="3811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feltalálókat</a:t>
            </a:r>
            <a:endParaRPr lang="hu-HU" sz="54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5409397" y="3787218"/>
            <a:ext cx="3811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látja</a:t>
            </a:r>
            <a:endParaRPr lang="hu-HU" sz="54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134049" y="4747153"/>
            <a:ext cx="3811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eszébe</a:t>
            </a:r>
            <a:endParaRPr lang="hu-HU" sz="54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6959064" y="5707088"/>
            <a:ext cx="3811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jobbá</a:t>
            </a:r>
            <a:endParaRPr lang="hu-HU" sz="54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551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0650" y="52605"/>
            <a:ext cx="678688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hu-HU" altLang="hu-H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1.</a:t>
            </a:r>
            <a:r>
              <a:rPr kumimoji="0" lang="hu-HU" alt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Hangjelző eszköz</a:t>
            </a:r>
            <a:r>
              <a:rPr kumimoji="0" lang="hu-HU" alt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járművön vagy gyárban, ipari üzemben. Figyelemfelhívó, erős és általában éles hangot adó készülék. Használatával felhívhatják a figyelmet egy lehetséges veszélyre (közlekedés esetén) vagy egy időszak kezdetére, illetve végére (ipari alkalmazás esetén). </a:t>
            </a:r>
          </a:p>
        </p:txBody>
      </p:sp>
      <p:pic>
        <p:nvPicPr>
          <p:cNvPr id="1026" name="Picture 2" descr="Duda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1096" y="216852"/>
            <a:ext cx="1714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120650" y="190855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Fúvós hangszer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amin úgy játszanak, hogy a zenész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telefúj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egy bőrzsákot (bőrtömlőt), a bőrzsákból a levegő a sípokba áramlik, így adva hangot. </a:t>
            </a:r>
          </a:p>
        </p:txBody>
      </p:sp>
      <p:pic>
        <p:nvPicPr>
          <p:cNvPr id="1028" name="Picture 4" descr="Duda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9658" y="1839310"/>
            <a:ext cx="1857375" cy="147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120650" y="340260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. (antenna)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Elektromos berendezés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amely elektromos rezgések kisugárzására vagy felvételére szolgál. Pontosan méretezett hosszúságú és alakú fémhuzalból vagy rudakból alakítják ki. Ez lehet egy berendezésen belül is elrejtve, vagy lehet a levegőbe kifeszítve. 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9658" y="3816323"/>
            <a:ext cx="1751351" cy="136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577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7120"/>
            <a:ext cx="12227444" cy="413651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721896" y="2464068"/>
            <a:ext cx="74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</a:rPr>
              <a:t>1.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21896" y="4177365"/>
            <a:ext cx="74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2</a:t>
            </a:r>
            <a:r>
              <a:rPr lang="hu-HU" sz="3600" b="1" dirty="0" smtClean="0">
                <a:solidFill>
                  <a:srgbClr val="FF0000"/>
                </a:solidFill>
              </a:rPr>
              <a:t>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21896" y="1362429"/>
            <a:ext cx="74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3</a:t>
            </a:r>
            <a:r>
              <a:rPr lang="hu-HU" sz="3600" b="1" dirty="0" smtClean="0">
                <a:solidFill>
                  <a:srgbClr val="FF0000"/>
                </a:solidFill>
              </a:rPr>
              <a:t>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21896" y="3565707"/>
            <a:ext cx="74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4</a:t>
            </a:r>
            <a:r>
              <a:rPr lang="hu-HU" sz="3600" b="1" dirty="0" smtClean="0">
                <a:solidFill>
                  <a:srgbClr val="FF0000"/>
                </a:solidFill>
              </a:rPr>
              <a:t>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21896" y="1913249"/>
            <a:ext cx="74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</a:rPr>
              <a:t>5.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721896" y="3014888"/>
            <a:ext cx="74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</a:rPr>
              <a:t>6.</a:t>
            </a:r>
            <a:endParaRPr lang="hu-H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8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5568490" y="2888199"/>
            <a:ext cx="47401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5400" b="1" dirty="0">
                <a:solidFill>
                  <a:srgbClr val="FF0000"/>
                </a:solidFill>
              </a:rPr>
              <a:t>Levegő, föld, víz</a:t>
            </a:r>
          </a:p>
        </p:txBody>
      </p:sp>
    </p:spTree>
    <p:extLst>
      <p:ext uri="{BB962C8B-B14F-4D97-AF65-F5344CB8AC3E}">
        <p14:creationId xmlns:p14="http://schemas.microsoft.com/office/powerpoint/2010/main" xmlns="" val="36182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31" y="0"/>
            <a:ext cx="11684409" cy="631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889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9540"/>
            <a:ext cx="12195910" cy="2331571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4957011" y="2444817"/>
            <a:ext cx="1982804" cy="5197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6351070" y="2964581"/>
            <a:ext cx="790875" cy="5197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5755105" y="3522846"/>
            <a:ext cx="1810352" cy="5197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0584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8" y="887028"/>
            <a:ext cx="12244290" cy="432986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818148" y="3840480"/>
            <a:ext cx="74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</a:rPr>
              <a:t>1.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18147" y="4486811"/>
            <a:ext cx="74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2</a:t>
            </a:r>
            <a:r>
              <a:rPr lang="hu-HU" sz="3600" b="1" dirty="0" smtClean="0">
                <a:solidFill>
                  <a:srgbClr val="FF0000"/>
                </a:solidFill>
              </a:rPr>
              <a:t>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18147" y="3194149"/>
            <a:ext cx="74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3</a:t>
            </a:r>
            <a:r>
              <a:rPr lang="hu-HU" sz="3600" b="1" dirty="0" smtClean="0">
                <a:solidFill>
                  <a:srgbClr val="FF0000"/>
                </a:solidFill>
              </a:rPr>
              <a:t>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18146" y="1394257"/>
            <a:ext cx="74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4</a:t>
            </a:r>
            <a:r>
              <a:rPr lang="hu-HU" sz="3600" b="1" dirty="0" smtClean="0">
                <a:solidFill>
                  <a:srgbClr val="FF0000"/>
                </a:solidFill>
              </a:rPr>
              <a:t>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18146" y="1971038"/>
            <a:ext cx="74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5</a:t>
            </a:r>
            <a:r>
              <a:rPr lang="hu-HU" sz="3600" b="1" dirty="0" smtClean="0">
                <a:solidFill>
                  <a:srgbClr val="FF0000"/>
                </a:solidFill>
              </a:rPr>
              <a:t>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18146" y="2582593"/>
            <a:ext cx="74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6</a:t>
            </a:r>
            <a:r>
              <a:rPr lang="hu-HU" sz="3600" b="1" dirty="0" smtClean="0">
                <a:solidFill>
                  <a:srgbClr val="FF0000"/>
                </a:solidFill>
              </a:rPr>
              <a:t>.</a:t>
            </a:r>
            <a:endParaRPr lang="hu-H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538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277" y="0"/>
            <a:ext cx="9144382" cy="82682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72" y="994560"/>
            <a:ext cx="10480909" cy="566381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347537" y="6246796"/>
            <a:ext cx="6651057" cy="3753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2492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9625"/>
            <a:ext cx="12192000" cy="282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33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3462720"/>
            <a:ext cx="4627646" cy="2422526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 flipH="1">
            <a:off x="2596414" y="924025"/>
            <a:ext cx="7067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FF0000"/>
                </a:solidFill>
              </a:rPr>
              <a:t>Ügyesek voltatok! </a:t>
            </a:r>
          </a:p>
          <a:p>
            <a:pPr algn="ctr"/>
            <a:r>
              <a:rPr lang="hu-HU" sz="3600" b="1" dirty="0" smtClean="0">
                <a:solidFill>
                  <a:srgbClr val="FF0000"/>
                </a:solidFill>
              </a:rPr>
              <a:t>További szép napot kívánok!</a:t>
            </a:r>
            <a:endParaRPr lang="hu-H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11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14426" y="26638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(tervrajz) olyan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rajz, amely megmutatja, hogyan kell valamit megcsinálni.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0425" y="266381"/>
            <a:ext cx="4298426" cy="2678949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314425" y="34427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/>
              <a:t>haluszony: A </a:t>
            </a:r>
            <a:r>
              <a:rPr lang="hu-HU" dirty="0"/>
              <a:t>halak oldalain szárny alakú kinövések, melyek segítségével </a:t>
            </a:r>
            <a:r>
              <a:rPr lang="hu-HU" dirty="0" err="1"/>
              <a:t>úszni</a:t>
            </a:r>
            <a:r>
              <a:rPr lang="hu-HU" dirty="0"/>
              <a:t> szoktak.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7108" y="3442719"/>
            <a:ext cx="3318165" cy="256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495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78029"/>
            <a:ext cx="12197227" cy="4052235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058779" y="2502568"/>
            <a:ext cx="490888" cy="3368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2943727" y="3051206"/>
            <a:ext cx="194109" cy="3465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3299861" y="3559744"/>
            <a:ext cx="309613" cy="3192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1549667" y="4628147"/>
            <a:ext cx="192506" cy="3673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495448" y="3051206"/>
            <a:ext cx="203735" cy="3465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9161646" y="3559745"/>
            <a:ext cx="376990" cy="3192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8285748" y="4658627"/>
            <a:ext cx="213359" cy="3368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3969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9600"/>
            <a:ext cx="12192000" cy="3389145"/>
          </a:xfrm>
          <a:prstGeom prst="rect">
            <a:avLst/>
          </a:prstGeom>
        </p:spPr>
      </p:pic>
      <p:cxnSp>
        <p:nvCxnSpPr>
          <p:cNvPr id="3" name="Egyenes összekötő 2"/>
          <p:cNvCxnSpPr/>
          <p:nvPr/>
        </p:nvCxnSpPr>
        <p:spPr>
          <a:xfrm>
            <a:off x="866274" y="3542097"/>
            <a:ext cx="11136429" cy="9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0885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812"/>
            <a:ext cx="12192000" cy="40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99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026" y="0"/>
            <a:ext cx="8147947" cy="628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252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690" y="0"/>
            <a:ext cx="9346950" cy="627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10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ív">
  <a:themeElements>
    <a:clrScheme name="Kék melegség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ktív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186</TotalTime>
  <Words>370</Words>
  <Application>Microsoft Office PowerPoint</Application>
  <PresentationFormat>Egyéni</PresentationFormat>
  <Paragraphs>70</Paragraphs>
  <Slides>37</Slides>
  <Notes>0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37</vt:i4>
      </vt:variant>
    </vt:vector>
  </HeadingPairs>
  <TitlesOfParts>
    <vt:vector size="38" baseType="lpstr">
      <vt:lpstr>Retrospektív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Kriszti</dc:creator>
  <cp:lastModifiedBy>user</cp:lastModifiedBy>
  <cp:revision>19</cp:revision>
  <dcterms:created xsi:type="dcterms:W3CDTF">2023-07-29T12:14:15Z</dcterms:created>
  <dcterms:modified xsi:type="dcterms:W3CDTF">2024-03-04T00:11:39Z</dcterms:modified>
</cp:coreProperties>
</file>