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48D4-FDC7-459F-BEEC-A534C62ACFC6}" type="datetimeFigureOut">
              <a:rPr lang="hu-HU" smtClean="0"/>
              <a:t>2023. 10. 02.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8BD6-ACA4-4B7D-83AC-70831BFCD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31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48D4-FDC7-459F-BEEC-A534C62ACFC6}" type="datetimeFigureOut">
              <a:rPr lang="hu-HU" smtClean="0"/>
              <a:t>2023. 10. 02.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8BD6-ACA4-4B7D-83AC-70831BFCD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605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48D4-FDC7-459F-BEEC-A534C62ACFC6}" type="datetimeFigureOut">
              <a:rPr lang="hu-HU" smtClean="0"/>
              <a:t>2023. 10. 02.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8BD6-ACA4-4B7D-83AC-70831BFCD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613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48D4-FDC7-459F-BEEC-A534C62ACFC6}" type="datetimeFigureOut">
              <a:rPr lang="hu-HU" smtClean="0"/>
              <a:t>2023. 10. 02.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8BD6-ACA4-4B7D-83AC-70831BFCD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06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48D4-FDC7-459F-BEEC-A534C62ACFC6}" type="datetimeFigureOut">
              <a:rPr lang="hu-HU" smtClean="0"/>
              <a:t>2023. 10. 02.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8BD6-ACA4-4B7D-83AC-70831BFCD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20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48D4-FDC7-459F-BEEC-A534C62ACFC6}" type="datetimeFigureOut">
              <a:rPr lang="hu-HU" smtClean="0"/>
              <a:t>2023. 10. 02.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8BD6-ACA4-4B7D-83AC-70831BFCD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92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48D4-FDC7-459F-BEEC-A534C62ACFC6}" type="datetimeFigureOut">
              <a:rPr lang="hu-HU" smtClean="0"/>
              <a:t>2023. 10. 02.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8BD6-ACA4-4B7D-83AC-70831BFCD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79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48D4-FDC7-459F-BEEC-A534C62ACFC6}" type="datetimeFigureOut">
              <a:rPr lang="hu-HU" smtClean="0"/>
              <a:t>2023. 10. 02.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8BD6-ACA4-4B7D-83AC-70831BFCD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21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48D4-FDC7-459F-BEEC-A534C62ACFC6}" type="datetimeFigureOut">
              <a:rPr lang="hu-HU" smtClean="0"/>
              <a:t>2023. 10. 02.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8BD6-ACA4-4B7D-83AC-70831BFCD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58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48D4-FDC7-459F-BEEC-A534C62ACFC6}" type="datetimeFigureOut">
              <a:rPr lang="hu-HU" smtClean="0"/>
              <a:t>2023. 10. 02.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8BD6-ACA4-4B7D-83AC-70831BFCD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72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48D4-FDC7-459F-BEEC-A534C62ACFC6}" type="datetimeFigureOut">
              <a:rPr lang="hu-HU" smtClean="0"/>
              <a:t>2023. 10. 02.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8BD6-ACA4-4B7D-83AC-70831BFCD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57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248D4-FDC7-459F-BEEC-A534C62ACFC6}" type="datetimeFigureOut">
              <a:rPr lang="hu-HU" smtClean="0"/>
              <a:t>2023. 10. 02.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38BD6-ACA4-4B7D-83AC-70831BFCD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63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59804" t="26209" r="15409" b="34201"/>
          <a:stretch/>
        </p:blipFill>
        <p:spPr>
          <a:xfrm>
            <a:off x="951977" y="526093"/>
            <a:ext cx="4146116" cy="529781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686816" y="2267211"/>
            <a:ext cx="3597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/>
              <a:t>LOVAG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val="3463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31208" y="196333"/>
            <a:ext cx="8521307" cy="769441"/>
          </a:xfrm>
          <a:prstGeom prst="rect">
            <a:avLst/>
          </a:prstGeom>
          <a:solidFill>
            <a:schemeClr val="bg2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4400" b="1" dirty="0" smtClean="0">
                <a:solidFill>
                  <a:srgbClr val="23CD66"/>
                </a:solidFill>
                <a:latin typeface="Calibri-Bold"/>
              </a:rPr>
              <a:t>Világi </a:t>
            </a:r>
            <a:r>
              <a:rPr lang="hu-HU" sz="4400" b="1" dirty="0">
                <a:solidFill>
                  <a:srgbClr val="23CD66"/>
                </a:solidFill>
                <a:latin typeface="Calibri-Bold"/>
              </a:rPr>
              <a:t>irodalom – lovagi </a:t>
            </a:r>
            <a:r>
              <a:rPr lang="hu-HU" sz="4400" b="1" dirty="0" smtClean="0">
                <a:solidFill>
                  <a:srgbClr val="23CD66"/>
                </a:solidFill>
                <a:latin typeface="Calibri-Bold"/>
              </a:rPr>
              <a:t>kultúra</a:t>
            </a:r>
            <a:endParaRPr lang="hu-HU" sz="4400" dirty="0"/>
          </a:p>
        </p:txBody>
      </p:sp>
      <p:sp>
        <p:nvSpPr>
          <p:cNvPr id="5" name="Téglalap 4"/>
          <p:cNvSpPr/>
          <p:nvPr/>
        </p:nvSpPr>
        <p:spPr>
          <a:xfrm>
            <a:off x="655781" y="1369858"/>
            <a:ext cx="10926619" cy="452431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hu-HU" sz="3200" b="1" u="sng" dirty="0">
                <a:latin typeface="Calibri" panose="020F0502020204030204" pitchFamily="34" charset="0"/>
              </a:rPr>
              <a:t>A </a:t>
            </a:r>
            <a:r>
              <a:rPr lang="hu-HU" sz="3200" b="1" u="sng" dirty="0" smtClean="0">
                <a:latin typeface="Calibri" panose="020F0502020204030204" pitchFamily="34" charset="0"/>
              </a:rPr>
              <a:t>lovagok jellemzői: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Calibri" panose="020F0502020204030204" pitchFamily="34" charset="0"/>
              </a:rPr>
              <a:t>feladatuk </a:t>
            </a:r>
            <a:r>
              <a:rPr lang="hu-HU" sz="3200" dirty="0">
                <a:latin typeface="Calibri" panose="020F0502020204030204" pitchFamily="34" charset="0"/>
              </a:rPr>
              <a:t>a harc </a:t>
            </a:r>
            <a:r>
              <a:rPr lang="hu-HU" sz="3200" dirty="0" smtClean="0">
                <a:latin typeface="Calibri" panose="020F0502020204030204" pitchFamily="34" charset="0"/>
              </a:rPr>
              <a:t>volt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Calibri" panose="020F0502020204030204" pitchFamily="34" charset="0"/>
              </a:rPr>
              <a:t>l</a:t>
            </a:r>
            <a:r>
              <a:rPr lang="hu-HU" sz="3200" dirty="0" smtClean="0">
                <a:latin typeface="Calibri" panose="020F0502020204030204" pitchFamily="34" charset="0"/>
              </a:rPr>
              <a:t>egfontosabb erényüknek </a:t>
            </a:r>
            <a:r>
              <a:rPr lang="hu-HU" sz="3200" dirty="0">
                <a:latin typeface="Calibri" panose="020F0502020204030204" pitchFamily="34" charset="0"/>
              </a:rPr>
              <a:t>a bátorságot és az uruk iránti</a:t>
            </a:r>
          </a:p>
          <a:p>
            <a:r>
              <a:rPr lang="hu-HU" sz="3200" dirty="0">
                <a:latin typeface="Calibri" panose="020F0502020204030204" pitchFamily="34" charset="0"/>
              </a:rPr>
              <a:t>hűséget </a:t>
            </a:r>
            <a:r>
              <a:rPr lang="hu-HU" sz="3200" dirty="0" smtClean="0">
                <a:latin typeface="Calibri" panose="020F0502020204030204" pitchFamily="34" charset="0"/>
              </a:rPr>
              <a:t>tartották</a:t>
            </a:r>
          </a:p>
          <a:p>
            <a:r>
              <a:rPr lang="hu-HU" sz="3200" dirty="0">
                <a:latin typeface="Calibri" panose="020F0502020204030204" pitchFamily="34" charset="0"/>
              </a:rPr>
              <a:t> </a:t>
            </a:r>
            <a:r>
              <a:rPr lang="hu-HU" sz="3200" dirty="0" smtClean="0">
                <a:latin typeface="Calibri" panose="020F0502020204030204" pitchFamily="34" charset="0"/>
              </a:rPr>
              <a:t>   </a:t>
            </a:r>
            <a:r>
              <a:rPr lang="hu-HU" sz="3200" dirty="0">
                <a:latin typeface="Calibri" panose="020F0502020204030204" pitchFamily="34" charset="0"/>
              </a:rPr>
              <a:t>hívő keresztény </a:t>
            </a:r>
            <a:r>
              <a:rPr lang="hu-HU" sz="3200" dirty="0" smtClean="0">
                <a:latin typeface="Calibri" panose="020F0502020204030204" pitchFamily="34" charset="0"/>
              </a:rPr>
              <a:t>életet éltek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Calibri" panose="020F0502020204030204" pitchFamily="34" charset="0"/>
              </a:rPr>
              <a:t>f</a:t>
            </a:r>
            <a:r>
              <a:rPr lang="hu-HU" sz="3200" dirty="0" smtClean="0">
                <a:latin typeface="Calibri" panose="020F0502020204030204" pitchFamily="34" charset="0"/>
              </a:rPr>
              <a:t>eladatuk a </a:t>
            </a:r>
            <a:r>
              <a:rPr lang="hu-HU" sz="3200" dirty="0">
                <a:latin typeface="Calibri" panose="020F0502020204030204" pitchFamily="34" charset="0"/>
              </a:rPr>
              <a:t>nők, a gyerekek </a:t>
            </a:r>
            <a:r>
              <a:rPr lang="hu-HU" sz="3200" dirty="0" smtClean="0">
                <a:latin typeface="Calibri" panose="020F0502020204030204" pitchFamily="34" charset="0"/>
              </a:rPr>
              <a:t>és az </a:t>
            </a:r>
            <a:r>
              <a:rPr lang="hu-HU" sz="3200" dirty="0">
                <a:latin typeface="Calibri" panose="020F0502020204030204" pitchFamily="34" charset="0"/>
              </a:rPr>
              <a:t>idősek védelme és az elesettek </a:t>
            </a:r>
            <a:r>
              <a:rPr lang="hu-HU" sz="3200" dirty="0" smtClean="0">
                <a:latin typeface="Calibri" panose="020F0502020204030204" pitchFamily="34" charset="0"/>
              </a:rPr>
              <a:t>megsegítése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 smtClean="0">
                <a:latin typeface="Calibri" panose="020F0502020204030204" pitchFamily="34" charset="0"/>
              </a:rPr>
              <a:t>művelt emberek voltak </a:t>
            </a:r>
            <a:endParaRPr lang="hu-HU" sz="32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Calibri" panose="020F0502020204030204" pitchFamily="34" charset="0"/>
              </a:rPr>
              <a:t>k</a:t>
            </a:r>
            <a:r>
              <a:rPr lang="hu-HU" sz="3200" dirty="0" smtClean="0">
                <a:latin typeface="Calibri" panose="020F0502020204030204" pitchFamily="34" charset="0"/>
              </a:rPr>
              <a:t>ölteményeket </a:t>
            </a:r>
            <a:r>
              <a:rPr lang="en-US" sz="3200" dirty="0" smtClean="0">
                <a:latin typeface="Calibri" panose="020F0502020204030204" pitchFamily="34" charset="0"/>
              </a:rPr>
              <a:t>is </a:t>
            </a:r>
            <a:r>
              <a:rPr lang="en-US" sz="3200" dirty="0" err="1" smtClean="0">
                <a:latin typeface="Calibri" panose="020F0502020204030204" pitchFamily="34" charset="0"/>
              </a:rPr>
              <a:t>írt</a:t>
            </a:r>
            <a:r>
              <a:rPr lang="hu-HU" sz="3200" dirty="0" err="1" smtClean="0">
                <a:latin typeface="Calibri" panose="020F0502020204030204" pitchFamily="34" charset="0"/>
              </a:rPr>
              <a:t>ak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6992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34607" t="59152" r="8291" b="15974"/>
          <a:stretch/>
        </p:blipFill>
        <p:spPr>
          <a:xfrm>
            <a:off x="244533" y="688932"/>
            <a:ext cx="11034882" cy="38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9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33426" t="29136" r="8989" b="41728"/>
          <a:stretch/>
        </p:blipFill>
        <p:spPr>
          <a:xfrm>
            <a:off x="684509" y="1102289"/>
            <a:ext cx="10676600" cy="43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0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30893" t="43257" r="8286" b="10282"/>
          <a:stretch/>
        </p:blipFill>
        <p:spPr>
          <a:xfrm>
            <a:off x="901874" y="350727"/>
            <a:ext cx="10463796" cy="63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5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Szélesvásznú</PresentationFormat>
  <Paragraphs>10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Calibri-Bold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Felhasználó</dc:creator>
  <cp:lastModifiedBy>Felhasználó</cp:lastModifiedBy>
  <cp:revision>1</cp:revision>
  <dcterms:created xsi:type="dcterms:W3CDTF">2023-10-02T09:46:27Z</dcterms:created>
  <dcterms:modified xsi:type="dcterms:W3CDTF">2023-10-02T09:46:48Z</dcterms:modified>
</cp:coreProperties>
</file>