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3"/>
  </p:notesMasterIdLst>
  <p:sldIdLst>
    <p:sldId id="265" r:id="rId2"/>
    <p:sldId id="28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9" r:id="rId15"/>
    <p:sldId id="277" r:id="rId16"/>
    <p:sldId id="280" r:id="rId17"/>
    <p:sldId id="282" r:id="rId18"/>
    <p:sldId id="281" r:id="rId19"/>
    <p:sldId id="284" r:id="rId20"/>
    <p:sldId id="283" r:id="rId21"/>
    <p:sldId id="278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0" autoAdjust="0"/>
  </p:normalViewPr>
  <p:slideViewPr>
    <p:cSldViewPr snapToGrid="0">
      <p:cViewPr varScale="1">
        <p:scale>
          <a:sx n="110" d="100"/>
          <a:sy n="110" d="100"/>
        </p:scale>
        <p:origin x="-5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23BC9-07D4-42C5-AD60-A79B6BEB794B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F4DD0-9E6A-4AAF-94C2-F1276ED20EDF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849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Beszédtechnikai gyakorlat – nagy ajakkerekítéssel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1908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képekhez tartozó versszöveg felolvasása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2025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BUTA – rokon </a:t>
            </a:r>
            <a:r>
              <a:rPr lang="hu-HU" dirty="0" err="1" smtClean="0"/>
              <a:t>értelműinek</a:t>
            </a:r>
            <a:r>
              <a:rPr lang="hu-HU" dirty="0" smtClean="0"/>
              <a:t> kiválasztása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78813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közmondások magyarázata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52861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Rímek jelölése – 1. és 5. versszak összehasonlítása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10829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326379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Gyakorlásra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21864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Mondd utánam!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6610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Melyik szóra gondoltam? – Hogyan kapcsolódik a szóhoz a közmondás? – Miért fontos a tanulás?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28839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iskolaszerek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66300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Ki ő?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7611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Az</a:t>
            </a:r>
            <a:r>
              <a:rPr lang="hu-HU" baseline="0" dirty="0" smtClean="0"/>
              <a:t> egyre bővülő szavak hangos kiejtése – mondatalkotás  magyarázat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5213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baseline="0" dirty="0" smtClean="0"/>
              <a:t> egyre bővülő szavak hangos kiejtése - mondatalkotás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0713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megjelenő szavak hangos olvasása közösen.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08996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HANGOS OLVASÁS előtt – egyre gyorsuló ütemben olvasás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F4DD0-9E6A-4AAF-94C2-F1276ED20EDF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4418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417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931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30002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27378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6411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88205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639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4980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37175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2803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1493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8306396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5094243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94389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10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5919116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7483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924A08-4B5D-48D3-B8EA-798B65D53762}" type="datetimeFigureOut">
              <a:rPr lang="hu-HU" smtClean="0"/>
              <a:pPr/>
              <a:t>2022.08.23.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F97D3C-8B06-4545-A32F-3CD74B02D6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2406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WxRIOWTua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3624540/sehallsel%C3%A1t-d%C3%B6m%C3%B6t%C3%B6r" TargetMode="External"/><Relationship Id="rId7" Type="http://schemas.openxmlformats.org/officeDocument/2006/relationships/hyperlink" Target="https://wordwall.net/hu/resource/4206355/sehallsel%C3%A1t-d%C3%B6m%C3%B6t%C3%B6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hu/resource/3317731/olvas%c3%a1s/sehallsel%c3%a1t-d%c3%b6m%c3%b6t%c3%b6r" TargetMode="External"/><Relationship Id="rId5" Type="http://schemas.openxmlformats.org/officeDocument/2006/relationships/hyperlink" Target="https://wordwall.net/hu/resource/4106998/olvas%c3%a1s/sehallsel%c3%a1t-d%c3%b6m%c3%b6t%c3%b6r" TargetMode="External"/><Relationship Id="rId4" Type="http://schemas.openxmlformats.org/officeDocument/2006/relationships/hyperlink" Target="https://wordwall.net/hu/resource/4265042/sehallsel%C3%A1t-d%C3%B6m%C3%B6t%C3%B6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7BAncdPP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159727" y="3947531"/>
            <a:ext cx="1068286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3333FF"/>
              </a:buClr>
              <a:tabLst>
                <a:tab pos="457200" algn="l"/>
              </a:tabLst>
            </a:pPr>
            <a:r>
              <a:rPr lang="hu-HU" sz="9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 – i – ü – ö – ü- i – é</a:t>
            </a:r>
            <a:endParaRPr lang="hu-HU" sz="95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31581" y="360556"/>
            <a:ext cx="46946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3333FF"/>
              </a:buClr>
              <a:tabLst>
                <a:tab pos="457200" algn="l"/>
              </a:tabLst>
            </a:pPr>
            <a:r>
              <a:rPr lang="hu-HU" sz="9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hu-HU" sz="9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özepes </a:t>
            </a:r>
          </a:p>
          <a:p>
            <a:pPr lvl="0">
              <a:spcAft>
                <a:spcPts val="0"/>
              </a:spcAft>
              <a:buClr>
                <a:srgbClr val="3333FF"/>
              </a:buClr>
              <a:tabLst>
                <a:tab pos="457200" algn="l"/>
              </a:tabLst>
            </a:pPr>
            <a:r>
              <a:rPr lang="hu-HU" sz="9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hangerő</a:t>
            </a:r>
            <a:endParaRPr lang="hu-HU" sz="95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631581" y="360556"/>
            <a:ext cx="46946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3333FF"/>
              </a:buClr>
              <a:tabLst>
                <a:tab pos="457200" algn="l"/>
              </a:tabLst>
            </a:pPr>
            <a:r>
              <a:rPr lang="hu-HU" sz="9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halk </a:t>
            </a:r>
          </a:p>
          <a:p>
            <a:pPr lvl="0">
              <a:spcAft>
                <a:spcPts val="0"/>
              </a:spcAft>
              <a:buClr>
                <a:srgbClr val="3333FF"/>
              </a:buClr>
              <a:tabLst>
                <a:tab pos="457200" algn="l"/>
              </a:tabLst>
            </a:pPr>
            <a:r>
              <a:rPr lang="hu-HU" sz="9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hangerő</a:t>
            </a:r>
            <a:endParaRPr lang="hu-HU" sz="95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631581" y="360556"/>
            <a:ext cx="469466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Clr>
                <a:srgbClr val="3333FF"/>
              </a:buClr>
              <a:tabLst>
                <a:tab pos="457200" algn="l"/>
              </a:tabLst>
            </a:pPr>
            <a:r>
              <a:rPr lang="hu-HU" sz="9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néma </a:t>
            </a:r>
          </a:p>
          <a:p>
            <a:pPr lvl="0">
              <a:spcAft>
                <a:spcPts val="0"/>
              </a:spcAft>
              <a:buClr>
                <a:srgbClr val="3333FF"/>
              </a:buClr>
              <a:tabLst>
                <a:tab pos="457200" algn="l"/>
              </a:tabLst>
            </a:pPr>
            <a:r>
              <a:rPr lang="hu-HU" sz="9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hangerő</a:t>
            </a:r>
            <a:endParaRPr lang="hu-HU" sz="95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12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06984" y="0"/>
            <a:ext cx="445827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szalma</a:t>
            </a:r>
            <a:endParaRPr lang="hu-HU" sz="1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12463" y="1938992"/>
            <a:ext cx="488627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szalmá</a:t>
            </a:r>
            <a:r>
              <a:rPr lang="hu-HU" sz="1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endParaRPr lang="hu-HU" sz="1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06984" y="3774981"/>
            <a:ext cx="702147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120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zab</a:t>
            </a:r>
            <a:r>
              <a:rPr lang="hu-HU" sz="120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szalmát</a:t>
            </a:r>
            <a:endParaRPr lang="hu-HU" sz="1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66025" y="2354490"/>
            <a:ext cx="1140576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hu-HU" sz="9600" dirty="0"/>
              <a:t>A zab cséplésekor visszamaradó szalma</a:t>
            </a:r>
          </a:p>
        </p:txBody>
      </p:sp>
    </p:spTree>
    <p:extLst>
      <p:ext uri="{BB962C8B-B14F-4D97-AF65-F5344CB8AC3E}">
        <p14:creationId xmlns:p14="http://schemas.microsoft.com/office/powerpoint/2010/main" xmlns="" val="271477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71976" y="26442"/>
            <a:ext cx="40318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könyv</a:t>
            </a:r>
            <a:endParaRPr lang="hu-HU" sz="1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671976" y="1783747"/>
            <a:ext cx="591219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könyv</a:t>
            </a:r>
            <a:r>
              <a:rPr lang="hu-HU" sz="1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lap</a:t>
            </a:r>
            <a:endParaRPr lang="hu-HU" sz="1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83112" y="4109764"/>
            <a:ext cx="73709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3060700" algn="l"/>
              </a:tabLst>
            </a:pPr>
            <a:r>
              <a:rPr lang="hu-HU" sz="1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könyvlap</a:t>
            </a:r>
            <a:r>
              <a:rPr lang="hu-HU" sz="1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ot</a:t>
            </a:r>
            <a:endParaRPr lang="hu-HU" sz="1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65025681"/>
              </p:ext>
            </p:extLst>
          </p:nvPr>
        </p:nvGraphicFramePr>
        <p:xfrm>
          <a:off x="8655162" y="162327"/>
          <a:ext cx="3366291" cy="4833419"/>
        </p:xfrm>
        <a:graphic>
          <a:graphicData uri="http://schemas.openxmlformats.org/presentationml/2006/ole">
            <p:oleObj spid="_x0000_s4122" r:id="rId4" imgW="5772956" imgH="8287907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291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87226" y="483703"/>
            <a:ext cx="6980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0" dirty="0" err="1">
                <a:solidFill>
                  <a:srgbClr val="00B0F0"/>
                </a:solidFill>
              </a:rPr>
              <a:t>k</a:t>
            </a:r>
            <a:r>
              <a:rPr lang="hu-HU" sz="14000" dirty="0" err="1" smtClean="0">
                <a:solidFill>
                  <a:srgbClr val="00B0F0"/>
                </a:solidFill>
              </a:rPr>
              <a:t>e</a:t>
            </a:r>
            <a:r>
              <a:rPr lang="hu-HU" sz="14000" dirty="0" smtClean="0">
                <a:solidFill>
                  <a:srgbClr val="00B0F0"/>
                </a:solidFill>
              </a:rPr>
              <a:t>-</a:t>
            </a:r>
            <a:r>
              <a:rPr lang="hu-HU" sz="14000" dirty="0" err="1" smtClean="0">
                <a:solidFill>
                  <a:srgbClr val="00B0F0"/>
                </a:solidFill>
              </a:rPr>
              <a:t>rül</a:t>
            </a:r>
            <a:r>
              <a:rPr lang="hu-HU" sz="14000" dirty="0" smtClean="0">
                <a:solidFill>
                  <a:srgbClr val="00B0F0"/>
                </a:solidFill>
              </a:rPr>
              <a:t>-te</a:t>
            </a:r>
            <a:endParaRPr lang="hu-HU" sz="14000" dirty="0">
              <a:solidFill>
                <a:srgbClr val="00B0F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103324" y="2565264"/>
            <a:ext cx="6516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0" dirty="0">
                <a:solidFill>
                  <a:srgbClr val="FF0000"/>
                </a:solidFill>
              </a:rPr>
              <a:t>i</a:t>
            </a:r>
            <a:r>
              <a:rPr lang="hu-HU" sz="14000" dirty="0" smtClean="0">
                <a:solidFill>
                  <a:srgbClr val="FF0000"/>
                </a:solidFill>
              </a:rPr>
              <a:t>s-</a:t>
            </a:r>
            <a:r>
              <a:rPr lang="hu-HU" sz="14000" dirty="0" err="1" smtClean="0">
                <a:solidFill>
                  <a:srgbClr val="FF0000"/>
                </a:solidFill>
              </a:rPr>
              <a:t>ko</a:t>
            </a:r>
            <a:r>
              <a:rPr lang="hu-HU" sz="14000" dirty="0" smtClean="0">
                <a:solidFill>
                  <a:srgbClr val="FF0000"/>
                </a:solidFill>
              </a:rPr>
              <a:t>-lát</a:t>
            </a:r>
            <a:endParaRPr lang="hu-HU" sz="14000" dirty="0">
              <a:solidFill>
                <a:srgbClr val="FF000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505089" y="4576201"/>
            <a:ext cx="8936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0" dirty="0">
                <a:solidFill>
                  <a:srgbClr val="0070C0"/>
                </a:solidFill>
              </a:rPr>
              <a:t>g</a:t>
            </a:r>
            <a:r>
              <a:rPr lang="hu-HU" sz="14000" dirty="0" smtClean="0">
                <a:solidFill>
                  <a:srgbClr val="0070C0"/>
                </a:solidFill>
              </a:rPr>
              <a:t>on-</a:t>
            </a:r>
            <a:r>
              <a:rPr lang="hu-HU" sz="14000" dirty="0" err="1" smtClean="0">
                <a:solidFill>
                  <a:srgbClr val="0070C0"/>
                </a:solidFill>
              </a:rPr>
              <a:t>dol</a:t>
            </a:r>
            <a:r>
              <a:rPr lang="hu-HU" sz="14000" dirty="0" smtClean="0">
                <a:solidFill>
                  <a:srgbClr val="0070C0"/>
                </a:solidFill>
              </a:rPr>
              <a:t>-</a:t>
            </a:r>
            <a:r>
              <a:rPr lang="hu-HU" sz="14000" dirty="0" err="1" smtClean="0">
                <a:solidFill>
                  <a:srgbClr val="0070C0"/>
                </a:solidFill>
              </a:rPr>
              <a:t>ta</a:t>
            </a:r>
            <a:endParaRPr lang="hu-HU" sz="14000" dirty="0">
              <a:solidFill>
                <a:srgbClr val="0070C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11548" y="2174971"/>
            <a:ext cx="8568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0" dirty="0"/>
              <a:t>p</a:t>
            </a:r>
            <a:r>
              <a:rPr lang="hu-HU" sz="14000" dirty="0" smtClean="0"/>
              <a:t>ék-</a:t>
            </a:r>
            <a:r>
              <a:rPr lang="hu-HU" sz="14000" dirty="0" err="1" smtClean="0"/>
              <a:t>há</a:t>
            </a:r>
            <a:r>
              <a:rPr lang="hu-HU" sz="14000" dirty="0" smtClean="0"/>
              <a:t>-lót</a:t>
            </a:r>
            <a:endParaRPr lang="hu-HU" sz="14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612883" y="4185908"/>
            <a:ext cx="9616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0" dirty="0" err="1" smtClean="0">
                <a:solidFill>
                  <a:srgbClr val="00B050"/>
                </a:solidFill>
              </a:rPr>
              <a:t>ke</a:t>
            </a:r>
            <a:r>
              <a:rPr lang="hu-HU" sz="14000" dirty="0" smtClean="0">
                <a:solidFill>
                  <a:srgbClr val="00B050"/>
                </a:solidFill>
              </a:rPr>
              <a:t>-men-</a:t>
            </a:r>
            <a:r>
              <a:rPr lang="hu-HU" sz="14000" dirty="0" err="1" smtClean="0">
                <a:solidFill>
                  <a:srgbClr val="00B050"/>
                </a:solidFill>
              </a:rPr>
              <a:t>cét</a:t>
            </a:r>
            <a:endParaRPr lang="hu-HU" sz="14000" dirty="0">
              <a:solidFill>
                <a:srgbClr val="00B05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718715" y="46118"/>
            <a:ext cx="80458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0" dirty="0" err="1">
                <a:solidFill>
                  <a:srgbClr val="7030A0"/>
                </a:solidFill>
              </a:rPr>
              <a:t>o</a:t>
            </a:r>
            <a:r>
              <a:rPr lang="hu-HU" sz="14000" dirty="0" err="1" smtClean="0">
                <a:solidFill>
                  <a:srgbClr val="7030A0"/>
                </a:solidFill>
              </a:rPr>
              <a:t>l-va-sott</a:t>
            </a:r>
            <a:endParaRPr lang="hu-HU" sz="14000" dirty="0">
              <a:solidFill>
                <a:srgbClr val="7030A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99675" y="3843109"/>
            <a:ext cx="102296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0" dirty="0" err="1">
                <a:solidFill>
                  <a:schemeClr val="accent2"/>
                </a:solidFill>
              </a:rPr>
              <a:t>o</a:t>
            </a:r>
            <a:r>
              <a:rPr lang="hu-HU" sz="14000" dirty="0" err="1" smtClean="0">
                <a:solidFill>
                  <a:schemeClr val="accent2"/>
                </a:solidFill>
              </a:rPr>
              <a:t>r</a:t>
            </a:r>
            <a:r>
              <a:rPr lang="hu-HU" sz="14000" dirty="0" smtClean="0">
                <a:solidFill>
                  <a:schemeClr val="accent2"/>
                </a:solidFill>
              </a:rPr>
              <a:t>-</a:t>
            </a:r>
            <a:r>
              <a:rPr lang="hu-HU" sz="14000" dirty="0" err="1" smtClean="0">
                <a:solidFill>
                  <a:schemeClr val="accent2"/>
                </a:solidFill>
              </a:rPr>
              <a:t>dí</a:t>
            </a:r>
            <a:r>
              <a:rPr lang="hu-HU" sz="14000" dirty="0" smtClean="0">
                <a:solidFill>
                  <a:schemeClr val="accent2"/>
                </a:solidFill>
              </a:rPr>
              <a:t>-tani</a:t>
            </a:r>
            <a:endParaRPr lang="hu-HU" sz="14000" dirty="0">
              <a:solidFill>
                <a:schemeClr val="accent2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380567" y="1401193"/>
            <a:ext cx="87112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hu-HU" sz="14000" dirty="0" smtClean="0">
                <a:solidFill>
                  <a:schemeClr val="accent2">
                    <a:lumMod val="75000"/>
                  </a:schemeClr>
                </a:solidFill>
              </a:rPr>
              <a:t>eg-et-te</a:t>
            </a:r>
            <a:endParaRPr lang="hu-HU" sz="1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8121" y="323386"/>
            <a:ext cx="11597778" cy="28007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8800" dirty="0" err="1" smtClean="0">
                <a:latin typeface="Comic Sans MS" panose="030F0702030302020204" pitchFamily="66" charset="0"/>
              </a:rPr>
              <a:t>Ol-vasd</a:t>
            </a:r>
            <a:r>
              <a:rPr lang="hu-HU" sz="8800" dirty="0" smtClean="0">
                <a:latin typeface="Comic Sans MS" panose="030F0702030302020204" pitchFamily="66" charset="0"/>
              </a:rPr>
              <a:t> el </a:t>
            </a:r>
            <a:r>
              <a:rPr lang="hu-HU" sz="8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ma-</a:t>
            </a:r>
            <a:r>
              <a:rPr lang="hu-HU" sz="8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gad</a:t>
            </a:r>
            <a:r>
              <a:rPr lang="hu-HU" sz="8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-</a:t>
            </a:r>
            <a:r>
              <a:rPr lang="hu-HU" sz="8800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ban</a:t>
            </a:r>
            <a:r>
              <a:rPr lang="hu-HU" sz="8800" dirty="0" smtClean="0">
                <a:latin typeface="Comic Sans MS" panose="030F0702030302020204" pitchFamily="66" charset="0"/>
              </a:rPr>
              <a:t> a ver-</a:t>
            </a:r>
            <a:r>
              <a:rPr lang="hu-HU" sz="8800" dirty="0" err="1" smtClean="0">
                <a:latin typeface="Comic Sans MS" panose="030F0702030302020204" pitchFamily="66" charset="0"/>
              </a:rPr>
              <a:t>set</a:t>
            </a:r>
            <a:r>
              <a:rPr lang="hu-HU" sz="8800" dirty="0" smtClean="0">
                <a:latin typeface="Comic Sans MS" panose="030F0702030302020204" pitchFamily="66" charset="0"/>
              </a:rPr>
              <a:t>!</a:t>
            </a:r>
            <a:endParaRPr lang="hu-HU" sz="88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 descr="6fc05d0aa269ab54b1493034265580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35" t="23889" r="25417" b="13333"/>
          <a:stretch>
            <a:fillRect/>
          </a:stretch>
        </p:blipFill>
        <p:spPr bwMode="auto">
          <a:xfrm>
            <a:off x="7918007" y="2608123"/>
            <a:ext cx="4047892" cy="3909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437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0985" y="334536"/>
            <a:ext cx="11987561" cy="62478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  <a:tabLst>
                <a:tab pos="270510" algn="l"/>
              </a:tabLst>
            </a:pPr>
            <a:r>
              <a:rPr lang="hu-HU" sz="8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Csökönyös Dömötör </a:t>
            </a:r>
            <a:endParaRPr lang="hu-HU" sz="8000" dirty="0" smtClean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  <a:tabLst>
                <a:tab pos="270510" algn="l"/>
              </a:tabLst>
            </a:pPr>
            <a:r>
              <a:rPr lang="hu-HU" sz="8000" dirty="0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mögött</a:t>
            </a:r>
            <a:endParaRPr lang="hu-HU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ctr">
              <a:spcAft>
                <a:spcPts val="0"/>
              </a:spcAft>
              <a:tabLst>
                <a:tab pos="270510" algn="l"/>
              </a:tabLst>
            </a:pPr>
            <a:r>
              <a:rPr lang="hu-HU" sz="8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cölöpökön könyökölök</a:t>
            </a:r>
            <a:endParaRPr lang="hu-HU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>
              <a:spcAft>
                <a:spcPts val="0"/>
              </a:spcAft>
              <a:tabLst>
                <a:tab pos="270510" algn="l"/>
              </a:tabLst>
            </a:pPr>
            <a:r>
              <a:rPr lang="hu-HU" sz="8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öt zöld kövön </a:t>
            </a:r>
            <a:r>
              <a:rPr lang="hu-HU" sz="8000" dirty="0" err="1" smtClean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szöszmötölök</a:t>
            </a:r>
            <a:endParaRPr lang="hu-HU" sz="8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u-HU" sz="80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köcsögökön </a:t>
            </a:r>
            <a:r>
              <a:rPr lang="hu-HU" sz="80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csörömpölök</a:t>
            </a:r>
            <a:r>
              <a:rPr lang="hu-HU" sz="72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hu-HU" sz="7200" dirty="0"/>
          </a:p>
        </p:txBody>
      </p:sp>
    </p:spTree>
    <p:extLst>
      <p:ext uri="{BB962C8B-B14F-4D97-AF65-F5344CB8AC3E}">
        <p14:creationId xmlns:p14="http://schemas.microsoft.com/office/powerpoint/2010/main" xmlns="" val="4811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/>
          <a:srcRect l="1920" t="8455" r="1926" b="10732"/>
          <a:stretch/>
        </p:blipFill>
        <p:spPr>
          <a:xfrm>
            <a:off x="4293219" y="256478"/>
            <a:ext cx="6064287" cy="646770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635005" y="727688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1.</a:t>
            </a:r>
            <a:endParaRPr lang="hu-H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639553" y="1967012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hu-H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hu-H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597296" y="3232402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hu-H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hu-H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597296" y="4619575"/>
            <a:ext cx="69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hu-H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hu-H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628931" y="5708747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5</a:t>
            </a:r>
            <a:r>
              <a:rPr lang="hu-H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hu-H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-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7506" y="2172400"/>
            <a:ext cx="1782736" cy="341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Weöres Sándor: Sehallselát Dömötör (K &amp;amp; P Kft., 1992) - antikvarium.h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21" b="21877"/>
          <a:stretch/>
        </p:blipFill>
        <p:spPr bwMode="auto">
          <a:xfrm>
            <a:off x="103490" y="3762781"/>
            <a:ext cx="2631690" cy="282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-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003" y="256478"/>
            <a:ext cx="2443341" cy="308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gyenes összekötő 11"/>
          <p:cNvCxnSpPr/>
          <p:nvPr/>
        </p:nvCxnSpPr>
        <p:spPr>
          <a:xfrm flipV="1">
            <a:off x="6590371" y="1797838"/>
            <a:ext cx="970156" cy="59967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14"/>
          <p:cNvCxnSpPr/>
          <p:nvPr/>
        </p:nvCxnSpPr>
        <p:spPr>
          <a:xfrm flipH="1" flipV="1">
            <a:off x="6397914" y="3972784"/>
            <a:ext cx="1519452" cy="646791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H="1" flipV="1">
            <a:off x="2735181" y="2491560"/>
            <a:ext cx="1658399" cy="25487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>
            <a:off x="2438322" y="4619575"/>
            <a:ext cx="1955258" cy="9219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 flipV="1">
            <a:off x="6311590" y="2097675"/>
            <a:ext cx="3932205" cy="166510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79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884" y="141480"/>
            <a:ext cx="8051414" cy="2037105"/>
          </a:xfrm>
          <a:prstGeom prst="rect">
            <a:avLst/>
          </a:prstGeom>
        </p:spPr>
      </p:pic>
      <p:sp>
        <p:nvSpPr>
          <p:cNvPr id="3" name="Ellipszis 2"/>
          <p:cNvSpPr/>
          <p:nvPr/>
        </p:nvSpPr>
        <p:spPr>
          <a:xfrm>
            <a:off x="318014" y="285537"/>
            <a:ext cx="320648" cy="3783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404" y="285537"/>
            <a:ext cx="1176249" cy="163943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9813073" y="285537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6.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884" y="2322642"/>
            <a:ext cx="11793846" cy="3275270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871858" y="3281498"/>
            <a:ext cx="320648" cy="3783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9" name="Ellipszis 8"/>
          <p:cNvSpPr/>
          <p:nvPr/>
        </p:nvSpPr>
        <p:spPr>
          <a:xfrm>
            <a:off x="7685255" y="4044836"/>
            <a:ext cx="3733594" cy="426803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10" name="Ellipszis 9"/>
          <p:cNvSpPr/>
          <p:nvPr/>
        </p:nvSpPr>
        <p:spPr>
          <a:xfrm>
            <a:off x="6889799" y="2419814"/>
            <a:ext cx="5059931" cy="5798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11" name="Ellipszis 10"/>
          <p:cNvSpPr/>
          <p:nvPr/>
        </p:nvSpPr>
        <p:spPr>
          <a:xfrm>
            <a:off x="7902372" y="3034890"/>
            <a:ext cx="2802800" cy="37839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12" name="Ellipszis 11"/>
          <p:cNvSpPr/>
          <p:nvPr/>
        </p:nvSpPr>
        <p:spPr>
          <a:xfrm>
            <a:off x="7268881" y="3470697"/>
            <a:ext cx="4149968" cy="51673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13" name="Ellipszis 12"/>
          <p:cNvSpPr/>
          <p:nvPr/>
        </p:nvSpPr>
        <p:spPr>
          <a:xfrm>
            <a:off x="8044716" y="4480644"/>
            <a:ext cx="2225558" cy="515102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916397" y="5741969"/>
            <a:ext cx="7264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MI-ÉRT VOLT I-LYEN?</a:t>
            </a:r>
            <a:endParaRPr lang="hu-HU" sz="6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9990998" y="6249800"/>
            <a:ext cx="220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4. VSZ. OLVASÁSA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518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06137" y="89209"/>
            <a:ext cx="34628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/>
              <a:t>oktondi</a:t>
            </a:r>
            <a:endParaRPr lang="hu-HU" sz="8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763171" y="89209"/>
            <a:ext cx="31005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/>
              <a:t>ostoba</a:t>
            </a:r>
            <a:endParaRPr lang="hu-HU" sz="8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06136" y="1568605"/>
            <a:ext cx="42530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/>
              <a:t>csalafinta</a:t>
            </a:r>
            <a:endParaRPr lang="hu-HU" sz="8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029325" y="89208"/>
            <a:ext cx="19423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/>
              <a:t>lüke</a:t>
            </a:r>
            <a:endParaRPr lang="hu-HU" sz="8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397400" y="1524381"/>
            <a:ext cx="42979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/>
              <a:t>kelekótya</a:t>
            </a:r>
            <a:endParaRPr lang="hu-HU" sz="8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6330696" y="3048001"/>
            <a:ext cx="37593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/>
              <a:t>tudatlan</a:t>
            </a:r>
            <a:endParaRPr lang="hu-HU" sz="8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1449659" y="3048001"/>
            <a:ext cx="38298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/>
              <a:t>együgyű</a:t>
            </a:r>
            <a:endParaRPr lang="hu-HU" sz="8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633202" y="4527397"/>
            <a:ext cx="43236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/>
              <a:t>szellemes</a:t>
            </a:r>
            <a:endParaRPr lang="hu-HU" sz="8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8383116" y="4282996"/>
            <a:ext cx="34138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/>
              <a:t>tökfilkó</a:t>
            </a:r>
            <a:endParaRPr lang="hu-HU" sz="8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152508" y="5384173"/>
            <a:ext cx="24897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0" dirty="0" smtClean="0"/>
              <a:t>eszes</a:t>
            </a:r>
            <a:endParaRPr lang="hu-HU" sz="8000" dirty="0"/>
          </a:p>
        </p:txBody>
      </p:sp>
    </p:spTree>
    <p:extLst>
      <p:ext uri="{BB962C8B-B14F-4D97-AF65-F5344CB8AC3E}">
        <p14:creationId xmlns:p14="http://schemas.microsoft.com/office/powerpoint/2010/main" xmlns="" val="12982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355929"/>
            <a:ext cx="1197419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ADJ TA-NÁ-CSOT DÖ-MÖ-TÖR-NEK!</a:t>
            </a:r>
            <a:endParaRPr lang="hu-HU" sz="6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/>
          <a:srcRect l="3809" t="90901"/>
          <a:stretch/>
        </p:blipFill>
        <p:spPr>
          <a:xfrm>
            <a:off x="854557" y="1834900"/>
            <a:ext cx="10265084" cy="85254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 cstate="print"/>
          <a:srcRect l="1" r="518" b="66164"/>
          <a:stretch/>
        </p:blipFill>
        <p:spPr>
          <a:xfrm>
            <a:off x="2563155" y="3016937"/>
            <a:ext cx="6424728" cy="109786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print"/>
          <a:srcRect l="-435" t="47697"/>
          <a:stretch/>
        </p:blipFill>
        <p:spPr>
          <a:xfrm>
            <a:off x="4228922" y="4557285"/>
            <a:ext cx="6486293" cy="1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1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88" t="8315" r="55823" b="43475"/>
          <a:stretch/>
        </p:blipFill>
        <p:spPr>
          <a:xfrm>
            <a:off x="278780" y="122663"/>
            <a:ext cx="4605454" cy="65846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05" t="58636" r="54054" b="10593"/>
          <a:stretch/>
        </p:blipFill>
        <p:spPr>
          <a:xfrm>
            <a:off x="6060627" y="248393"/>
            <a:ext cx="4860980" cy="4369327"/>
          </a:xfrm>
          <a:prstGeom prst="rect">
            <a:avLst/>
          </a:prstGeom>
        </p:spPr>
      </p:pic>
      <p:cxnSp>
        <p:nvCxnSpPr>
          <p:cNvPr id="6" name="Egyenes összekötő 5"/>
          <p:cNvCxnSpPr/>
          <p:nvPr/>
        </p:nvCxnSpPr>
        <p:spPr>
          <a:xfrm flipV="1">
            <a:off x="2306563" y="814039"/>
            <a:ext cx="1395642" cy="185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V="1">
            <a:off x="2882710" y="1245220"/>
            <a:ext cx="1395642" cy="185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2107580" y="1676401"/>
            <a:ext cx="172844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 flipV="1">
            <a:off x="1745285" y="2167055"/>
            <a:ext cx="1395642" cy="1858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13"/>
          <p:cNvCxnSpPr/>
          <p:nvPr/>
        </p:nvCxnSpPr>
        <p:spPr>
          <a:xfrm>
            <a:off x="3836020" y="3084172"/>
            <a:ext cx="442332" cy="471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 flipV="1">
            <a:off x="3140927" y="3515353"/>
            <a:ext cx="561278" cy="929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V="1">
            <a:off x="3129776" y="3985563"/>
            <a:ext cx="927410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V="1">
            <a:off x="2804651" y="4418603"/>
            <a:ext cx="1031369" cy="929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V="1">
            <a:off x="3767254" y="5321853"/>
            <a:ext cx="1007356" cy="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>
            <a:off x="3172522" y="5743744"/>
            <a:ext cx="1209907" cy="1387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flipV="1">
            <a:off x="2723745" y="6172574"/>
            <a:ext cx="1395642" cy="1858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/>
          <p:nvPr/>
        </p:nvCxnSpPr>
        <p:spPr>
          <a:xfrm flipV="1">
            <a:off x="2622514" y="6637703"/>
            <a:ext cx="1213506" cy="9296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V="1">
            <a:off x="9796466" y="832622"/>
            <a:ext cx="585319" cy="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 flipV="1">
            <a:off x="8766836" y="1263803"/>
            <a:ext cx="585319" cy="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/>
          <p:nvPr/>
        </p:nvCxnSpPr>
        <p:spPr>
          <a:xfrm>
            <a:off x="7905798" y="1787913"/>
            <a:ext cx="1890668" cy="7433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34"/>
          <p:cNvCxnSpPr/>
          <p:nvPr/>
        </p:nvCxnSpPr>
        <p:spPr>
          <a:xfrm flipV="1">
            <a:off x="8474176" y="2219094"/>
            <a:ext cx="770185" cy="4"/>
          </a:xfrm>
          <a:prstGeom prst="line">
            <a:avLst/>
          </a:prstGeom>
          <a:ln w="571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flipV="1">
            <a:off x="9336537" y="3161743"/>
            <a:ext cx="1395642" cy="185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flipV="1">
            <a:off x="8546540" y="3609094"/>
            <a:ext cx="1395642" cy="1858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>
            <a:off x="7760498" y="4075029"/>
            <a:ext cx="1728440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flipV="1">
            <a:off x="7398203" y="4565683"/>
            <a:ext cx="1395642" cy="18583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alra-jobbra nyíl 44"/>
          <p:cNvSpPr/>
          <p:nvPr/>
        </p:nvSpPr>
        <p:spPr>
          <a:xfrm rot="2263727">
            <a:off x="4035692" y="1907231"/>
            <a:ext cx="2155131" cy="68535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11140905" y="2470938"/>
            <a:ext cx="575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solidFill>
                  <a:srgbClr val="00B050"/>
                </a:solidFill>
              </a:rPr>
              <a:t>A</a:t>
            </a:r>
            <a:endParaRPr lang="hu-HU" sz="4800" dirty="0">
              <a:solidFill>
                <a:srgbClr val="00B05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11155355" y="3043321"/>
            <a:ext cx="572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00B050"/>
                </a:solidFill>
              </a:rPr>
              <a:t>A</a:t>
            </a:r>
            <a:endParaRPr lang="hu-HU" sz="4800" dirty="0">
              <a:solidFill>
                <a:srgbClr val="00B05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1166925" y="3559175"/>
            <a:ext cx="550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>
                <a:solidFill>
                  <a:srgbClr val="00B050"/>
                </a:solidFill>
              </a:rPr>
              <a:t>B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11188809" y="4075029"/>
            <a:ext cx="550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>
                <a:solidFill>
                  <a:srgbClr val="00B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xmlns="" val="298695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2" grpId="0"/>
      <p:bldP spid="26" grpId="0"/>
      <p:bldP spid="29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691375" y="1230381"/>
            <a:ext cx="108501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spcAft>
                <a:spcPts val="0"/>
              </a:spcAft>
              <a:tabLst>
                <a:tab pos="1710690" algn="l"/>
              </a:tabLst>
            </a:pPr>
            <a:r>
              <a:rPr lang="hu-HU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bőrünkön </a:t>
            </a:r>
            <a:r>
              <a:rPr lang="hu-HU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– </a:t>
            </a:r>
            <a:r>
              <a:rPr lang="hu-HU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	bűvöljük</a:t>
            </a:r>
            <a:endParaRPr lang="hu-HU" sz="6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spcAft>
                <a:spcPts val="0"/>
              </a:spcAft>
              <a:tabLst>
                <a:tab pos="1710690" algn="l"/>
              </a:tabLst>
            </a:pPr>
            <a:r>
              <a:rPr lang="hu-HU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körünkön </a:t>
            </a:r>
            <a:r>
              <a:rPr lang="hu-HU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– </a:t>
            </a:r>
            <a:r>
              <a:rPr lang="hu-HU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	süvöltjük</a:t>
            </a:r>
            <a:endParaRPr lang="hu-HU" sz="6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spcAft>
                <a:spcPts val="0"/>
              </a:spcAft>
              <a:tabLst>
                <a:tab pos="1710690" algn="l"/>
              </a:tabLst>
            </a:pPr>
            <a:r>
              <a:rPr lang="hu-HU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körmünkön – 	szűrőjük</a:t>
            </a:r>
            <a:endParaRPr lang="hu-HU" sz="6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spcAft>
                <a:spcPts val="0"/>
              </a:spcAft>
              <a:tabLst>
                <a:tab pos="1710690" algn="l"/>
              </a:tabLst>
            </a:pPr>
            <a:r>
              <a:rPr lang="hu-HU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tőrünkön </a:t>
            </a:r>
            <a:r>
              <a:rPr lang="hu-HU" sz="6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 – </a:t>
            </a:r>
            <a:r>
              <a:rPr lang="hu-HU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	főzőjük</a:t>
            </a:r>
            <a:endParaRPr lang="hu-HU" sz="6600" b="1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24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 flipH="1">
            <a:off x="8138527" y="245326"/>
            <a:ext cx="3659462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hu-HU" dirty="0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www.youtube.com/watch?v=vWxRIOWTuaw</a:t>
            </a:r>
            <a:endParaRPr lang="hu-HU" dirty="0" smtClean="0"/>
          </a:p>
        </p:txBody>
      </p:sp>
      <p:sp>
        <p:nvSpPr>
          <p:cNvPr id="4" name="Téglalap 3"/>
          <p:cNvSpPr/>
          <p:nvPr/>
        </p:nvSpPr>
        <p:spPr>
          <a:xfrm>
            <a:off x="4999687" y="2194962"/>
            <a:ext cx="7017383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Visszhangolvasás</a:t>
            </a:r>
            <a:r>
              <a:rPr lang="hu-H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egy tanuló hangosan olvassa kétsoronként, az osztály utánamondja</a:t>
            </a:r>
            <a:endParaRPr lang="hu-HU" sz="2800" dirty="0"/>
          </a:p>
        </p:txBody>
      </p:sp>
      <p:sp>
        <p:nvSpPr>
          <p:cNvPr id="5" name="Téglalap 4"/>
          <p:cNvSpPr/>
          <p:nvPr/>
        </p:nvSpPr>
        <p:spPr>
          <a:xfrm>
            <a:off x="1669078" y="3197479"/>
            <a:ext cx="4499291" cy="26776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hu-HU" sz="28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Verstanulás - PÁRONKÉNT</a:t>
            </a:r>
          </a:p>
          <a:p>
            <a:r>
              <a:rPr lang="hu-HU" sz="2800" dirty="0" err="1" smtClean="0">
                <a:latin typeface="Times New Roman" panose="02020603050405020304" pitchFamily="18" charset="0"/>
              </a:rPr>
              <a:t>Sehallselát</a:t>
            </a:r>
            <a:r>
              <a:rPr lang="hu-HU" sz="2800" dirty="0" smtClean="0">
                <a:latin typeface="Times New Roman" panose="02020603050405020304" pitchFamily="18" charset="0"/>
              </a:rPr>
              <a:t>…</a:t>
            </a:r>
          </a:p>
          <a:p>
            <a:r>
              <a:rPr lang="hu-HU" sz="2800" dirty="0" smtClean="0">
                <a:latin typeface="Times New Roman" panose="02020603050405020304" pitchFamily="18" charset="0"/>
              </a:rPr>
              <a:t>Azt gondolta…</a:t>
            </a:r>
          </a:p>
          <a:p>
            <a:r>
              <a:rPr lang="hu-HU" sz="2800" dirty="0" smtClean="0">
                <a:latin typeface="Times New Roman" panose="02020603050405020304" pitchFamily="18" charset="0"/>
              </a:rPr>
              <a:t>Azt hitte…</a:t>
            </a:r>
          </a:p>
          <a:p>
            <a:r>
              <a:rPr lang="hu-HU" sz="2800" dirty="0" smtClean="0">
                <a:latin typeface="Times New Roman" panose="02020603050405020304" pitchFamily="18" charset="0"/>
              </a:rPr>
              <a:t>Míg más…</a:t>
            </a:r>
          </a:p>
          <a:p>
            <a:r>
              <a:rPr lang="hu-HU" sz="2800" dirty="0" smtClean="0">
                <a:latin typeface="Times New Roman" panose="02020603050405020304" pitchFamily="18" charset="0"/>
              </a:rPr>
              <a:t>Csak azt mondom…</a:t>
            </a:r>
            <a:endParaRPr lang="hu-HU" sz="28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19" t="18280" r="14099" b="20695"/>
          <a:stretch/>
        </p:blipFill>
        <p:spPr>
          <a:xfrm>
            <a:off x="5157438" y="3590692"/>
            <a:ext cx="6300439" cy="310003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9448"/>
            <a:ext cx="8051414" cy="2037105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150745" y="1378356"/>
            <a:ext cx="320648" cy="37839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  <p:sp>
        <p:nvSpPr>
          <p:cNvPr id="9" name="Akciógomb: Kezdő dia 8">
            <a:hlinkClick r:id="" action="ppaction://hlinkshowjump?jump=firstslide" highlightClick="1"/>
          </p:cNvPr>
          <p:cNvSpPr/>
          <p:nvPr/>
        </p:nvSpPr>
        <p:spPr>
          <a:xfrm>
            <a:off x="2068329" y="2334177"/>
            <a:ext cx="889271" cy="814892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1451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64165" y="501964"/>
            <a:ext cx="10076985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6275">
              <a:spcAft>
                <a:spcPts val="0"/>
              </a:spcAft>
              <a:tabLst>
                <a:tab pos="270510" algn="l"/>
              </a:tabLst>
            </a:pPr>
            <a:r>
              <a:rPr lang="hu-H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foglalkozások és magyarázata</a:t>
            </a:r>
          </a:p>
          <a:p>
            <a:pPr marL="676275">
              <a:spcAft>
                <a:spcPts val="0"/>
              </a:spcAft>
              <a:tabLst>
                <a:tab pos="270510" algn="l"/>
              </a:tabLs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https://wordwall.net/hu/resource/3624540/sehallsel%C3%A1t-d%C3%B6m%C3%B6t%C3%B6r</a:t>
            </a:r>
            <a:endParaRPr lang="hu-H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6275">
              <a:spcAft>
                <a:spcPts val="0"/>
              </a:spcAft>
              <a:tabLst>
                <a:tab pos="27051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u-H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6275">
              <a:spcAft>
                <a:spcPts val="0"/>
              </a:spcAft>
              <a:tabLst>
                <a:tab pos="270510" algn="l"/>
              </a:tabLs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https://wordwall.net/hu/resource/4265042/sehallsel%C3%A1t-d%C3%B6m%C3%B6t%C3%B6r</a:t>
            </a:r>
            <a:endParaRPr lang="hu-H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85278" y="2051823"/>
            <a:ext cx="8999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https://wordwall.net/hu/resource/4106998/olvas%c3%a1s/sehallsel%c3%a1t-d%c3%b6m%c3%b6t%c3%b6r</a:t>
            </a:r>
            <a:endParaRPr lang="hu-H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u-H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https://wordwall.net/hu/resource/3317731/olvas%c3%a1s/sehallsel%c3%a1t-d%c3%b6m%c3%b6t%c3%b6r</a:t>
            </a:r>
            <a:endParaRPr lang="hu-H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buta – okos szinonimák</a:t>
            </a:r>
            <a:endParaRPr lang="hu-H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u-H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https://wordwall.net/hu/resource/4206355/sehallsel%C3%A1t-d%C3%B6m%C3%B6t%C3%B6r</a:t>
            </a:r>
            <a:endParaRPr lang="hu-H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510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verskiegészítés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0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/>
          <a:srcRect l="12912" t="53367" r="9562" b="12316"/>
          <a:stretch/>
        </p:blipFill>
        <p:spPr>
          <a:xfrm>
            <a:off x="1592726" y="702525"/>
            <a:ext cx="9955839" cy="38694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/>
          <a:srcRect l="3809" t="90901"/>
          <a:stretch/>
        </p:blipFill>
        <p:spPr>
          <a:xfrm>
            <a:off x="1592726" y="5045999"/>
            <a:ext cx="10265084" cy="852544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248616" y="903250"/>
            <a:ext cx="3962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C00000"/>
                </a:solidFill>
              </a:rPr>
              <a:t>I</a:t>
            </a:r>
            <a:endParaRPr lang="hu-HU" sz="6000" b="1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036636" y="903250"/>
            <a:ext cx="628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rgbClr val="C00000"/>
                </a:solidFill>
              </a:rPr>
              <a:t>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814356" y="903249"/>
            <a:ext cx="6703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rgbClr val="C00000"/>
                </a:solidFill>
              </a:rPr>
              <a:t>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6503739" y="903248"/>
            <a:ext cx="7505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7355089" y="903247"/>
            <a:ext cx="5982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rgbClr val="C00000"/>
                </a:solidFill>
              </a:rPr>
              <a:t>L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8078403" y="903246"/>
            <a:ext cx="6896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74922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/>
          <a:srcRect t="-1" r="70387" b="59509"/>
          <a:stretch/>
        </p:blipFill>
        <p:spPr>
          <a:xfrm>
            <a:off x="160709" y="130098"/>
            <a:ext cx="5072841" cy="654948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 cstate="print"/>
          <a:srcRect l="42972" t="991" r="1141" b="58848"/>
          <a:stretch/>
        </p:blipFill>
        <p:spPr>
          <a:xfrm>
            <a:off x="3464495" y="130098"/>
            <a:ext cx="8467310" cy="57453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71671" y="267630"/>
            <a:ext cx="6078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rgbClr val="C00000"/>
                </a:solidFill>
              </a:rPr>
              <a:t>p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315493" y="267631"/>
            <a:ext cx="614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C00000"/>
                </a:solidFill>
              </a:rPr>
              <a:t>d</a:t>
            </a:r>
            <a:endParaRPr lang="hu-HU" sz="6000" b="1" dirty="0">
              <a:solidFill>
                <a:srgbClr val="C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14268" y="1510036"/>
            <a:ext cx="5822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C00000"/>
                </a:solidFill>
              </a:rPr>
              <a:t>k</a:t>
            </a:r>
            <a:endParaRPr lang="hu-HU" sz="6000" b="1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315493" y="1510036"/>
            <a:ext cx="13853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err="1" smtClean="0">
                <a:solidFill>
                  <a:srgbClr val="C00000"/>
                </a:solidFill>
              </a:rPr>
              <a:t>nyv</a:t>
            </a:r>
            <a:endParaRPr lang="hu-HU" sz="6000" b="1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01445" y="2852402"/>
            <a:ext cx="476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C00000"/>
                </a:solidFill>
              </a:rPr>
              <a:t>t</a:t>
            </a:r>
            <a:endParaRPr lang="hu-HU" sz="6000" b="1" dirty="0">
              <a:solidFill>
                <a:srgbClr val="C00000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1259387" y="2897006"/>
            <a:ext cx="965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C00000"/>
                </a:solidFill>
              </a:rPr>
              <a:t>b l</a:t>
            </a:r>
            <a:endParaRPr lang="hu-HU" sz="6000" b="1" dirty="0">
              <a:solidFill>
                <a:srgbClr val="C00000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611672" y="4276944"/>
            <a:ext cx="1066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rgbClr val="C00000"/>
                </a:solidFill>
              </a:rPr>
              <a:t>s</a:t>
            </a:r>
            <a:r>
              <a:rPr lang="hu-HU" sz="6000" b="1" dirty="0" smtClean="0">
                <a:solidFill>
                  <a:srgbClr val="C00000"/>
                </a:solidFill>
              </a:rPr>
              <a:t> k</a:t>
            </a:r>
            <a:endParaRPr lang="hu-HU" sz="6000" b="1" dirty="0">
              <a:solidFill>
                <a:srgbClr val="C0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2063046" y="4283976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C00000"/>
                </a:solidFill>
              </a:rPr>
              <a:t>l</a:t>
            </a:r>
            <a:endParaRPr lang="hu-HU" sz="6000" b="1" dirty="0">
              <a:solidFill>
                <a:srgbClr val="C00000"/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53188" y="5656882"/>
            <a:ext cx="1066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rgbClr val="C00000"/>
                </a:solidFill>
              </a:rPr>
              <a:t>s</a:t>
            </a:r>
            <a:r>
              <a:rPr lang="hu-HU" sz="6000" b="1" dirty="0" smtClean="0">
                <a:solidFill>
                  <a:srgbClr val="C00000"/>
                </a:solidFill>
              </a:rPr>
              <a:t> k</a:t>
            </a:r>
            <a:endParaRPr lang="hu-HU" sz="6000" b="1" dirty="0">
              <a:solidFill>
                <a:srgbClr val="C0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104562" y="5663914"/>
            <a:ext cx="378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C00000"/>
                </a:solidFill>
              </a:rPr>
              <a:t>l</a:t>
            </a:r>
            <a:endParaRPr lang="hu-HU" sz="6000" b="1" dirty="0">
              <a:solidFill>
                <a:srgbClr val="C00000"/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893071" y="5622019"/>
            <a:ext cx="476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 smtClean="0">
                <a:solidFill>
                  <a:srgbClr val="C00000"/>
                </a:solidFill>
              </a:rPr>
              <a:t>t</a:t>
            </a:r>
            <a:endParaRPr lang="hu-HU" sz="6000" b="1" dirty="0">
              <a:solidFill>
                <a:srgbClr val="C00000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3736538" y="5644421"/>
            <a:ext cx="10663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000" b="1" dirty="0">
                <a:solidFill>
                  <a:srgbClr val="C00000"/>
                </a:solidFill>
              </a:rPr>
              <a:t>s</a:t>
            </a:r>
            <a:r>
              <a:rPr lang="hu-HU" sz="6000" b="1" dirty="0" smtClean="0">
                <a:solidFill>
                  <a:srgbClr val="C00000"/>
                </a:solidFill>
              </a:rPr>
              <a:t> k</a:t>
            </a:r>
            <a:endParaRPr lang="hu-H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6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85" y="4549697"/>
            <a:ext cx="12054849" cy="211873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7537"/>
            <a:ext cx="1739590" cy="2424609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886797" y="117537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/>
              <a:t>6.</a:t>
            </a:r>
            <a:endParaRPr lang="hu-HU" sz="3200" dirty="0"/>
          </a:p>
        </p:txBody>
      </p:sp>
      <p:cxnSp>
        <p:nvCxnSpPr>
          <p:cNvPr id="6" name="Egyenes összekötő 5"/>
          <p:cNvCxnSpPr/>
          <p:nvPr/>
        </p:nvCxnSpPr>
        <p:spPr>
          <a:xfrm>
            <a:off x="873631" y="4995745"/>
            <a:ext cx="126946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873631" y="5393472"/>
            <a:ext cx="126946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678485" y="6129452"/>
            <a:ext cx="10216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3128036" y="6129452"/>
            <a:ext cx="1269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5878670" y="6523462"/>
            <a:ext cx="1269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/>
          <p:cNvCxnSpPr/>
          <p:nvPr/>
        </p:nvCxnSpPr>
        <p:spPr>
          <a:xfrm>
            <a:off x="10636523" y="6103431"/>
            <a:ext cx="1269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-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304" y="268688"/>
            <a:ext cx="3555115" cy="262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- 00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8134" y="117537"/>
            <a:ext cx="4658771" cy="292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Szövegdoboz 21"/>
          <p:cNvSpPr txBox="1"/>
          <p:nvPr/>
        </p:nvSpPr>
        <p:spPr>
          <a:xfrm>
            <a:off x="3128036" y="3045008"/>
            <a:ext cx="15215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b="1" dirty="0" smtClean="0">
                <a:solidFill>
                  <a:srgbClr val="C00000"/>
                </a:solidFill>
              </a:rPr>
              <a:t>pék</a:t>
            </a:r>
            <a:endParaRPr lang="hu-HU" sz="6600" b="1" dirty="0">
              <a:solidFill>
                <a:srgbClr val="C00000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7796680" y="2991924"/>
            <a:ext cx="29610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b="1" dirty="0" smtClean="0">
                <a:solidFill>
                  <a:srgbClr val="C00000"/>
                </a:solidFill>
              </a:rPr>
              <a:t>fazekas</a:t>
            </a:r>
            <a:endParaRPr lang="hu-HU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39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/>
          <a:srcRect l="670" t="697" r="869" b="49478"/>
          <a:stretch/>
        </p:blipFill>
        <p:spPr>
          <a:xfrm>
            <a:off x="490654" y="256478"/>
            <a:ext cx="7315200" cy="159462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/>
          <a:srcRect l="869" t="50289" r="50050" b="930"/>
          <a:stretch/>
        </p:blipFill>
        <p:spPr>
          <a:xfrm>
            <a:off x="8006577" y="289931"/>
            <a:ext cx="3646448" cy="156117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183686" y="2418075"/>
            <a:ext cx="121225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</a:rPr>
              <a:t>ács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3812317" y="2418074"/>
            <a:ext cx="115608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</a:rPr>
              <a:t>pék</a:t>
            </a:r>
            <a:endParaRPr lang="hu-HU" sz="4800" b="1" dirty="0">
              <a:solidFill>
                <a:srgbClr val="C0000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401496" y="2419236"/>
            <a:ext cx="221887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</a:rPr>
              <a:t>szakács</a:t>
            </a:r>
            <a:endParaRPr lang="hu-HU" sz="4800" b="1" dirty="0">
              <a:solidFill>
                <a:srgbClr val="C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761249" y="2441331"/>
            <a:ext cx="198400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</a:rPr>
              <a:t>kovács</a:t>
            </a:r>
            <a:endParaRPr lang="hu-HU" sz="4800" b="1" dirty="0">
              <a:solidFill>
                <a:srgbClr val="C00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 flipH="1">
            <a:off x="9948482" y="2418073"/>
            <a:ext cx="194450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</a:rPr>
              <a:t>takács</a:t>
            </a:r>
            <a:endParaRPr lang="hu-HU" sz="4800" b="1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07198" y="2420928"/>
            <a:ext cx="160172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</a:rPr>
              <a:t>szűcs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9061747" y="3966309"/>
            <a:ext cx="191607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Ételeket főz.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440783" y="4036052"/>
            <a:ext cx="305676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Vasból készít szerszámokat.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5947569" y="4043848"/>
            <a:ext cx="26924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Fonalból vásznat sző.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113586" y="4009746"/>
            <a:ext cx="217294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Kenyeret, kiflit süt.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8753251" y="5454017"/>
            <a:ext cx="314855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Tetőt, állványt készít fából.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172813" y="5454016"/>
            <a:ext cx="388591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Állatbőrből készít ruhaneműt.</a:t>
            </a:r>
          </a:p>
        </p:txBody>
      </p:sp>
      <p:cxnSp>
        <p:nvCxnSpPr>
          <p:cNvPr id="19" name="Egyenes összekötő 18"/>
          <p:cNvCxnSpPr/>
          <p:nvPr/>
        </p:nvCxnSpPr>
        <p:spPr>
          <a:xfrm>
            <a:off x="1672683" y="1851102"/>
            <a:ext cx="858644" cy="56697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>
            <a:off x="3146429" y="3085587"/>
            <a:ext cx="5606822" cy="286901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>
            <a:off x="3440314" y="1874360"/>
            <a:ext cx="858644" cy="5669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>
            <a:stCxn id="5" idx="2"/>
          </p:cNvCxnSpPr>
          <p:nvPr/>
        </p:nvCxnSpPr>
        <p:spPr>
          <a:xfrm flipH="1">
            <a:off x="1808919" y="3249071"/>
            <a:ext cx="2581441" cy="68848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24"/>
          <p:cNvCxnSpPr/>
          <p:nvPr/>
        </p:nvCxnSpPr>
        <p:spPr>
          <a:xfrm flipH="1">
            <a:off x="1401782" y="1928356"/>
            <a:ext cx="3707497" cy="43575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 flipH="1" flipV="1">
            <a:off x="5394749" y="1986378"/>
            <a:ext cx="9351" cy="354892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/>
          <p:nvPr/>
        </p:nvCxnSpPr>
        <p:spPr>
          <a:xfrm flipH="1" flipV="1">
            <a:off x="6620030" y="1889729"/>
            <a:ext cx="1854897" cy="65585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/>
          <p:nvPr/>
        </p:nvCxnSpPr>
        <p:spPr>
          <a:xfrm flipV="1">
            <a:off x="4412961" y="3181602"/>
            <a:ext cx="4227033" cy="900729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33"/>
          <p:cNvCxnSpPr/>
          <p:nvPr/>
        </p:nvCxnSpPr>
        <p:spPr>
          <a:xfrm flipV="1">
            <a:off x="6854352" y="1906551"/>
            <a:ext cx="1997444" cy="69584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35"/>
          <p:cNvCxnSpPr/>
          <p:nvPr/>
        </p:nvCxnSpPr>
        <p:spPr>
          <a:xfrm>
            <a:off x="7082594" y="3121725"/>
            <a:ext cx="2306733" cy="844584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gyenes összekötő 39"/>
          <p:cNvCxnSpPr/>
          <p:nvPr/>
        </p:nvCxnSpPr>
        <p:spPr>
          <a:xfrm flipH="1" flipV="1">
            <a:off x="10529173" y="1986378"/>
            <a:ext cx="8729" cy="508980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flipV="1">
            <a:off x="8006577" y="3147680"/>
            <a:ext cx="2408604" cy="908369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236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75263" y="544489"/>
            <a:ext cx="95547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hu-HU" altLang="hu-HU" sz="9600" b="0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eröWes</a:t>
            </a:r>
            <a:r>
              <a:rPr kumimoji="0" lang="hu-HU" altLang="hu-HU" sz="9600" b="0" i="0" u="none" strike="noStrike" cap="none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 </a:t>
            </a:r>
            <a:r>
              <a:rPr kumimoji="0" lang="hu-HU" altLang="hu-HU" sz="9600" b="0" i="1" u="none" strike="noStrike" cap="none" normalizeH="0" baseline="0" dirty="0" err="1" smtClean="0">
                <a:ln>
                  <a:noFill/>
                </a:ln>
                <a:solidFill>
                  <a:srgbClr val="00808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Snodrá</a:t>
            </a:r>
            <a:r>
              <a:rPr kumimoji="0" lang="hu-HU" altLang="hu-HU" sz="9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	</a:t>
            </a:r>
            <a:endParaRPr kumimoji="0" lang="hu-HU" altLang="hu-H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9" name="il_fi" descr="weor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718" y="2114149"/>
            <a:ext cx="2944860" cy="437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7269" y="48684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kumimoji="0" lang="hu-HU" alt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23062" y="2333836"/>
            <a:ext cx="486193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lang="hu-HU" altLang="hu-HU" sz="9600" i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Weöres</a:t>
            </a:r>
            <a:r>
              <a:rPr kumimoji="0" lang="hu-HU" altLang="hu-HU" sz="9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 </a:t>
            </a:r>
            <a:r>
              <a:rPr lang="hu-HU" altLang="hu-HU" sz="9600" i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Sándor</a:t>
            </a:r>
            <a:r>
              <a:rPr kumimoji="0" lang="hu-HU" altLang="hu-HU" sz="9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	</a:t>
            </a:r>
            <a:endParaRPr kumimoji="0" lang="hu-HU" altLang="hu-HU" sz="9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2052" name="il_fi" descr="weores_sand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51" y="2280650"/>
            <a:ext cx="2538649" cy="403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377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7662" y="0"/>
            <a:ext cx="5404338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1137424" cy="158532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" y="1728440"/>
            <a:ext cx="5910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3600" dirty="0"/>
              <a:t>7</a:t>
            </a:r>
            <a:r>
              <a:rPr lang="hu-HU" sz="3600" dirty="0" smtClean="0"/>
              <a:t>.</a:t>
            </a:r>
            <a:endParaRPr lang="hu-HU" sz="3600" dirty="0"/>
          </a:p>
        </p:txBody>
      </p:sp>
      <p:sp>
        <p:nvSpPr>
          <p:cNvPr id="7" name="Ellipszis 6"/>
          <p:cNvSpPr/>
          <p:nvPr/>
        </p:nvSpPr>
        <p:spPr>
          <a:xfrm>
            <a:off x="7860990" y="0"/>
            <a:ext cx="3100039" cy="602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Balra nyíl 7"/>
          <p:cNvSpPr/>
          <p:nvPr/>
        </p:nvSpPr>
        <p:spPr>
          <a:xfrm>
            <a:off x="6289288" y="49686"/>
            <a:ext cx="1906857" cy="5027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77" t="25580" r="47897" b="10396"/>
          <a:stretch/>
        </p:blipFill>
        <p:spPr>
          <a:xfrm>
            <a:off x="3454066" y="129501"/>
            <a:ext cx="2669001" cy="331622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442914" y="2374771"/>
            <a:ext cx="301364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rgbClr val="C00000"/>
                </a:solidFill>
              </a:rPr>
              <a:t>n</a:t>
            </a:r>
            <a:r>
              <a:rPr lang="hu-HU" sz="4800" b="1" dirty="0" smtClean="0">
                <a:solidFill>
                  <a:srgbClr val="C00000"/>
                </a:solidFill>
              </a:rPr>
              <a:t>em figyel semmire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13579" y="4082241"/>
            <a:ext cx="3351638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Szövegforma  </a:t>
            </a:r>
            <a:endParaRPr lang="hu-HU" sz="4400" b="1" dirty="0">
              <a:solidFill>
                <a:srgbClr val="C0000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3668751" y="4082241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b="1" dirty="0">
                <a:solidFill>
                  <a:srgbClr val="C00000"/>
                </a:solidFill>
              </a:rPr>
              <a:t>VERS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695617" y="4989492"/>
            <a:ext cx="4533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b="1" dirty="0" smtClean="0">
                <a:solidFill>
                  <a:srgbClr val="C00000"/>
                </a:solidFill>
              </a:rPr>
              <a:t>VERSZAKOK</a:t>
            </a:r>
            <a:endParaRPr lang="hu-HU" sz="6000" b="1" dirty="0">
              <a:solidFill>
                <a:srgbClr val="C00000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6456555" y="970156"/>
            <a:ext cx="5132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1.</a:t>
            </a:r>
            <a:endParaRPr lang="hu-H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6501464" y="2034163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2</a:t>
            </a:r>
            <a:r>
              <a:rPr lang="hu-H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hu-H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6484760" y="3123335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3</a:t>
            </a:r>
            <a:r>
              <a:rPr lang="hu-H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hu-H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6453125" y="4285039"/>
            <a:ext cx="69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r>
              <a:rPr lang="hu-H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hu-H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6484760" y="5374211"/>
            <a:ext cx="582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5</a:t>
            </a:r>
            <a:r>
              <a:rPr lang="hu-H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</a:t>
            </a:r>
            <a:endParaRPr lang="hu-H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3267493" y="5842337"/>
            <a:ext cx="2968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60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4 sor</a:t>
            </a:r>
            <a:endParaRPr lang="hu-HU" sz="60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 flipV="1">
            <a:off x="5475249" y="5374211"/>
            <a:ext cx="1494588" cy="92622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V="1">
            <a:off x="5492156" y="5598105"/>
            <a:ext cx="1477681" cy="70233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V="1">
            <a:off x="5492156" y="5784215"/>
            <a:ext cx="1477681" cy="552053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gyenes összekötő 22"/>
          <p:cNvCxnSpPr/>
          <p:nvPr/>
        </p:nvCxnSpPr>
        <p:spPr>
          <a:xfrm flipV="1">
            <a:off x="5485228" y="6005155"/>
            <a:ext cx="1484609" cy="35958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374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71143" y="3785262"/>
            <a:ext cx="11493393" cy="25945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5400" dirty="0" smtClean="0">
                <a:latin typeface="Comic Sans MS" panose="030F0702030302020204" pitchFamily="66" charset="0"/>
              </a:rPr>
              <a:t>Mondj </a:t>
            </a:r>
            <a:r>
              <a:rPr lang="hu-HU" sz="5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vé</a:t>
            </a:r>
            <a:r>
              <a:rPr lang="hu-HU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-le-</a:t>
            </a:r>
            <a:r>
              <a:rPr lang="hu-HU" sz="5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ményt</a:t>
            </a:r>
            <a:r>
              <a:rPr lang="hu-HU" sz="5400" dirty="0" smtClean="0">
                <a:latin typeface="Comic Sans MS" panose="030F0702030302020204" pitchFamily="66" charset="0"/>
              </a:rPr>
              <a:t>!</a:t>
            </a:r>
          </a:p>
          <a:p>
            <a:r>
              <a:rPr lang="hu-HU" sz="5400" dirty="0" smtClean="0">
                <a:latin typeface="Comic Sans MS" panose="030F0702030302020204" pitchFamily="66" charset="0"/>
              </a:rPr>
              <a:t>Milyen-</a:t>
            </a:r>
            <a:r>
              <a:rPr lang="hu-HU" sz="5400" dirty="0" err="1" smtClean="0">
                <a:latin typeface="Comic Sans MS" panose="030F0702030302020204" pitchFamily="66" charset="0"/>
              </a:rPr>
              <a:t>nek</a:t>
            </a:r>
            <a:r>
              <a:rPr lang="hu-HU" sz="5400" dirty="0" smtClean="0">
                <a:latin typeface="Comic Sans MS" panose="030F0702030302020204" pitchFamily="66" charset="0"/>
              </a:rPr>
              <a:t> is-mer-ted meg </a:t>
            </a:r>
            <a:r>
              <a:rPr lang="hu-HU" sz="5400" dirty="0" err="1" smtClean="0">
                <a:latin typeface="Comic Sans MS" panose="030F0702030302020204" pitchFamily="66" charset="0"/>
              </a:rPr>
              <a:t>Dö</a:t>
            </a:r>
            <a:r>
              <a:rPr lang="hu-HU" sz="5400" dirty="0" smtClean="0">
                <a:latin typeface="Comic Sans MS" panose="030F0702030302020204" pitchFamily="66" charset="0"/>
              </a:rPr>
              <a:t>-</a:t>
            </a:r>
            <a:r>
              <a:rPr lang="hu-HU" sz="5400" dirty="0" err="1" smtClean="0">
                <a:latin typeface="Comic Sans MS" panose="030F0702030302020204" pitchFamily="66" charset="0"/>
              </a:rPr>
              <a:t>mö</a:t>
            </a:r>
            <a:r>
              <a:rPr lang="hu-HU" sz="5400" dirty="0" smtClean="0">
                <a:latin typeface="Comic Sans MS" panose="030F0702030302020204" pitchFamily="66" charset="0"/>
              </a:rPr>
              <a:t>-tört?</a:t>
            </a:r>
            <a:endParaRPr lang="hu-HU" sz="5400" dirty="0">
              <a:latin typeface="Comic Sans MS" panose="030F0702030302020204" pitchFamily="66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999" t="17321" r="38565" b="54540"/>
          <a:stretch/>
        </p:blipFill>
        <p:spPr>
          <a:xfrm>
            <a:off x="7683188" y="603527"/>
            <a:ext cx="2642839" cy="422853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56856" y="280362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lvl="0">
              <a:spcAft>
                <a:spcPts val="0"/>
              </a:spcAft>
              <a:buClr>
                <a:srgbClr val="3333FF"/>
              </a:buClr>
              <a:tabLst>
                <a:tab pos="270510" algn="l"/>
                <a:tab pos="540385" algn="l"/>
              </a:tabLst>
            </a:pPr>
            <a:r>
              <a:rPr lang="hu-HU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Bemutató </a:t>
            </a:r>
            <a:endParaRPr lang="hu-H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0">
              <a:spcAft>
                <a:spcPts val="0"/>
              </a:spcAft>
              <a:tabLst>
                <a:tab pos="270510" algn="l"/>
                <a:tab pos="540385" algn="l"/>
              </a:tabLst>
            </a:pPr>
            <a:r>
              <a:rPr lang="hu-HU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https://www.youtube.com/watch?v=y7BAncdPPOM</a:t>
            </a:r>
            <a:endParaRPr lang="hu-H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4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Sárga–naranc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arallaxi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i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646</TotalTime>
  <Words>332</Words>
  <Application>Microsoft Office PowerPoint</Application>
  <PresentationFormat>Egyéni</PresentationFormat>
  <Paragraphs>155</Paragraphs>
  <Slides>21</Slides>
  <Notes>15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0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Parallaxis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Weöres Sándor</dc:title>
  <dc:creator>Krisfalusi-Berkes Gabriella</dc:creator>
  <cp:lastModifiedBy>user</cp:lastModifiedBy>
  <cp:revision>46</cp:revision>
  <dcterms:created xsi:type="dcterms:W3CDTF">2020-09-13T16:43:26Z</dcterms:created>
  <dcterms:modified xsi:type="dcterms:W3CDTF">2022-08-22T22:06:57Z</dcterms:modified>
</cp:coreProperties>
</file>