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70" r:id="rId5"/>
    <p:sldId id="258" r:id="rId6"/>
    <p:sldId id="262" r:id="rId7"/>
    <p:sldId id="259" r:id="rId8"/>
    <p:sldId id="272" r:id="rId9"/>
    <p:sldId id="260" r:id="rId10"/>
    <p:sldId id="269" r:id="rId11"/>
    <p:sldId id="271" r:id="rId12"/>
    <p:sldId id="273" r:id="rId13"/>
    <p:sldId id="274" r:id="rId14"/>
    <p:sldId id="268" r:id="rId15"/>
    <p:sldId id="275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75" d="100"/>
          <a:sy n="75" d="100"/>
        </p:scale>
        <p:origin x="-68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706D5F-5CCC-44ED-A464-D60DCC4EE608}" type="datetimeFigureOut">
              <a:rPr lang="hu-HU" smtClean="0"/>
              <a:pPr/>
              <a:t>2021.04.27.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37B0A5-A51D-4A61-BA15-C19DA4FDC38E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6462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6D5F-5CCC-44ED-A464-D60DCC4EE608}" type="datetimeFigureOut">
              <a:rPr lang="hu-HU" smtClean="0"/>
              <a:pPr/>
              <a:t>2021.04.27.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B0A5-A51D-4A61-BA15-C19DA4FDC38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618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6D5F-5CCC-44ED-A464-D60DCC4EE608}" type="datetimeFigureOut">
              <a:rPr lang="hu-HU" smtClean="0"/>
              <a:pPr/>
              <a:t>2021.04.27.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B0A5-A51D-4A61-BA15-C19DA4FDC38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21461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6D5F-5CCC-44ED-A464-D60DCC4EE608}" type="datetimeFigureOut">
              <a:rPr lang="hu-HU" smtClean="0"/>
              <a:pPr/>
              <a:t>2021.04.27.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B0A5-A51D-4A61-BA15-C19DA4FDC38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91335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6D5F-5CCC-44ED-A464-D60DCC4EE608}" type="datetimeFigureOut">
              <a:rPr lang="hu-HU" smtClean="0"/>
              <a:pPr/>
              <a:t>2021.04.27.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B0A5-A51D-4A61-BA15-C19DA4FDC38E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33683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6D5F-5CCC-44ED-A464-D60DCC4EE608}" type="datetimeFigureOut">
              <a:rPr lang="hu-HU" smtClean="0"/>
              <a:pPr/>
              <a:t>2021.04.27.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B0A5-A51D-4A61-BA15-C19DA4FDC38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6927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6D5F-5CCC-44ED-A464-D60DCC4EE608}" type="datetimeFigureOut">
              <a:rPr lang="hu-HU" smtClean="0"/>
              <a:pPr/>
              <a:t>2021.04.27.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B0A5-A51D-4A61-BA15-C19DA4FDC38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7427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6D5F-5CCC-44ED-A464-D60DCC4EE608}" type="datetimeFigureOut">
              <a:rPr lang="hu-HU" smtClean="0"/>
              <a:pPr/>
              <a:t>2021.04.27.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B0A5-A51D-4A61-BA15-C19DA4FDC38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3705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6D5F-5CCC-44ED-A464-D60DCC4EE608}" type="datetimeFigureOut">
              <a:rPr lang="hu-HU" smtClean="0"/>
              <a:pPr/>
              <a:t>2021.04.27.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B0A5-A51D-4A61-BA15-C19DA4FDC38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5486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6D5F-5CCC-44ED-A464-D60DCC4EE608}" type="datetimeFigureOut">
              <a:rPr lang="hu-HU" smtClean="0"/>
              <a:pPr/>
              <a:t>2021.04.27.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B0A5-A51D-4A61-BA15-C19DA4FDC38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90226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6D5F-5CCC-44ED-A464-D60DCC4EE608}" type="datetimeFigureOut">
              <a:rPr lang="hu-HU" smtClean="0"/>
              <a:pPr/>
              <a:t>2021.04.27.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B0A5-A51D-4A61-BA15-C19DA4FDC38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2748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A706D5F-5CCC-44ED-A464-D60DCC4EE608}" type="datetimeFigureOut">
              <a:rPr lang="hu-HU" smtClean="0"/>
              <a:pPr/>
              <a:t>2021.04.27.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A37B0A5-A51D-4A61-BA15-C19DA4FDC38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9486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ordwall.net/hu/resource/3441907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0B40C3D0-0D89-490D-A027-1D55ED6B2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074" y="1736618"/>
            <a:ext cx="9966960" cy="4471676"/>
          </a:xfrm>
        </p:spPr>
        <p:txBody>
          <a:bodyPr>
            <a:normAutofit fontScale="90000"/>
          </a:bodyPr>
          <a:lstStyle/>
          <a:p>
            <a:r>
              <a:rPr lang="hu-HU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Olvasás</a:t>
            </a:r>
            <a:r>
              <a:rPr lang="hu-H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Nagybetűk megismerése</a:t>
            </a:r>
            <a:r>
              <a:rPr lang="hu-H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I	Í	O	 Ó M</a:t>
            </a:r>
            <a:r>
              <a:rPr lang="hu-H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S</a:t>
            </a:r>
            <a:br>
              <a:rPr lang="hu-H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Tk.135.o.</a:t>
            </a:r>
            <a:endParaRPr lang="hu-H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385" y="511091"/>
            <a:ext cx="21621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919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278792" y="537286"/>
            <a:ext cx="1617751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</a:t>
            </a:r>
          </a:p>
          <a:p>
            <a:pPr algn="ctr"/>
            <a:r>
              <a:rPr lang="hu-HU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AM</a:t>
            </a:r>
          </a:p>
          <a:p>
            <a:pPr algn="ctr"/>
            <a:r>
              <a:rPr lang="hu-HU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OM</a:t>
            </a:r>
          </a:p>
          <a:p>
            <a:pPr algn="ctr"/>
            <a:r>
              <a:rPr lang="hu-HU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ÍM</a:t>
            </a:r>
          </a:p>
          <a:p>
            <a:pPr algn="ctr"/>
            <a:r>
              <a:rPr lang="hu-HU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ÓM</a:t>
            </a:r>
            <a:endParaRPr lang="hu-HU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5395984" y="537286"/>
            <a:ext cx="1349920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IT</a:t>
            </a:r>
          </a:p>
          <a:p>
            <a:pPr algn="ctr"/>
            <a:r>
              <a:rPr lang="hu-HU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AT</a:t>
            </a:r>
          </a:p>
          <a:p>
            <a:pPr algn="ctr"/>
            <a:r>
              <a:rPr lang="hu-HU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OT</a:t>
            </a:r>
          </a:p>
          <a:p>
            <a:pPr algn="ctr"/>
            <a:r>
              <a:rPr lang="hu-HU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ÍT</a:t>
            </a:r>
          </a:p>
          <a:p>
            <a:pPr algn="ctr"/>
            <a:r>
              <a:rPr lang="hu-HU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ÓT</a:t>
            </a:r>
            <a:endParaRPr lang="hu-HU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9369577" y="573531"/>
            <a:ext cx="1369286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IS</a:t>
            </a:r>
          </a:p>
          <a:p>
            <a:pPr algn="ctr"/>
            <a:r>
              <a:rPr lang="hu-HU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</a:t>
            </a:r>
          </a:p>
          <a:p>
            <a:pPr algn="ctr"/>
            <a:r>
              <a:rPr lang="hu-HU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OS</a:t>
            </a:r>
          </a:p>
          <a:p>
            <a:pPr algn="ctr"/>
            <a:r>
              <a:rPr lang="hu-HU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ÍS</a:t>
            </a:r>
          </a:p>
          <a:p>
            <a:pPr algn="ctr"/>
            <a:r>
              <a:rPr lang="hu-HU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ÓS</a:t>
            </a:r>
            <a:endParaRPr lang="hu-HU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41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6824" y="1672738"/>
            <a:ext cx="8960231" cy="425359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6824" y="597665"/>
            <a:ext cx="8782800" cy="107507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églalap 4"/>
          <p:cNvSpPr/>
          <p:nvPr/>
        </p:nvSpPr>
        <p:spPr>
          <a:xfrm>
            <a:off x="890607" y="5714490"/>
            <a:ext cx="106774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u-HU" sz="4000" b="1" dirty="0" smtClean="0">
                <a:ln/>
                <a:solidFill>
                  <a:schemeClr val="accent4"/>
                </a:solidFill>
              </a:rPr>
              <a:t>Húzd alá a </a:t>
            </a:r>
            <a:r>
              <a:rPr lang="hu-HU" sz="4000" b="1" dirty="0" smtClean="0">
                <a:ln/>
                <a:solidFill>
                  <a:srgbClr val="FF0000"/>
                </a:solidFill>
              </a:rPr>
              <a:t>lány</a:t>
            </a:r>
            <a:r>
              <a:rPr lang="hu-HU" sz="4000" b="1" dirty="0" smtClean="0">
                <a:ln/>
                <a:solidFill>
                  <a:schemeClr val="accent4"/>
                </a:solidFill>
              </a:rPr>
              <a:t> neveket pirossal a </a:t>
            </a:r>
            <a:r>
              <a:rPr lang="hu-HU" sz="4000" b="1" dirty="0" smtClean="0">
                <a:ln/>
                <a:solidFill>
                  <a:srgbClr val="002060"/>
                </a:solidFill>
              </a:rPr>
              <a:t>fiúkat</a:t>
            </a:r>
            <a:r>
              <a:rPr lang="hu-HU" sz="4000" b="1" dirty="0" smtClean="0">
                <a:ln/>
                <a:solidFill>
                  <a:schemeClr val="accent4"/>
                </a:solidFill>
              </a:rPr>
              <a:t> kékkel!</a:t>
            </a:r>
            <a:endParaRPr lang="hu-HU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891430" y="2430049"/>
            <a:ext cx="1164921" cy="125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2018777" y="3302432"/>
            <a:ext cx="1164921" cy="1252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1897693" y="3999450"/>
            <a:ext cx="1164921" cy="125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1891430" y="4829581"/>
            <a:ext cx="1164921" cy="1252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1891429" y="5556325"/>
            <a:ext cx="1164921" cy="125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4498931" y="2450427"/>
            <a:ext cx="1164921" cy="1252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4348619" y="3240642"/>
            <a:ext cx="1164921" cy="125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4348619" y="3999450"/>
            <a:ext cx="1164921" cy="1252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4348619" y="4741058"/>
            <a:ext cx="1164921" cy="125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4494754" y="5543799"/>
            <a:ext cx="1164921" cy="125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>
            <a:off x="6540674" y="2444164"/>
            <a:ext cx="1164921" cy="1252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6741090" y="3329073"/>
            <a:ext cx="1164921" cy="125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>
            <a:off x="6741089" y="4059744"/>
            <a:ext cx="1164921" cy="125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>
            <a:off x="6741088" y="4824907"/>
            <a:ext cx="1164921" cy="1252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>
            <a:off x="6741087" y="5590070"/>
            <a:ext cx="1164921" cy="1252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>
            <a:off x="9008301" y="2417523"/>
            <a:ext cx="1164921" cy="125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/>
          <p:cNvCxnSpPr/>
          <p:nvPr/>
        </p:nvCxnSpPr>
        <p:spPr>
          <a:xfrm>
            <a:off x="8782833" y="3208487"/>
            <a:ext cx="1164921" cy="125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>
            <a:off x="8883041" y="4011976"/>
            <a:ext cx="1164921" cy="125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>
            <a:off x="8883041" y="4798266"/>
            <a:ext cx="1164921" cy="125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/>
          <p:cNvCxnSpPr/>
          <p:nvPr/>
        </p:nvCxnSpPr>
        <p:spPr>
          <a:xfrm>
            <a:off x="8883041" y="5587641"/>
            <a:ext cx="1164921" cy="1252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0559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1201" y="438401"/>
            <a:ext cx="8883585" cy="87304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0011" y="1662112"/>
            <a:ext cx="8519757" cy="4594309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7139279" y="3821578"/>
            <a:ext cx="3340978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u-HU" sz="2800" b="1" dirty="0" smtClean="0">
                <a:ln/>
                <a:solidFill>
                  <a:schemeClr val="accent4"/>
                </a:solidFill>
              </a:rPr>
              <a:t>Mi úszik a híd alatt?</a:t>
            </a:r>
          </a:p>
          <a:p>
            <a:pPr algn="ctr"/>
            <a:r>
              <a:rPr lang="hu-HU" sz="2800" b="1" cap="none" spc="0" dirty="0" smtClean="0">
                <a:ln/>
                <a:solidFill>
                  <a:schemeClr val="accent4"/>
                </a:solidFill>
                <a:effectLst/>
              </a:rPr>
              <a:t>Milyen az út?</a:t>
            </a:r>
          </a:p>
          <a:p>
            <a:pPr algn="ctr"/>
            <a:r>
              <a:rPr lang="hu-HU" sz="2800" b="1" dirty="0" smtClean="0">
                <a:ln/>
                <a:solidFill>
                  <a:schemeClr val="accent4"/>
                </a:solidFill>
              </a:rPr>
              <a:t>Ki úszik a tóban?</a:t>
            </a:r>
          </a:p>
          <a:p>
            <a:pPr algn="ctr"/>
            <a:r>
              <a:rPr lang="hu-HU" sz="2800" b="1" dirty="0" smtClean="0">
                <a:ln/>
                <a:solidFill>
                  <a:schemeClr val="accent4"/>
                </a:solidFill>
              </a:rPr>
              <a:t>Milyen színű a maci?</a:t>
            </a:r>
          </a:p>
          <a:p>
            <a:pPr algn="ctr"/>
            <a:r>
              <a:rPr lang="hu-HU" sz="2800" b="1" cap="none" spc="0" dirty="0" smtClean="0">
                <a:ln/>
                <a:solidFill>
                  <a:schemeClr val="accent4"/>
                </a:solidFill>
                <a:effectLst/>
              </a:rPr>
              <a:t>Mit vesz Ica?</a:t>
            </a:r>
            <a:endParaRPr lang="hu-HU" sz="2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cxnSp>
        <p:nvCxnSpPr>
          <p:cNvPr id="6" name="Egyenes összekötő 5"/>
          <p:cNvCxnSpPr/>
          <p:nvPr/>
        </p:nvCxnSpPr>
        <p:spPr>
          <a:xfrm>
            <a:off x="3140242" y="4271211"/>
            <a:ext cx="6617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>
            <a:off x="3140242" y="4748464"/>
            <a:ext cx="914400" cy="2807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4293215" y="5193632"/>
            <a:ext cx="6617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1172074" y="5698959"/>
            <a:ext cx="837200" cy="1604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2935705" y="6240379"/>
            <a:ext cx="2346158" cy="160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3898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969225" y="356483"/>
            <a:ext cx="6349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u-HU" sz="5400" b="1" cap="none" spc="0" dirty="0" smtClean="0">
                <a:ln/>
                <a:solidFill>
                  <a:schemeClr val="accent4"/>
                </a:solidFill>
                <a:effectLst/>
              </a:rPr>
              <a:t>Olvass lendületesen!</a:t>
            </a:r>
            <a:endParaRPr lang="hu-H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239" y="1660357"/>
            <a:ext cx="11703387" cy="316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951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12A7BACB-0FFB-4F3F-B6F0-E16729D55408}"/>
              </a:ext>
            </a:extLst>
          </p:cNvPr>
          <p:cNvSpPr txBox="1"/>
          <p:nvPr/>
        </p:nvSpPr>
        <p:spPr>
          <a:xfrm>
            <a:off x="1685925" y="904875"/>
            <a:ext cx="8734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solidFill>
                  <a:srgbClr val="FF0000"/>
                </a:solidFill>
              </a:rPr>
              <a:t>Óra végi ismétlés</a:t>
            </a:r>
            <a:endParaRPr lang="hu-HU" sz="4000" dirty="0">
              <a:solidFill>
                <a:srgbClr val="FF0000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492433" y="1612761"/>
            <a:ext cx="91214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0" dirty="0">
                <a:hlinkClick r:id="rId2"/>
              </a:rPr>
              <a:t>https://</a:t>
            </a:r>
            <a:r>
              <a:rPr lang="hu-HU" sz="4000" dirty="0" smtClean="0">
                <a:hlinkClick r:id="rId2"/>
              </a:rPr>
              <a:t>wordwall.net/hu/resource/3441907</a:t>
            </a:r>
            <a:r>
              <a:rPr lang="hu-HU" sz="4000" dirty="0" smtClean="0"/>
              <a:t> </a:t>
            </a:r>
            <a:endParaRPr lang="hu-HU" sz="40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2626" y="2574229"/>
            <a:ext cx="797242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361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9709" y="263047"/>
            <a:ext cx="8060265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7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="" xmlns:a16="http://schemas.microsoft.com/office/drawing/2014/main" id="{9EFF1453-49E9-4BB7-ADCB-D0DD00A41AE1}"/>
              </a:ext>
            </a:extLst>
          </p:cNvPr>
          <p:cNvSpPr txBox="1"/>
          <p:nvPr/>
        </p:nvSpPr>
        <p:spPr>
          <a:xfrm>
            <a:off x="1414333" y="1088374"/>
            <a:ext cx="97010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kisbetű </a:t>
            </a:r>
            <a:endParaRPr lang="hu-HU" sz="9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endParaRPr lang="hu-HU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NAGYBETŰ</a:t>
            </a:r>
          </a:p>
        </p:txBody>
      </p:sp>
    </p:spTree>
    <p:extLst>
      <p:ext uri="{BB962C8B-B14F-4D97-AF65-F5344CB8AC3E}">
        <p14:creationId xmlns:p14="http://schemas.microsoft.com/office/powerpoint/2010/main" xmlns="" val="251497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217" y="806116"/>
            <a:ext cx="11715788" cy="271913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6711" y="3411454"/>
            <a:ext cx="48768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560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28266" y="262780"/>
            <a:ext cx="9875520" cy="1356360"/>
          </a:xfrm>
        </p:spPr>
        <p:txBody>
          <a:bodyPr/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u-H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e-tű-pá-rok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78503" y="1789470"/>
            <a:ext cx="2654632" cy="12289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hu-HU" dirty="0"/>
              <a:t>     </a:t>
            </a:r>
            <a:r>
              <a:rPr lang="hu-HU" b="1" dirty="0">
                <a:solidFill>
                  <a:srgbClr val="0070C0"/>
                </a:solidFill>
              </a:rPr>
              <a:t>A     a</a:t>
            </a:r>
          </a:p>
        </p:txBody>
      </p:sp>
      <p:sp>
        <p:nvSpPr>
          <p:cNvPr id="7" name="Ellipszis 6"/>
          <p:cNvSpPr/>
          <p:nvPr/>
        </p:nvSpPr>
        <p:spPr>
          <a:xfrm>
            <a:off x="3678595" y="1823301"/>
            <a:ext cx="2741869" cy="116129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4660490" y="2064774"/>
            <a:ext cx="845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rgbClr val="0070C0"/>
                </a:solidFill>
              </a:rPr>
              <a:t>I    i</a:t>
            </a:r>
          </a:p>
        </p:txBody>
      </p:sp>
      <p:sp>
        <p:nvSpPr>
          <p:cNvPr id="10" name="Ellipszis 9"/>
          <p:cNvSpPr/>
          <p:nvPr/>
        </p:nvSpPr>
        <p:spPr>
          <a:xfrm>
            <a:off x="6765924" y="1760816"/>
            <a:ext cx="2820528" cy="119269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7697494" y="2064773"/>
            <a:ext cx="1809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rgbClr val="0070C0"/>
                </a:solidFill>
              </a:rPr>
              <a:t>Í      í</a:t>
            </a:r>
          </a:p>
        </p:txBody>
      </p:sp>
      <p:sp>
        <p:nvSpPr>
          <p:cNvPr id="12" name="Ellipszis 11"/>
          <p:cNvSpPr/>
          <p:nvPr/>
        </p:nvSpPr>
        <p:spPr>
          <a:xfrm>
            <a:off x="678503" y="3382297"/>
            <a:ext cx="2752955" cy="117987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1559872" y="3679844"/>
            <a:ext cx="1848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rgbClr val="0070C0"/>
                </a:solidFill>
              </a:rPr>
              <a:t>O     o</a:t>
            </a:r>
          </a:p>
        </p:txBody>
      </p:sp>
      <p:sp>
        <p:nvSpPr>
          <p:cNvPr id="14" name="Ellipszis 13"/>
          <p:cNvSpPr/>
          <p:nvPr/>
        </p:nvSpPr>
        <p:spPr>
          <a:xfrm>
            <a:off x="4047969" y="3323264"/>
            <a:ext cx="2637965" cy="119445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4758812" y="3618271"/>
            <a:ext cx="1661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rgbClr val="0070C0"/>
                </a:solidFill>
              </a:rPr>
              <a:t>Ó     ó</a:t>
            </a:r>
          </a:p>
        </p:txBody>
      </p:sp>
      <p:sp>
        <p:nvSpPr>
          <p:cNvPr id="16" name="Ellipszis 15"/>
          <p:cNvSpPr/>
          <p:nvPr/>
        </p:nvSpPr>
        <p:spPr>
          <a:xfrm>
            <a:off x="7538422" y="3318368"/>
            <a:ext cx="2441319" cy="9979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8219768" y="3549445"/>
            <a:ext cx="1288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rgbClr val="FF0000"/>
                </a:solidFill>
              </a:rPr>
              <a:t>M   m</a:t>
            </a:r>
          </a:p>
        </p:txBody>
      </p:sp>
      <p:sp>
        <p:nvSpPr>
          <p:cNvPr id="18" name="Ellipszis 17"/>
          <p:cNvSpPr/>
          <p:nvPr/>
        </p:nvSpPr>
        <p:spPr>
          <a:xfrm>
            <a:off x="2370110" y="4926038"/>
            <a:ext cx="2616969" cy="122425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3108795" y="5259524"/>
            <a:ext cx="1740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rgbClr val="00B050"/>
                </a:solidFill>
              </a:rPr>
              <a:t>S     s</a:t>
            </a:r>
          </a:p>
        </p:txBody>
      </p:sp>
      <p:sp>
        <p:nvSpPr>
          <p:cNvPr id="20" name="Ellipszis 19"/>
          <p:cNvSpPr/>
          <p:nvPr/>
        </p:nvSpPr>
        <p:spPr>
          <a:xfrm>
            <a:off x="6166026" y="4856384"/>
            <a:ext cx="2593055" cy="11493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7059561" y="5138660"/>
            <a:ext cx="1415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rgbClr val="00B050"/>
                </a:solidFill>
              </a:rPr>
              <a:t>T    t</a:t>
            </a:r>
          </a:p>
        </p:txBody>
      </p:sp>
    </p:spTree>
    <p:extLst>
      <p:ext uri="{BB962C8B-B14F-4D97-AF65-F5344CB8AC3E}">
        <p14:creationId xmlns:p14="http://schemas.microsoft.com/office/powerpoint/2010/main" xmlns="" val="230566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animBg="1"/>
      <p:bldP spid="8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="" xmlns:a16="http://schemas.microsoft.com/office/drawing/2014/main" id="{7F1B6469-A1E7-48C0-AE12-CD27C5C2C48B}"/>
              </a:ext>
            </a:extLst>
          </p:cNvPr>
          <p:cNvSpPr txBox="1"/>
          <p:nvPr/>
        </p:nvSpPr>
        <p:spPr>
          <a:xfrm>
            <a:off x="264728" y="3969885"/>
            <a:ext cx="11246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A8B1506C-771F-4AF4-8C10-661563237C94}"/>
              </a:ext>
            </a:extLst>
          </p:cNvPr>
          <p:cNvSpPr txBox="1"/>
          <p:nvPr/>
        </p:nvSpPr>
        <p:spPr>
          <a:xfrm>
            <a:off x="1881676" y="333743"/>
            <a:ext cx="11246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="" xmlns:a16="http://schemas.microsoft.com/office/drawing/2014/main" id="{6BAB14A9-EE0B-4B80-A531-B89552D58754}"/>
              </a:ext>
            </a:extLst>
          </p:cNvPr>
          <p:cNvSpPr txBox="1"/>
          <p:nvPr/>
        </p:nvSpPr>
        <p:spPr>
          <a:xfrm>
            <a:off x="7138001" y="361967"/>
            <a:ext cx="11246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="" xmlns:a16="http://schemas.microsoft.com/office/drawing/2014/main" id="{E8CAD814-70FA-40D7-B43E-FE4425278BBC}"/>
              </a:ext>
            </a:extLst>
          </p:cNvPr>
          <p:cNvSpPr txBox="1"/>
          <p:nvPr/>
        </p:nvSpPr>
        <p:spPr>
          <a:xfrm>
            <a:off x="5727468" y="390612"/>
            <a:ext cx="11246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="" xmlns:a16="http://schemas.microsoft.com/office/drawing/2014/main" id="{40C1A9F7-17FC-4349-9763-5164A967B4F6}"/>
              </a:ext>
            </a:extLst>
          </p:cNvPr>
          <p:cNvSpPr txBox="1"/>
          <p:nvPr/>
        </p:nvSpPr>
        <p:spPr>
          <a:xfrm>
            <a:off x="3167878" y="338645"/>
            <a:ext cx="11246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="" xmlns:a16="http://schemas.microsoft.com/office/drawing/2014/main" id="{CFECE281-FD63-42DE-8B2B-5773FFB65A9B}"/>
              </a:ext>
            </a:extLst>
          </p:cNvPr>
          <p:cNvSpPr txBox="1"/>
          <p:nvPr/>
        </p:nvSpPr>
        <p:spPr>
          <a:xfrm>
            <a:off x="4232056" y="355849"/>
            <a:ext cx="133612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="" xmlns:a16="http://schemas.microsoft.com/office/drawing/2014/main" id="{4BAA2497-4C47-4A4C-B7B0-E8138E93E5BF}"/>
              </a:ext>
            </a:extLst>
          </p:cNvPr>
          <p:cNvSpPr txBox="1"/>
          <p:nvPr/>
        </p:nvSpPr>
        <p:spPr>
          <a:xfrm>
            <a:off x="10731880" y="333743"/>
            <a:ext cx="11246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="" xmlns:a16="http://schemas.microsoft.com/office/drawing/2014/main" id="{7411BD36-CDBA-4E80-AF79-369B0C2E6C31}"/>
              </a:ext>
            </a:extLst>
          </p:cNvPr>
          <p:cNvSpPr txBox="1"/>
          <p:nvPr/>
        </p:nvSpPr>
        <p:spPr>
          <a:xfrm>
            <a:off x="9302495" y="355849"/>
            <a:ext cx="11246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="" xmlns:a16="http://schemas.microsoft.com/office/drawing/2014/main" id="{4DE72EC6-A9B2-40ED-AE5B-6DF7E90ABED2}"/>
              </a:ext>
            </a:extLst>
          </p:cNvPr>
          <p:cNvSpPr txBox="1"/>
          <p:nvPr/>
        </p:nvSpPr>
        <p:spPr>
          <a:xfrm>
            <a:off x="510407" y="305527"/>
            <a:ext cx="11246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="" xmlns:a16="http://schemas.microsoft.com/office/drawing/2014/main" id="{5E815A4B-A0DC-4E9A-8F5F-B766AF27F38F}"/>
              </a:ext>
            </a:extLst>
          </p:cNvPr>
          <p:cNvSpPr txBox="1"/>
          <p:nvPr/>
        </p:nvSpPr>
        <p:spPr>
          <a:xfrm>
            <a:off x="1881676" y="3969885"/>
            <a:ext cx="11246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="" xmlns:a16="http://schemas.microsoft.com/office/drawing/2014/main" id="{C8A134B9-5EB5-4E4A-A13F-B0E7109D9035}"/>
              </a:ext>
            </a:extLst>
          </p:cNvPr>
          <p:cNvSpPr txBox="1"/>
          <p:nvPr/>
        </p:nvSpPr>
        <p:spPr>
          <a:xfrm>
            <a:off x="2957165" y="3969885"/>
            <a:ext cx="11246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="" xmlns:a16="http://schemas.microsoft.com/office/drawing/2014/main" id="{5AB30497-DD41-4F6C-A748-506993D22DEE}"/>
              </a:ext>
            </a:extLst>
          </p:cNvPr>
          <p:cNvSpPr txBox="1"/>
          <p:nvPr/>
        </p:nvSpPr>
        <p:spPr>
          <a:xfrm>
            <a:off x="4052960" y="3946778"/>
            <a:ext cx="11246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="" xmlns:a16="http://schemas.microsoft.com/office/drawing/2014/main" id="{BB986EA0-1A2E-4B60-B1F8-D2F20A5C41EB}"/>
              </a:ext>
            </a:extLst>
          </p:cNvPr>
          <p:cNvSpPr txBox="1"/>
          <p:nvPr/>
        </p:nvSpPr>
        <p:spPr>
          <a:xfrm>
            <a:off x="5563382" y="3946778"/>
            <a:ext cx="11246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="" xmlns:a16="http://schemas.microsoft.com/office/drawing/2014/main" id="{C653C2DD-DD4A-4911-9AE2-3ADA1AE7988C}"/>
              </a:ext>
            </a:extLst>
          </p:cNvPr>
          <p:cNvSpPr txBox="1"/>
          <p:nvPr/>
        </p:nvSpPr>
        <p:spPr>
          <a:xfrm>
            <a:off x="7138001" y="3940370"/>
            <a:ext cx="11246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="" xmlns:a16="http://schemas.microsoft.com/office/drawing/2014/main" id="{B522850A-E56C-4C51-8B46-80608B3E8443}"/>
              </a:ext>
            </a:extLst>
          </p:cNvPr>
          <p:cNvSpPr txBox="1"/>
          <p:nvPr/>
        </p:nvSpPr>
        <p:spPr>
          <a:xfrm>
            <a:off x="9339757" y="3921292"/>
            <a:ext cx="11246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="" xmlns:a16="http://schemas.microsoft.com/office/drawing/2014/main" id="{96BDB769-4D7E-4F88-9963-16D2E6113DF5}"/>
              </a:ext>
            </a:extLst>
          </p:cNvPr>
          <p:cNvSpPr txBox="1"/>
          <p:nvPr/>
        </p:nvSpPr>
        <p:spPr>
          <a:xfrm>
            <a:off x="10545161" y="3921292"/>
            <a:ext cx="11246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cxnSp>
        <p:nvCxnSpPr>
          <p:cNvPr id="20" name="Egyenes összekötő nyíllal 19">
            <a:extLst>
              <a:ext uri="{FF2B5EF4-FFF2-40B4-BE49-F238E27FC236}">
                <a16:creationId xmlns="" xmlns:a16="http://schemas.microsoft.com/office/drawing/2014/main" id="{D3845156-CB76-4CF8-A867-3586311070C3}"/>
              </a:ext>
            </a:extLst>
          </p:cNvPr>
          <p:cNvCxnSpPr>
            <a:cxnSpLocks/>
          </p:cNvCxnSpPr>
          <p:nvPr/>
        </p:nvCxnSpPr>
        <p:spPr>
          <a:xfrm>
            <a:off x="1090620" y="3074276"/>
            <a:ext cx="0" cy="10300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>
            <a:extLst>
              <a:ext uri="{FF2B5EF4-FFF2-40B4-BE49-F238E27FC236}">
                <a16:creationId xmlns="" xmlns:a16="http://schemas.microsoft.com/office/drawing/2014/main" id="{F9C8493C-4181-4DF1-A313-FF0089CB2853}"/>
              </a:ext>
            </a:extLst>
          </p:cNvPr>
          <p:cNvCxnSpPr>
            <a:cxnSpLocks/>
          </p:cNvCxnSpPr>
          <p:nvPr/>
        </p:nvCxnSpPr>
        <p:spPr>
          <a:xfrm>
            <a:off x="2244102" y="3037490"/>
            <a:ext cx="0" cy="10300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>
            <a:extLst>
              <a:ext uri="{FF2B5EF4-FFF2-40B4-BE49-F238E27FC236}">
                <a16:creationId xmlns="" xmlns:a16="http://schemas.microsoft.com/office/drawing/2014/main" id="{990D3707-435E-4198-9634-5F326FEF511E}"/>
              </a:ext>
            </a:extLst>
          </p:cNvPr>
          <p:cNvCxnSpPr>
            <a:cxnSpLocks/>
          </p:cNvCxnSpPr>
          <p:nvPr/>
        </p:nvCxnSpPr>
        <p:spPr>
          <a:xfrm>
            <a:off x="3423980" y="3002727"/>
            <a:ext cx="0" cy="10300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>
            <a:extLst>
              <a:ext uri="{FF2B5EF4-FFF2-40B4-BE49-F238E27FC236}">
                <a16:creationId xmlns="" xmlns:a16="http://schemas.microsoft.com/office/drawing/2014/main" id="{03F1DC03-4620-4030-A4BA-56705C69A6B9}"/>
              </a:ext>
            </a:extLst>
          </p:cNvPr>
          <p:cNvCxnSpPr>
            <a:cxnSpLocks/>
          </p:cNvCxnSpPr>
          <p:nvPr/>
        </p:nvCxnSpPr>
        <p:spPr>
          <a:xfrm>
            <a:off x="4786084" y="3002727"/>
            <a:ext cx="0" cy="10300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>
            <a:extLst>
              <a:ext uri="{FF2B5EF4-FFF2-40B4-BE49-F238E27FC236}">
                <a16:creationId xmlns="" xmlns:a16="http://schemas.microsoft.com/office/drawing/2014/main" id="{4A985544-EA1F-4260-89F1-751C7750CA74}"/>
              </a:ext>
            </a:extLst>
          </p:cNvPr>
          <p:cNvCxnSpPr>
            <a:cxnSpLocks/>
          </p:cNvCxnSpPr>
          <p:nvPr/>
        </p:nvCxnSpPr>
        <p:spPr>
          <a:xfrm>
            <a:off x="6289772" y="2992785"/>
            <a:ext cx="0" cy="10300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>
            <a:extLst>
              <a:ext uri="{FF2B5EF4-FFF2-40B4-BE49-F238E27FC236}">
                <a16:creationId xmlns="" xmlns:a16="http://schemas.microsoft.com/office/drawing/2014/main" id="{D7DF77CE-FE8E-4E17-881C-1F607155D1FC}"/>
              </a:ext>
            </a:extLst>
          </p:cNvPr>
          <p:cNvCxnSpPr>
            <a:cxnSpLocks/>
          </p:cNvCxnSpPr>
          <p:nvPr/>
        </p:nvCxnSpPr>
        <p:spPr>
          <a:xfrm>
            <a:off x="8122177" y="2980621"/>
            <a:ext cx="0" cy="10300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>
            <a:extLst>
              <a:ext uri="{FF2B5EF4-FFF2-40B4-BE49-F238E27FC236}">
                <a16:creationId xmlns="" xmlns:a16="http://schemas.microsoft.com/office/drawing/2014/main" id="{D67ABE14-5869-44F5-A522-39CA1700D8F9}"/>
              </a:ext>
            </a:extLst>
          </p:cNvPr>
          <p:cNvCxnSpPr>
            <a:cxnSpLocks/>
          </p:cNvCxnSpPr>
          <p:nvPr/>
        </p:nvCxnSpPr>
        <p:spPr>
          <a:xfrm>
            <a:off x="9902061" y="3002727"/>
            <a:ext cx="0" cy="10300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>
            <a:extLst>
              <a:ext uri="{FF2B5EF4-FFF2-40B4-BE49-F238E27FC236}">
                <a16:creationId xmlns="" xmlns:a16="http://schemas.microsoft.com/office/drawing/2014/main" id="{F698C03A-8A2B-4E74-955F-6B798F6EE542}"/>
              </a:ext>
            </a:extLst>
          </p:cNvPr>
          <p:cNvCxnSpPr>
            <a:cxnSpLocks/>
          </p:cNvCxnSpPr>
          <p:nvPr/>
        </p:nvCxnSpPr>
        <p:spPr>
          <a:xfrm>
            <a:off x="11122512" y="2952405"/>
            <a:ext cx="0" cy="10300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4382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>
            <a:extLst>
              <a:ext uri="{FF2B5EF4-FFF2-40B4-BE49-F238E27FC236}">
                <a16:creationId xmlns="" xmlns:a16="http://schemas.microsoft.com/office/drawing/2014/main" id="{663A227F-A65B-4A0C-A152-87A4D5BE5F14}"/>
              </a:ext>
            </a:extLst>
          </p:cNvPr>
          <p:cNvSpPr txBox="1"/>
          <p:nvPr/>
        </p:nvSpPr>
        <p:spPr>
          <a:xfrm>
            <a:off x="2167756" y="357352"/>
            <a:ext cx="11246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="" xmlns:a16="http://schemas.microsoft.com/office/drawing/2014/main" id="{097A3822-E194-441C-93A8-79725A13858A}"/>
              </a:ext>
            </a:extLst>
          </p:cNvPr>
          <p:cNvSpPr txBox="1"/>
          <p:nvPr/>
        </p:nvSpPr>
        <p:spPr>
          <a:xfrm>
            <a:off x="8732780" y="357352"/>
            <a:ext cx="11246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="" xmlns:a16="http://schemas.microsoft.com/office/drawing/2014/main" id="{1BFCDA07-3EB8-4D09-ACD5-4607B2CB99E1}"/>
              </a:ext>
            </a:extLst>
          </p:cNvPr>
          <p:cNvSpPr txBox="1"/>
          <p:nvPr/>
        </p:nvSpPr>
        <p:spPr>
          <a:xfrm>
            <a:off x="1123949" y="3209252"/>
            <a:ext cx="11246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600" dirty="0">
                <a:solidFill>
                  <a:schemeClr val="accent2">
                    <a:lumMod val="75000"/>
                  </a:schemeClr>
                </a:solidFill>
              </a:rPr>
              <a:t>I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="" xmlns:a16="http://schemas.microsoft.com/office/drawing/2014/main" id="{2881A4E2-6B7F-47A3-9405-219883FD6968}"/>
              </a:ext>
            </a:extLst>
          </p:cNvPr>
          <p:cNvSpPr txBox="1"/>
          <p:nvPr/>
        </p:nvSpPr>
        <p:spPr>
          <a:xfrm>
            <a:off x="7767144" y="3209252"/>
            <a:ext cx="11246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600" dirty="0">
                <a:solidFill>
                  <a:schemeClr val="accent2">
                    <a:lumMod val="75000"/>
                  </a:schemeClr>
                </a:solidFill>
              </a:rPr>
              <a:t>Í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="" xmlns:a16="http://schemas.microsoft.com/office/drawing/2014/main" id="{6AF58080-684E-48C2-9DD3-6654B0D6539E}"/>
              </a:ext>
            </a:extLst>
          </p:cNvPr>
          <p:cNvSpPr txBox="1"/>
          <p:nvPr/>
        </p:nvSpPr>
        <p:spPr>
          <a:xfrm>
            <a:off x="3578114" y="3209252"/>
            <a:ext cx="11246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="" xmlns:a16="http://schemas.microsoft.com/office/drawing/2014/main" id="{0429931B-74E0-41E5-A061-7417ADCDDAB5}"/>
              </a:ext>
            </a:extLst>
          </p:cNvPr>
          <p:cNvSpPr txBox="1"/>
          <p:nvPr/>
        </p:nvSpPr>
        <p:spPr>
          <a:xfrm>
            <a:off x="9801550" y="3174195"/>
            <a:ext cx="11246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</a:p>
        </p:txBody>
      </p:sp>
      <p:cxnSp>
        <p:nvCxnSpPr>
          <p:cNvPr id="16" name="Egyenes összekötő nyíllal 15">
            <a:extLst>
              <a:ext uri="{FF2B5EF4-FFF2-40B4-BE49-F238E27FC236}">
                <a16:creationId xmlns="" xmlns:a16="http://schemas.microsoft.com/office/drawing/2014/main" id="{21D332FA-BC1F-46EB-BF8A-A520715019AA}"/>
              </a:ext>
            </a:extLst>
          </p:cNvPr>
          <p:cNvCxnSpPr/>
          <p:nvPr/>
        </p:nvCxnSpPr>
        <p:spPr>
          <a:xfrm flipH="1">
            <a:off x="1608083" y="2743200"/>
            <a:ext cx="640474" cy="9144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>
            <a:extLst>
              <a:ext uri="{FF2B5EF4-FFF2-40B4-BE49-F238E27FC236}">
                <a16:creationId xmlns="" xmlns:a16="http://schemas.microsoft.com/office/drawing/2014/main" id="{18254E5C-69A8-494C-9E74-232F0C737605}"/>
              </a:ext>
            </a:extLst>
          </p:cNvPr>
          <p:cNvCxnSpPr>
            <a:cxnSpLocks/>
          </p:cNvCxnSpPr>
          <p:nvPr/>
        </p:nvCxnSpPr>
        <p:spPr>
          <a:xfrm>
            <a:off x="3158355" y="2743200"/>
            <a:ext cx="604348" cy="9144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>
            <a:extLst>
              <a:ext uri="{FF2B5EF4-FFF2-40B4-BE49-F238E27FC236}">
                <a16:creationId xmlns="" xmlns:a16="http://schemas.microsoft.com/office/drawing/2014/main" id="{889BE136-DED2-470D-A6A9-B5BE972DAD5B}"/>
              </a:ext>
            </a:extLst>
          </p:cNvPr>
          <p:cNvCxnSpPr>
            <a:cxnSpLocks/>
          </p:cNvCxnSpPr>
          <p:nvPr/>
        </p:nvCxnSpPr>
        <p:spPr>
          <a:xfrm flipH="1">
            <a:off x="8093628" y="2649541"/>
            <a:ext cx="639152" cy="9144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>
            <a:extLst>
              <a:ext uri="{FF2B5EF4-FFF2-40B4-BE49-F238E27FC236}">
                <a16:creationId xmlns="" xmlns:a16="http://schemas.microsoft.com/office/drawing/2014/main" id="{536D3927-A858-480D-B7D5-09BA17395C0C}"/>
              </a:ext>
            </a:extLst>
          </p:cNvPr>
          <p:cNvCxnSpPr>
            <a:cxnSpLocks/>
          </p:cNvCxnSpPr>
          <p:nvPr/>
        </p:nvCxnSpPr>
        <p:spPr>
          <a:xfrm>
            <a:off x="9402157" y="2547030"/>
            <a:ext cx="604348" cy="9144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3265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="" xmlns:a16="http://schemas.microsoft.com/office/drawing/2014/main" id="{05BB512E-E680-4553-8C13-8A284BA2C712}"/>
              </a:ext>
            </a:extLst>
          </p:cNvPr>
          <p:cNvSpPr txBox="1"/>
          <p:nvPr/>
        </p:nvSpPr>
        <p:spPr>
          <a:xfrm>
            <a:off x="532411" y="217260"/>
            <a:ext cx="11246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600" dirty="0">
                <a:solidFill>
                  <a:schemeClr val="accent2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5070AF89-851E-4A3A-8309-3A1EA2CB941D}"/>
              </a:ext>
            </a:extLst>
          </p:cNvPr>
          <p:cNvSpPr txBox="1"/>
          <p:nvPr/>
        </p:nvSpPr>
        <p:spPr>
          <a:xfrm>
            <a:off x="4087368" y="2096814"/>
            <a:ext cx="11246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600" dirty="0">
                <a:solidFill>
                  <a:schemeClr val="accent2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="" xmlns:a16="http://schemas.microsoft.com/office/drawing/2014/main" id="{B4899989-FAD4-4BC3-BC7C-8B037F0A2AA1}"/>
              </a:ext>
            </a:extLst>
          </p:cNvPr>
          <p:cNvSpPr txBox="1"/>
          <p:nvPr/>
        </p:nvSpPr>
        <p:spPr>
          <a:xfrm>
            <a:off x="542923" y="2099476"/>
            <a:ext cx="11246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600" dirty="0">
                <a:solidFill>
                  <a:schemeClr val="accent2">
                    <a:lumMod val="75000"/>
                  </a:schemeClr>
                </a:solidFill>
              </a:rPr>
              <a:t>T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="" xmlns:a16="http://schemas.microsoft.com/office/drawing/2014/main" id="{69F03589-E2A6-47B9-A433-848FE86E2BAC}"/>
              </a:ext>
            </a:extLst>
          </p:cNvPr>
          <p:cNvSpPr txBox="1"/>
          <p:nvPr/>
        </p:nvSpPr>
        <p:spPr>
          <a:xfrm>
            <a:off x="2410144" y="2099476"/>
            <a:ext cx="11246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600" dirty="0">
                <a:solidFill>
                  <a:schemeClr val="accent2">
                    <a:lumMod val="75000"/>
                  </a:schemeClr>
                </a:solidFill>
              </a:rPr>
              <a:t>I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="" xmlns:a16="http://schemas.microsoft.com/office/drawing/2014/main" id="{E97F2EE0-23FF-4B4D-9158-BD850C7395C7}"/>
              </a:ext>
            </a:extLst>
          </p:cNvPr>
          <p:cNvSpPr txBox="1"/>
          <p:nvPr/>
        </p:nvSpPr>
        <p:spPr>
          <a:xfrm>
            <a:off x="9862319" y="217260"/>
            <a:ext cx="11246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600" dirty="0">
                <a:solidFill>
                  <a:schemeClr val="accent2">
                    <a:lumMod val="75000"/>
                  </a:schemeClr>
                </a:solidFill>
              </a:rPr>
              <a:t>I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="" xmlns:a16="http://schemas.microsoft.com/office/drawing/2014/main" id="{DE06187A-03F2-4382-87B4-3B31AC2916AC}"/>
              </a:ext>
            </a:extLst>
          </p:cNvPr>
          <p:cNvSpPr txBox="1"/>
          <p:nvPr/>
        </p:nvSpPr>
        <p:spPr>
          <a:xfrm>
            <a:off x="7837100" y="178607"/>
            <a:ext cx="11246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600" dirty="0">
                <a:solidFill>
                  <a:schemeClr val="accent2">
                    <a:lumMod val="75000"/>
                  </a:schemeClr>
                </a:solidFill>
              </a:rPr>
              <a:t>O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="" xmlns:a16="http://schemas.microsoft.com/office/drawing/2014/main" id="{192B6D10-F9F7-4936-BB0A-B5B98E53399A}"/>
              </a:ext>
            </a:extLst>
          </p:cNvPr>
          <p:cNvSpPr txBox="1"/>
          <p:nvPr/>
        </p:nvSpPr>
        <p:spPr>
          <a:xfrm>
            <a:off x="5999432" y="217260"/>
            <a:ext cx="11246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600" dirty="0">
                <a:solidFill>
                  <a:schemeClr val="accent2">
                    <a:lumMod val="75000"/>
                  </a:schemeClr>
                </a:solidFill>
              </a:rPr>
              <a:t>Ó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="" xmlns:a16="http://schemas.microsoft.com/office/drawing/2014/main" id="{0DE6451D-00EC-43EC-AB2A-367CDB2D805D}"/>
              </a:ext>
            </a:extLst>
          </p:cNvPr>
          <p:cNvSpPr txBox="1"/>
          <p:nvPr/>
        </p:nvSpPr>
        <p:spPr>
          <a:xfrm>
            <a:off x="4424519" y="206681"/>
            <a:ext cx="11246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600" dirty="0">
                <a:solidFill>
                  <a:schemeClr val="accent2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="" xmlns:a16="http://schemas.microsoft.com/office/drawing/2014/main" id="{98ADA395-C833-4515-A47A-A7C759BE52CD}"/>
              </a:ext>
            </a:extLst>
          </p:cNvPr>
          <p:cNvSpPr txBox="1"/>
          <p:nvPr/>
        </p:nvSpPr>
        <p:spPr>
          <a:xfrm>
            <a:off x="2329681" y="178607"/>
            <a:ext cx="11246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600" dirty="0">
                <a:solidFill>
                  <a:schemeClr val="accent2">
                    <a:lumMod val="75000"/>
                  </a:schemeClr>
                </a:solidFill>
              </a:rPr>
              <a:t>M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="" xmlns:a16="http://schemas.microsoft.com/office/drawing/2014/main" id="{6F3C50A0-0098-4B80-8486-04102CA8582D}"/>
              </a:ext>
            </a:extLst>
          </p:cNvPr>
          <p:cNvSpPr txBox="1"/>
          <p:nvPr/>
        </p:nvSpPr>
        <p:spPr>
          <a:xfrm>
            <a:off x="6144586" y="4211122"/>
            <a:ext cx="11246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600" dirty="0">
                <a:solidFill>
                  <a:schemeClr val="accent2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="" xmlns:a16="http://schemas.microsoft.com/office/drawing/2014/main" id="{EDC9F57D-9704-427E-85FB-6CB5B4F5759A}"/>
              </a:ext>
            </a:extLst>
          </p:cNvPr>
          <p:cNvSpPr txBox="1"/>
          <p:nvPr/>
        </p:nvSpPr>
        <p:spPr>
          <a:xfrm>
            <a:off x="7843995" y="4211122"/>
            <a:ext cx="11246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600" dirty="0">
                <a:solidFill>
                  <a:schemeClr val="accent2">
                    <a:lumMod val="75000"/>
                  </a:schemeClr>
                </a:solidFill>
              </a:rPr>
              <a:t>T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="" xmlns:a16="http://schemas.microsoft.com/office/drawing/2014/main" id="{7FA04F42-D6CB-4035-AAA4-C967332C243D}"/>
              </a:ext>
            </a:extLst>
          </p:cNvPr>
          <p:cNvSpPr txBox="1"/>
          <p:nvPr/>
        </p:nvSpPr>
        <p:spPr>
          <a:xfrm>
            <a:off x="9778239" y="4211122"/>
            <a:ext cx="11246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600" dirty="0">
                <a:solidFill>
                  <a:schemeClr val="accent2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="" xmlns:a16="http://schemas.microsoft.com/office/drawing/2014/main" id="{789DF968-2C86-495E-9BF9-1FB1B2307312}"/>
              </a:ext>
            </a:extLst>
          </p:cNvPr>
          <p:cNvSpPr txBox="1"/>
          <p:nvPr/>
        </p:nvSpPr>
        <p:spPr>
          <a:xfrm>
            <a:off x="9558173" y="2096814"/>
            <a:ext cx="11246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600" dirty="0">
                <a:solidFill>
                  <a:schemeClr val="accent2">
                    <a:lumMod val="75000"/>
                  </a:schemeClr>
                </a:solidFill>
              </a:rPr>
              <a:t>T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="" xmlns:a16="http://schemas.microsoft.com/office/drawing/2014/main" id="{4129A3E5-2419-4EBF-8E32-C9357CD89872}"/>
              </a:ext>
            </a:extLst>
          </p:cNvPr>
          <p:cNvSpPr txBox="1"/>
          <p:nvPr/>
        </p:nvSpPr>
        <p:spPr>
          <a:xfrm>
            <a:off x="7771404" y="2096814"/>
            <a:ext cx="11246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600" dirty="0">
                <a:solidFill>
                  <a:schemeClr val="accent2">
                    <a:lumMod val="75000"/>
                  </a:schemeClr>
                </a:solidFill>
              </a:rPr>
              <a:t>O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="" xmlns:a16="http://schemas.microsoft.com/office/drawing/2014/main" id="{D11BFB2A-6FC8-4FF9-AD1B-70D4B8EB5115}"/>
              </a:ext>
            </a:extLst>
          </p:cNvPr>
          <p:cNvSpPr txBox="1"/>
          <p:nvPr/>
        </p:nvSpPr>
        <p:spPr>
          <a:xfrm>
            <a:off x="6044916" y="2096814"/>
            <a:ext cx="11246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600" dirty="0">
                <a:solidFill>
                  <a:schemeClr val="accent2">
                    <a:lumMod val="75000"/>
                  </a:schemeClr>
                </a:solidFill>
              </a:rPr>
              <a:t>Í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="" xmlns:a16="http://schemas.microsoft.com/office/drawing/2014/main" id="{83B78287-CA79-4A54-8EF4-7F5A168E12F0}"/>
              </a:ext>
            </a:extLst>
          </p:cNvPr>
          <p:cNvSpPr txBox="1"/>
          <p:nvPr/>
        </p:nvSpPr>
        <p:spPr>
          <a:xfrm>
            <a:off x="588407" y="4211122"/>
            <a:ext cx="11246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600" dirty="0">
                <a:solidFill>
                  <a:schemeClr val="accent2">
                    <a:lumMod val="75000"/>
                  </a:schemeClr>
                </a:solidFill>
              </a:rPr>
              <a:t>M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="" xmlns:a16="http://schemas.microsoft.com/office/drawing/2014/main" id="{07B73006-A8BA-4EDA-B91B-CDD9014CA3FC}"/>
              </a:ext>
            </a:extLst>
          </p:cNvPr>
          <p:cNvSpPr txBox="1"/>
          <p:nvPr/>
        </p:nvSpPr>
        <p:spPr>
          <a:xfrm>
            <a:off x="2627894" y="4211122"/>
            <a:ext cx="11246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600" dirty="0">
                <a:solidFill>
                  <a:schemeClr val="accent2">
                    <a:lumMod val="75000"/>
                  </a:schemeClr>
                </a:solidFill>
              </a:rPr>
              <a:t>Ó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="" xmlns:a16="http://schemas.microsoft.com/office/drawing/2014/main" id="{5064DABC-E83C-4476-8985-AB2515C9076A}"/>
              </a:ext>
            </a:extLst>
          </p:cNvPr>
          <p:cNvSpPr txBox="1"/>
          <p:nvPr/>
        </p:nvSpPr>
        <p:spPr>
          <a:xfrm>
            <a:off x="4673307" y="4211122"/>
            <a:ext cx="11246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600" dirty="0">
                <a:solidFill>
                  <a:schemeClr val="accent2">
                    <a:lumMod val="75000"/>
                  </a:schemeClr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xmlns="" val="45423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885" y="329936"/>
            <a:ext cx="7190355" cy="603328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6251" y="2108329"/>
            <a:ext cx="33337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858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429104" y="499708"/>
            <a:ext cx="1617751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</a:t>
            </a:r>
          </a:p>
          <a:p>
            <a:pPr algn="ctr"/>
            <a:r>
              <a:rPr lang="hu-HU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</a:t>
            </a:r>
          </a:p>
          <a:p>
            <a:pPr algn="ctr"/>
            <a:r>
              <a:rPr lang="hu-HU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</a:t>
            </a:r>
          </a:p>
          <a:p>
            <a:pPr algn="ctr"/>
            <a:r>
              <a:rPr lang="hu-HU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MÍ</a:t>
            </a:r>
          </a:p>
          <a:p>
            <a:pPr algn="ctr"/>
            <a:r>
              <a:rPr lang="hu-HU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MÓ</a:t>
            </a:r>
            <a:endParaRPr lang="hu-HU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5423123" y="499708"/>
            <a:ext cx="1349920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r>
              <a:rPr lang="hu-HU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hu-HU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r>
              <a:rPr lang="hu-HU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hu-HU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r>
              <a:rPr lang="hu-HU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hu-HU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r>
              <a:rPr lang="hu-HU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Í</a:t>
            </a:r>
          </a:p>
          <a:p>
            <a:pPr algn="ctr"/>
            <a:r>
              <a:rPr lang="hu-HU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r>
              <a:rPr lang="hu-HU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Ó</a:t>
            </a:r>
            <a:endParaRPr lang="hu-HU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9273543" y="499707"/>
            <a:ext cx="1369286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</a:t>
            </a:r>
            <a:r>
              <a:rPr lang="hu-HU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hu-HU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</a:t>
            </a:r>
            <a:r>
              <a:rPr lang="hu-HU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hu-HU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</a:t>
            </a:r>
            <a:r>
              <a:rPr lang="hu-HU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hu-HU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</a:t>
            </a:r>
            <a:r>
              <a:rPr lang="hu-HU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Í</a:t>
            </a:r>
          </a:p>
          <a:p>
            <a:pPr algn="ctr"/>
            <a:r>
              <a:rPr lang="hu-HU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</a:t>
            </a:r>
            <a:r>
              <a:rPr lang="hu-HU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Ó</a:t>
            </a:r>
            <a:endParaRPr lang="hu-HU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245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Bázis">
  <a:themeElements>
    <a:clrScheme name="Báz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áz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áz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TM03457444[[fn=Alap]]</Template>
  <TotalTime>175</TotalTime>
  <Words>136</Words>
  <Application>Microsoft Office PowerPoint</Application>
  <PresentationFormat>Egyéni</PresentationFormat>
  <Paragraphs>92</Paragraphs>
  <Slides>15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Bázis</vt:lpstr>
      <vt:lpstr>Olvasás Nagybetűk megismerése  A  I Í O  Ó M T S  Tk.135.o.</vt:lpstr>
      <vt:lpstr>2. dia</vt:lpstr>
      <vt:lpstr>3. dia</vt:lpstr>
      <vt:lpstr>                       Be-tű-pá-rok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TEAMS ÓRA</dc:title>
  <dc:creator>Tóthné Mészáros Tímea</dc:creator>
  <cp:lastModifiedBy>user</cp:lastModifiedBy>
  <cp:revision>19</cp:revision>
  <dcterms:created xsi:type="dcterms:W3CDTF">2021-03-19T09:53:59Z</dcterms:created>
  <dcterms:modified xsi:type="dcterms:W3CDTF">2021-04-26T22:24:47Z</dcterms:modified>
</cp:coreProperties>
</file>