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8" r:id="rId4"/>
    <p:sldId id="259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5A18A-DB29-4672-A0B4-0E574346865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7F534-DC56-45E8-AA4D-4DBC4670145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8545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szövegdobozra kattintva megjelenik a megoldás.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F534-DC56-45E8-AA4D-4DBC46701458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000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Ellenőrzés</a:t>
            </a:r>
            <a:r>
              <a:rPr lang="hu-HU" baseline="0" dirty="0" smtClean="0"/>
              <a:t> </a:t>
            </a:r>
            <a:r>
              <a:rPr lang="hu-HU" dirty="0" smtClean="0"/>
              <a:t>a szövegdobozra kattintva.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F534-DC56-45E8-AA4D-4DBC46701458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439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számok a mondatokra kattintva jelennek meg.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F534-DC56-45E8-AA4D-4DBC46701458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166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984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1863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7260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561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2067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787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7158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2093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169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910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800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51AA9-B07E-4AED-B528-C10137B8C5E1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7381-B7A2-4AB2-BEFA-02737F8E910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0755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5ru0PcBs8&amp;t=2s&amp;ab_channel=Vad%C3%A1szErd%C3%A9s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23297" y="2332233"/>
            <a:ext cx="9993332" cy="996594"/>
          </a:xfrm>
        </p:spPr>
        <p:txBody>
          <a:bodyPr>
            <a:normAutofit fontScale="90000"/>
          </a:bodyPr>
          <a:lstStyle/>
          <a:p>
            <a:r>
              <a:rPr lang="hu-HU" sz="73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Schmidt</a:t>
            </a:r>
            <a:r>
              <a:rPr lang="hu-H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Egon: Mesél a téli erdő</a:t>
            </a:r>
            <a:br>
              <a:rPr lang="hu-HU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hu-HU" sz="3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(hosszú változat)</a:t>
            </a:r>
            <a:endParaRPr lang="hu-HU" sz="3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zalag felülnézetben 3"/>
          <p:cNvSpPr/>
          <p:nvPr/>
        </p:nvSpPr>
        <p:spPr>
          <a:xfrm>
            <a:off x="4123361" y="4962417"/>
            <a:ext cx="3482940" cy="1024847"/>
          </a:xfrm>
          <a:prstGeom prst="ribbon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  <a:reflection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Zsíros</a:t>
            </a:r>
          </a:p>
          <a:p>
            <a:pPr algn="ct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Menyhértné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4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midt Egon – Wikipé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671" y="929811"/>
            <a:ext cx="3740872" cy="47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ercs függőlegesen 3"/>
          <p:cNvSpPr/>
          <p:nvPr/>
        </p:nvSpPr>
        <p:spPr>
          <a:xfrm>
            <a:off x="5116529" y="1692667"/>
            <a:ext cx="6061753" cy="2940978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rgbClr val="002060"/>
                </a:solidFill>
              </a:rPr>
              <a:t>Schmidt Egon</a:t>
            </a:r>
          </a:p>
          <a:p>
            <a:pPr algn="ctr"/>
            <a:r>
              <a:rPr lang="hu-HU" sz="2400" b="1" dirty="0" smtClean="0">
                <a:solidFill>
                  <a:srgbClr val="002060"/>
                </a:solidFill>
              </a:rPr>
              <a:t>Ornitológus</a:t>
            </a:r>
          </a:p>
          <a:p>
            <a:pPr algn="ctr"/>
            <a:r>
              <a:rPr lang="hu-HU" sz="2400" dirty="0" smtClean="0">
                <a:solidFill>
                  <a:srgbClr val="002060"/>
                </a:solidFill>
              </a:rPr>
              <a:t>Budapest,  1931</a:t>
            </a:r>
            <a:r>
              <a:rPr lang="hu-HU" sz="4400" dirty="0" smtClean="0">
                <a:solidFill>
                  <a:srgbClr val="002060"/>
                </a:solidFill>
              </a:rPr>
              <a:t>. </a:t>
            </a:r>
            <a:r>
              <a:rPr lang="hu-HU" sz="2400" dirty="0" smtClean="0">
                <a:solidFill>
                  <a:srgbClr val="002060"/>
                </a:solidFill>
              </a:rPr>
              <a:t>június 16.</a:t>
            </a:r>
            <a:endParaRPr lang="hu-H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3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927027" y="1714099"/>
            <a:ext cx="3041151" cy="1316804"/>
            <a:chOff x="917824" y="733689"/>
            <a:chExt cx="3041151" cy="1316804"/>
          </a:xfrm>
        </p:grpSpPr>
        <p:sp>
          <p:nvSpPr>
            <p:cNvPr id="3" name="Lekerekített téglalap 2"/>
            <p:cNvSpPr/>
            <p:nvPr/>
          </p:nvSpPr>
          <p:spPr>
            <a:xfrm>
              <a:off x="917824" y="733689"/>
              <a:ext cx="3041151" cy="131680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1872250" y="1056009"/>
              <a:ext cx="904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dirty="0">
                  <a:solidFill>
                    <a:schemeClr val="accent5">
                      <a:lumMod val="75000"/>
                    </a:schemeClr>
                  </a:solidFill>
                </a:rPr>
                <a:t>h</a:t>
              </a:r>
              <a:r>
                <a:rPr lang="hu-HU" sz="4000" dirty="0" smtClean="0">
                  <a:solidFill>
                    <a:schemeClr val="accent5">
                      <a:lumMod val="75000"/>
                    </a:schemeClr>
                  </a:solidFill>
                </a:rPr>
                <a:t>ó-</a:t>
              </a:r>
              <a:endParaRPr lang="hu-HU" sz="4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1082211" y="733689"/>
              <a:ext cx="904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chemeClr val="accent5">
                      <a:lumMod val="75000"/>
                    </a:schemeClr>
                  </a:solidFill>
                </a:rPr>
                <a:t>pi-</a:t>
              </a:r>
              <a:endParaRPr lang="hu-HU" sz="4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2869914" y="733689"/>
              <a:ext cx="904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chemeClr val="accent5">
                      <a:lumMod val="75000"/>
                    </a:schemeClr>
                  </a:solidFill>
                </a:rPr>
                <a:t>-he</a:t>
              </a:r>
              <a:endParaRPr lang="hu-HU" sz="4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6794856" y="1709565"/>
            <a:ext cx="3041151" cy="1316804"/>
            <a:chOff x="7849028" y="1795518"/>
            <a:chExt cx="3041151" cy="1316804"/>
          </a:xfrm>
        </p:grpSpPr>
        <p:sp>
          <p:nvSpPr>
            <p:cNvPr id="9" name="Lekerekített téglalap 8"/>
            <p:cNvSpPr/>
            <p:nvPr/>
          </p:nvSpPr>
          <p:spPr>
            <a:xfrm>
              <a:off x="7849028" y="1795518"/>
              <a:ext cx="3041151" cy="131680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8673103" y="2404436"/>
              <a:ext cx="904126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sz="4000" dirty="0">
                  <a:solidFill>
                    <a:schemeClr val="accent1">
                      <a:lumMod val="75000"/>
                    </a:schemeClr>
                  </a:solidFill>
                </a:rPr>
                <a:t>h</a:t>
              </a:r>
              <a:r>
                <a:rPr lang="hu-HU" sz="4000" dirty="0" smtClean="0">
                  <a:solidFill>
                    <a:schemeClr val="accent1">
                      <a:lumMod val="75000"/>
                    </a:schemeClr>
                  </a:solidFill>
                </a:rPr>
                <a:t>ó-</a:t>
              </a:r>
              <a:endParaRPr lang="hu-HU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8128572" y="1881935"/>
              <a:ext cx="904126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sz="4000" dirty="0" err="1" smtClean="0">
                  <a:solidFill>
                    <a:schemeClr val="accent1">
                      <a:lumMod val="75000"/>
                    </a:schemeClr>
                  </a:solidFill>
                </a:rPr>
                <a:t>ta</a:t>
              </a:r>
              <a:r>
                <a:rPr lang="hu-HU" sz="4000" dirty="0" smtClean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endParaRPr lang="hu-HU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9801118" y="1881935"/>
              <a:ext cx="904126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sz="4000" dirty="0" smtClean="0"/>
                <a:t>-</a:t>
              </a:r>
              <a:r>
                <a:rPr lang="hu-HU" sz="4000" dirty="0" err="1" smtClean="0">
                  <a:solidFill>
                    <a:schemeClr val="accent1">
                      <a:lumMod val="75000"/>
                    </a:schemeClr>
                  </a:solidFill>
                </a:rPr>
                <a:t>ka</a:t>
              </a:r>
              <a:endParaRPr lang="hu-HU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9125166" y="1842603"/>
              <a:ext cx="904126" cy="7078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chemeClr val="accent1">
                      <a:lumMod val="75000"/>
                    </a:schemeClr>
                  </a:solidFill>
                </a:rPr>
                <a:t>ró-</a:t>
              </a:r>
              <a:endParaRPr lang="hu-HU" sz="40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6930133" y="4096435"/>
            <a:ext cx="3684997" cy="1409097"/>
            <a:chOff x="5589141" y="4002872"/>
            <a:chExt cx="3684997" cy="1409097"/>
          </a:xfrm>
        </p:grpSpPr>
        <p:sp>
          <p:nvSpPr>
            <p:cNvPr id="17" name="Téglalap 16"/>
            <p:cNvSpPr/>
            <p:nvPr/>
          </p:nvSpPr>
          <p:spPr>
            <a:xfrm>
              <a:off x="5589141" y="4002872"/>
              <a:ext cx="3684997" cy="14090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Szövegdoboz 17"/>
            <p:cNvSpPr txBox="1"/>
            <p:nvPr/>
          </p:nvSpPr>
          <p:spPr>
            <a:xfrm>
              <a:off x="7565202" y="4260528"/>
              <a:ext cx="976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chemeClr val="accent1">
                      <a:lumMod val="50000"/>
                    </a:schemeClr>
                  </a:solidFill>
                </a:rPr>
                <a:t>láb-</a:t>
              </a:r>
              <a:endParaRPr lang="hu-HU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095999" y="4614471"/>
              <a:ext cx="1756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chemeClr val="accent1">
                      <a:lumMod val="50000"/>
                    </a:schemeClr>
                  </a:solidFill>
                </a:rPr>
                <a:t>-nyom</a:t>
              </a:r>
              <a:endParaRPr lang="hu-HU" sz="4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Csoportba foglalás 26"/>
          <p:cNvGrpSpPr/>
          <p:nvPr/>
        </p:nvGrpSpPr>
        <p:grpSpPr>
          <a:xfrm>
            <a:off x="1741684" y="3932222"/>
            <a:ext cx="4274050" cy="1839074"/>
            <a:chOff x="1010292" y="3850426"/>
            <a:chExt cx="4274050" cy="18390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Ellipszis 20"/>
            <p:cNvSpPr/>
            <p:nvPr/>
          </p:nvSpPr>
          <p:spPr>
            <a:xfrm>
              <a:off x="1010292" y="3850426"/>
              <a:ext cx="4274050" cy="1839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2661005" y="3978797"/>
              <a:ext cx="837345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4000" dirty="0" err="1">
                  <a:solidFill>
                    <a:srgbClr val="002060"/>
                  </a:solidFill>
                </a:rPr>
                <a:t>f</a:t>
              </a:r>
              <a:r>
                <a:rPr lang="hu-HU" sz="4000" dirty="0" err="1" smtClean="0">
                  <a:solidFill>
                    <a:srgbClr val="002060"/>
                  </a:solidFill>
                </a:rPr>
                <a:t>ü</a:t>
              </a:r>
              <a:r>
                <a:rPr lang="hu-HU" sz="4000" dirty="0" smtClean="0">
                  <a:solidFill>
                    <a:srgbClr val="002060"/>
                  </a:solidFill>
                </a:rPr>
                <a:t>-</a:t>
              </a:r>
              <a:endParaRPr lang="hu-HU" sz="4000" dirty="0">
                <a:solidFill>
                  <a:srgbClr val="002060"/>
                </a:solidFill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3601948" y="4427993"/>
              <a:ext cx="949503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rgbClr val="002060"/>
                  </a:solidFill>
                </a:rPr>
                <a:t>-</a:t>
              </a:r>
              <a:r>
                <a:rPr lang="hu-HU" sz="4000" dirty="0" err="1" smtClean="0">
                  <a:solidFill>
                    <a:srgbClr val="002060"/>
                  </a:solidFill>
                </a:rPr>
                <a:t>ba</a:t>
              </a:r>
              <a:endParaRPr lang="hu-HU" sz="4000" dirty="0">
                <a:solidFill>
                  <a:srgbClr val="002060"/>
                </a:solidFill>
              </a:endParaRP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1450366" y="4265580"/>
              <a:ext cx="1095911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rgbClr val="002060"/>
                  </a:solidFill>
                </a:rPr>
                <a:t>-les</a:t>
              </a:r>
              <a:endParaRPr lang="hu-HU" sz="4000" dirty="0">
                <a:solidFill>
                  <a:srgbClr val="002060"/>
                </a:solidFill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2236342" y="4769963"/>
              <a:ext cx="1279132" cy="7318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sz="4000" dirty="0" smtClean="0">
                  <a:solidFill>
                    <a:srgbClr val="002060"/>
                  </a:solidFill>
                </a:rPr>
                <a:t>-</a:t>
              </a:r>
              <a:r>
                <a:rPr lang="hu-HU" sz="4000" dirty="0" err="1" smtClean="0">
                  <a:solidFill>
                    <a:srgbClr val="002060"/>
                  </a:solidFill>
                </a:rPr>
                <a:t>goly</a:t>
              </a:r>
              <a:endParaRPr lang="hu-HU" sz="4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9" name="Téglalap 28"/>
          <p:cNvSpPr/>
          <p:nvPr/>
        </p:nvSpPr>
        <p:spPr>
          <a:xfrm>
            <a:off x="528797" y="361631"/>
            <a:ext cx="11199907" cy="64479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002060"/>
                </a:solidFill>
              </a:rPr>
              <a:t>Alkossatok szavakat a szótagokból! Írjátok le a füzetbe!</a:t>
            </a:r>
            <a:endParaRPr lang="hu-HU" sz="3600" dirty="0">
              <a:solidFill>
                <a:srgbClr val="00206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514020" y="2418620"/>
            <a:ext cx="1860354" cy="70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002060"/>
                </a:solidFill>
              </a:rPr>
              <a:t>hópihe</a:t>
            </a:r>
            <a:endParaRPr lang="hu-HU" sz="4000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907463" y="2866048"/>
            <a:ext cx="213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002060"/>
                </a:solidFill>
              </a:rPr>
              <a:t>hótakaró</a:t>
            </a:r>
            <a:endParaRPr lang="hu-HU" sz="4000" dirty="0">
              <a:solidFill>
                <a:srgbClr val="00206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374374" y="5415920"/>
            <a:ext cx="211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fülesbagoly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8479817" y="5217675"/>
            <a:ext cx="213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2060"/>
                </a:solidFill>
              </a:rPr>
              <a:t>lábnyom</a:t>
            </a:r>
            <a:endParaRPr lang="hu-H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312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44184" y="397581"/>
            <a:ext cx="10798139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</a:rPr>
              <a:t>Olvassátok el a kifejezéseket! Figyeljetek a pontos olvasásra!</a:t>
            </a:r>
            <a:endParaRPr lang="hu-HU" sz="3200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18499" y="1345915"/>
            <a:ext cx="363705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</a:rPr>
              <a:t>szállingózik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18499" y="2478713"/>
            <a:ext cx="399835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s</a:t>
            </a:r>
            <a:r>
              <a:rPr lang="hu-HU" sz="4800" dirty="0" smtClean="0">
                <a:solidFill>
                  <a:srgbClr val="002060"/>
                </a:solidFill>
              </a:rPr>
              <a:t>zürke fellegek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8499" y="3611511"/>
            <a:ext cx="381770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f</a:t>
            </a:r>
            <a:r>
              <a:rPr lang="hu-HU" sz="4800" dirty="0" smtClean="0">
                <a:solidFill>
                  <a:srgbClr val="002060"/>
                </a:solidFill>
              </a:rPr>
              <a:t>riss hótakaró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83338" y="1321222"/>
            <a:ext cx="386822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k</a:t>
            </a:r>
            <a:r>
              <a:rPr lang="hu-HU" sz="4800" dirty="0" smtClean="0">
                <a:solidFill>
                  <a:srgbClr val="002060"/>
                </a:solidFill>
              </a:rPr>
              <a:t>emény próba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18498" y="4660902"/>
            <a:ext cx="54247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n</a:t>
            </a:r>
            <a:r>
              <a:rPr lang="hu-HU" sz="4800" dirty="0" smtClean="0">
                <a:solidFill>
                  <a:srgbClr val="002060"/>
                </a:solidFill>
              </a:rPr>
              <a:t>yitott képeskönyv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73064" y="4587143"/>
            <a:ext cx="420598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</a:rPr>
              <a:t>szőrgombócok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673064" y="3471477"/>
            <a:ext cx="520386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</a:rPr>
              <a:t>táplálékmaradvány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673064" y="2400130"/>
            <a:ext cx="44435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a</a:t>
            </a:r>
            <a:r>
              <a:rPr lang="hu-HU" sz="4800" dirty="0" smtClean="0">
                <a:solidFill>
                  <a:srgbClr val="002060"/>
                </a:solidFill>
              </a:rPr>
              <a:t>pró lábnyomok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18497" y="5705016"/>
            <a:ext cx="599625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c</a:t>
            </a:r>
            <a:r>
              <a:rPr lang="hu-HU" sz="4800" dirty="0" smtClean="0">
                <a:solidFill>
                  <a:srgbClr val="002060"/>
                </a:solidFill>
              </a:rPr>
              <a:t>sapatokba verődnek</a:t>
            </a:r>
            <a:endParaRPr lang="hu-HU" sz="4800" dirty="0">
              <a:solidFill>
                <a:srgbClr val="00206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683338" y="5719404"/>
            <a:ext cx="527578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rgbClr val="002060"/>
                </a:solidFill>
              </a:rPr>
              <a:t>f</a:t>
            </a:r>
            <a:r>
              <a:rPr lang="hu-HU" sz="4800" dirty="0" smtClean="0">
                <a:solidFill>
                  <a:srgbClr val="002060"/>
                </a:solidFill>
              </a:rPr>
              <a:t>elborzolják tollaikat</a:t>
            </a:r>
            <a:endParaRPr lang="hu-H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46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42696" y="334822"/>
            <a:ext cx="928988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Keresd meg a szavak rokon értelmű megfelelőit a szövegben!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731520" y="1377696"/>
            <a:ext cx="2718816" cy="707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accent5">
                    <a:lumMod val="75000"/>
                  </a:schemeClr>
                </a:solidFill>
              </a:rPr>
              <a:t>felhőkből</a:t>
            </a:r>
            <a:endParaRPr lang="hu-H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1944624" y="4236720"/>
            <a:ext cx="2718816" cy="707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hullik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7437120" y="2810256"/>
            <a:ext cx="3121152" cy="707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accent6"/>
                </a:solidFill>
              </a:rPr>
              <a:t>falevél nélkül</a:t>
            </a:r>
            <a:endParaRPr lang="hu-HU" sz="3600" dirty="0">
              <a:solidFill>
                <a:schemeClr val="accent6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3450336" y="1554480"/>
            <a:ext cx="524256" cy="3535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 rot="10800000">
            <a:off x="6912864" y="2987040"/>
            <a:ext cx="524256" cy="3535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4663440" y="4413504"/>
            <a:ext cx="524256" cy="35356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5187696" y="4210264"/>
            <a:ext cx="2718816" cy="707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FF0000"/>
                </a:solidFill>
              </a:rPr>
              <a:t>szállingózik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3974592" y="1377696"/>
            <a:ext cx="2718816" cy="707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accent5">
                    <a:lumMod val="75000"/>
                  </a:schemeClr>
                </a:solidFill>
              </a:rPr>
              <a:t>fellegekből</a:t>
            </a:r>
            <a:endParaRPr lang="hu-H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4181856" y="2790932"/>
            <a:ext cx="2718816" cy="7071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accent6"/>
                </a:solidFill>
              </a:rPr>
              <a:t>l</a:t>
            </a:r>
            <a:r>
              <a:rPr lang="hu-HU" sz="3600" dirty="0" smtClean="0">
                <a:solidFill>
                  <a:schemeClr val="accent6"/>
                </a:solidFill>
              </a:rPr>
              <a:t>omb nélkül</a:t>
            </a:r>
            <a:endParaRPr lang="hu-HU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22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0145" y="391997"/>
            <a:ext cx="107118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</a:rPr>
              <a:t>Mit csinálnak az állatok az erdőben? </a:t>
            </a:r>
            <a:r>
              <a:rPr lang="hu-HU" sz="2800" b="1" dirty="0" err="1" smtClean="0">
                <a:solidFill>
                  <a:schemeClr val="accent5">
                    <a:lumMod val="75000"/>
                  </a:schemeClr>
                </a:solidFill>
              </a:rPr>
              <a:t>Párosítsd</a:t>
            </a:r>
            <a:r>
              <a:rPr lang="hu-HU" sz="2800" b="1" dirty="0" smtClean="0">
                <a:solidFill>
                  <a:schemeClr val="accent5">
                    <a:lumMod val="75000"/>
                  </a:schemeClr>
                </a:solidFill>
              </a:rPr>
              <a:t> a betűket és a számokat!</a:t>
            </a:r>
            <a:endParaRPr lang="hu-H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AutoShape 4" descr="Zsuzsu oldala,állatos png-k, png állatok - G-Portá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AutoShape 6" descr="Zsuzsu oldala,állatos png-k, png állatok - G-Portá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6028761" y="1155728"/>
            <a:ext cx="4632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a) </a:t>
            </a:r>
            <a:r>
              <a:rPr lang="hu-HU" sz="3200" dirty="0" smtClean="0">
                <a:solidFill>
                  <a:srgbClr val="002060"/>
                </a:solidFill>
              </a:rPr>
              <a:t>Hajtásokkal táplálkozik.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096000" y="1804494"/>
            <a:ext cx="5234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b) </a:t>
            </a:r>
            <a:r>
              <a:rPr lang="hu-HU" sz="3200" dirty="0" smtClean="0">
                <a:solidFill>
                  <a:srgbClr val="002060"/>
                </a:solidFill>
              </a:rPr>
              <a:t>Levelekből, fűből készítette </a:t>
            </a:r>
          </a:p>
          <a:p>
            <a:r>
              <a:rPr lang="hu-HU" sz="3200" dirty="0">
                <a:solidFill>
                  <a:srgbClr val="002060"/>
                </a:solidFill>
              </a:rPr>
              <a:t> </a:t>
            </a:r>
            <a:r>
              <a:rPr lang="hu-HU" sz="3200" dirty="0" smtClean="0">
                <a:solidFill>
                  <a:srgbClr val="002060"/>
                </a:solidFill>
              </a:rPr>
              <a:t>     fészekben alszik.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967801" y="2914719"/>
            <a:ext cx="2688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c)  </a:t>
            </a:r>
            <a:r>
              <a:rPr lang="hu-HU" sz="3200" dirty="0" smtClean="0">
                <a:solidFill>
                  <a:srgbClr val="002060"/>
                </a:solidFill>
              </a:rPr>
              <a:t>Az erdő őre</a:t>
            </a:r>
            <a:r>
              <a:rPr lang="hu-HU" sz="3200" dirty="0" smtClean="0"/>
              <a:t>.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28761" y="3564159"/>
            <a:ext cx="415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d) </a:t>
            </a:r>
            <a:r>
              <a:rPr lang="hu-HU" sz="3200" dirty="0" smtClean="0">
                <a:solidFill>
                  <a:srgbClr val="002060"/>
                </a:solidFill>
              </a:rPr>
              <a:t>Felborzolják tollaikat.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016065" y="4213599"/>
            <a:ext cx="46135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e) </a:t>
            </a:r>
            <a:r>
              <a:rPr lang="hu-HU" sz="3200" dirty="0" smtClean="0">
                <a:solidFill>
                  <a:srgbClr val="002060"/>
                </a:solidFill>
              </a:rPr>
              <a:t>Csoportokban keresnek </a:t>
            </a:r>
          </a:p>
          <a:p>
            <a:r>
              <a:rPr lang="hu-HU" sz="3200" dirty="0">
                <a:solidFill>
                  <a:srgbClr val="002060"/>
                </a:solidFill>
              </a:rPr>
              <a:t> </a:t>
            </a:r>
            <a:r>
              <a:rPr lang="hu-HU" sz="3200" dirty="0" smtClean="0">
                <a:solidFill>
                  <a:srgbClr val="002060"/>
                </a:solidFill>
              </a:rPr>
              <a:t>    menedéket. </a:t>
            </a:r>
            <a:endParaRPr lang="hu-HU" sz="3200" dirty="0">
              <a:solidFill>
                <a:srgbClr val="002060"/>
              </a:solidFill>
            </a:endParaRP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307975" y="1013357"/>
            <a:ext cx="2428240" cy="1618827"/>
            <a:chOff x="307975" y="1013357"/>
            <a:chExt cx="2428240" cy="1618827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975" y="1013357"/>
              <a:ext cx="2428240" cy="161882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Szövegdoboz 13"/>
            <p:cNvSpPr txBox="1"/>
            <p:nvPr/>
          </p:nvSpPr>
          <p:spPr>
            <a:xfrm>
              <a:off x="517570" y="1448115"/>
              <a:ext cx="649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 smtClean="0">
                  <a:solidFill>
                    <a:schemeClr val="bg1"/>
                  </a:solidFill>
                </a:rPr>
                <a:t>1.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3137919" y="1243377"/>
            <a:ext cx="1342102" cy="1341329"/>
            <a:chOff x="3137919" y="1243377"/>
            <a:chExt cx="1342102" cy="1341329"/>
          </a:xfrm>
        </p:grpSpPr>
        <p:pic>
          <p:nvPicPr>
            <p:cNvPr id="16" name="Kép 15"/>
            <p:cNvPicPr>
              <a:picLocks noChangeAspect="1"/>
            </p:cNvPicPr>
            <p:nvPr/>
          </p:nvPicPr>
          <p:blipFill rotWithShape="1">
            <a:blip r:embed="rId5" cstate="print"/>
            <a:srcRect l="11448" r="22222" b="4012"/>
            <a:stretch/>
          </p:blipFill>
          <p:spPr>
            <a:xfrm>
              <a:off x="3137919" y="1243377"/>
              <a:ext cx="1342102" cy="13413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Szövegdoboz 17"/>
            <p:cNvSpPr txBox="1"/>
            <p:nvPr/>
          </p:nvSpPr>
          <p:spPr>
            <a:xfrm>
              <a:off x="3196153" y="1999931"/>
              <a:ext cx="649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>
                  <a:solidFill>
                    <a:schemeClr val="bg1"/>
                  </a:solidFill>
                </a:rPr>
                <a:t>2</a:t>
              </a:r>
              <a:r>
                <a:rPr lang="hu-HU" sz="3200" dirty="0" smtClean="0">
                  <a:solidFill>
                    <a:schemeClr val="bg1"/>
                  </a:solidFill>
                </a:rPr>
                <a:t>.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492784" y="3064676"/>
            <a:ext cx="1893864" cy="1615664"/>
            <a:chOff x="460375" y="3268710"/>
            <a:chExt cx="1893864" cy="1615664"/>
          </a:xfrm>
        </p:grpSpPr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375" y="3311505"/>
              <a:ext cx="1893864" cy="15728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Szövegdoboz 18"/>
            <p:cNvSpPr txBox="1"/>
            <p:nvPr/>
          </p:nvSpPr>
          <p:spPr>
            <a:xfrm>
              <a:off x="604742" y="3268710"/>
              <a:ext cx="649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>
                  <a:solidFill>
                    <a:schemeClr val="bg1"/>
                  </a:solidFill>
                </a:rPr>
                <a:t>3</a:t>
              </a:r>
              <a:r>
                <a:rPr lang="hu-HU" sz="3200" dirty="0" smtClean="0">
                  <a:solidFill>
                    <a:schemeClr val="bg1"/>
                  </a:solidFill>
                </a:rPr>
                <a:t>.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Csoportba foglalás 23"/>
          <p:cNvGrpSpPr/>
          <p:nvPr/>
        </p:nvGrpSpPr>
        <p:grpSpPr>
          <a:xfrm>
            <a:off x="2498067" y="3021086"/>
            <a:ext cx="2747761" cy="1763679"/>
            <a:chOff x="2736215" y="3470558"/>
            <a:chExt cx="2747761" cy="1763679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36215" y="3470558"/>
              <a:ext cx="2747761" cy="17636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Szövegdoboz 19"/>
            <p:cNvSpPr txBox="1"/>
            <p:nvPr/>
          </p:nvSpPr>
          <p:spPr>
            <a:xfrm>
              <a:off x="3299798" y="3628824"/>
              <a:ext cx="649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>
                  <a:solidFill>
                    <a:schemeClr val="bg1"/>
                  </a:solidFill>
                </a:rPr>
                <a:t>4</a:t>
              </a:r>
              <a:r>
                <a:rPr lang="hu-HU" sz="3200" dirty="0" smtClean="0">
                  <a:solidFill>
                    <a:schemeClr val="bg1"/>
                  </a:solidFill>
                </a:rPr>
                <a:t>.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Csoportba foglalás 24"/>
          <p:cNvGrpSpPr/>
          <p:nvPr/>
        </p:nvGrpSpPr>
        <p:grpSpPr>
          <a:xfrm>
            <a:off x="1559176" y="4889190"/>
            <a:ext cx="2123072" cy="1621909"/>
            <a:chOff x="1522095" y="5234237"/>
            <a:chExt cx="1977390" cy="1430312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2095" y="5234237"/>
              <a:ext cx="1977390" cy="14303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Szövegdoboz 20"/>
            <p:cNvSpPr txBox="1"/>
            <p:nvPr/>
          </p:nvSpPr>
          <p:spPr>
            <a:xfrm>
              <a:off x="1613246" y="5563695"/>
              <a:ext cx="649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200" dirty="0">
                  <a:solidFill>
                    <a:schemeClr val="bg1"/>
                  </a:solidFill>
                </a:rPr>
                <a:t>5</a:t>
              </a:r>
              <a:r>
                <a:rPr lang="hu-HU" sz="3200" dirty="0" smtClean="0">
                  <a:solidFill>
                    <a:schemeClr val="bg1"/>
                  </a:solidFill>
                </a:rPr>
                <a:t>.</a:t>
              </a:r>
              <a:endParaRPr lang="hu-HU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6028761" y="5301946"/>
            <a:ext cx="5709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f) </a:t>
            </a:r>
            <a:r>
              <a:rPr lang="hu-HU" sz="3200" dirty="0" smtClean="0">
                <a:solidFill>
                  <a:srgbClr val="002060"/>
                </a:solidFill>
              </a:rPr>
              <a:t>Lábnyomait füzérként hagyja a </a:t>
            </a:r>
          </a:p>
          <a:p>
            <a:r>
              <a:rPr lang="hu-HU" sz="3200" dirty="0" smtClean="0">
                <a:solidFill>
                  <a:srgbClr val="002060"/>
                </a:solidFill>
              </a:rPr>
              <a:t>     hóban.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486486" y="2968255"/>
            <a:ext cx="64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1.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5563681" y="1166857"/>
            <a:ext cx="64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3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567708" y="1764039"/>
            <a:ext cx="64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2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5486486" y="3576596"/>
            <a:ext cx="64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4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491256" y="4267135"/>
            <a:ext cx="64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3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5563681" y="5312595"/>
            <a:ext cx="697227" cy="66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5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4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10733" y="1295400"/>
            <a:ext cx="552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002060"/>
                </a:solidFill>
              </a:rPr>
              <a:t>Látogassunk el a téli erdőbe!</a:t>
            </a:r>
            <a:endParaRPr lang="hu-HU" sz="3600" dirty="0">
              <a:solidFill>
                <a:srgbClr val="002060"/>
              </a:solidFill>
            </a:endParaRPr>
          </a:p>
        </p:txBody>
      </p:sp>
      <p:pic>
        <p:nvPicPr>
          <p:cNvPr id="3" name="Kép 2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139" y="2384286"/>
            <a:ext cx="4606748" cy="24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38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204</Words>
  <Application>Microsoft Office PowerPoint</Application>
  <PresentationFormat>Egyéni</PresentationFormat>
  <Paragraphs>70</Paragraphs>
  <Slides>7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Schmidt Egon: Mesél a téli erdő (hosszú változat)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Schmidt Egon: Mesél a téli erdő (hosszú változat)</dc:title>
  <dc:creator>EDU_RDPS_6167@sulid.hu</dc:creator>
  <cp:lastModifiedBy>user</cp:lastModifiedBy>
  <cp:revision>22</cp:revision>
  <dcterms:created xsi:type="dcterms:W3CDTF">2021-01-03T16:35:04Z</dcterms:created>
  <dcterms:modified xsi:type="dcterms:W3CDTF">2022-08-22T22:34:25Z</dcterms:modified>
</cp:coreProperties>
</file>