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0" r:id="rId5"/>
    <p:sldId id="265" r:id="rId6"/>
    <p:sldId id="259" r:id="rId7"/>
    <p:sldId id="261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38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7282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431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9929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860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397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436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153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525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61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750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AED2-B5DA-4129-B74A-F5E9FE8541C5}" type="datetimeFigureOut">
              <a:rPr lang="hu-HU" smtClean="0"/>
              <a:pPr/>
              <a:t>2021.07.03.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3802-08C8-4FFA-AD0C-95B88517AA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4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i\Desktop\vásári ké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874713"/>
            <a:ext cx="7861300" cy="51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u-HU" sz="3600" dirty="0" smtClean="0"/>
              <a:t>Csúnyán viselkedett a fiúkkal,mert becsapta őket.</a:t>
            </a:r>
          </a:p>
          <a:p>
            <a:r>
              <a:rPr lang="hu-HU" sz="3600" dirty="0" smtClean="0"/>
              <a:t>A hír eljutott haza az apjukhoz is.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Igaz.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Igaz.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7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algn="ctr"/>
            <a:r>
              <a:rPr lang="hu-HU" sz="7200" dirty="0" smtClean="0">
                <a:solidFill>
                  <a:srgbClr val="FF0000"/>
                </a:solidFill>
              </a:rPr>
              <a:t>Ügyesek voltatok</a:t>
            </a:r>
          </a:p>
          <a:p>
            <a:pPr algn="ctr"/>
            <a:r>
              <a:rPr lang="hu-HU" sz="7200" dirty="0" smtClean="0">
                <a:solidFill>
                  <a:srgbClr val="FF0000"/>
                </a:solidFill>
                <a:sym typeface="Wingdings"/>
              </a:rPr>
              <a:t></a:t>
            </a:r>
            <a:endParaRPr lang="hu-H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3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_______nem árulnak a vásárban.</a:t>
            </a:r>
          </a:p>
          <a:p>
            <a:endParaRPr lang="hu-HU" sz="4000" dirty="0"/>
          </a:p>
          <a:p>
            <a:pPr marL="0" indent="0">
              <a:buNone/>
            </a:pPr>
            <a:r>
              <a:rPr lang="hu-HU" sz="4800" dirty="0" smtClean="0"/>
              <a:t>gyümölcsöt       lufit 	kalapot</a:t>
            </a:r>
          </a:p>
          <a:p>
            <a:pPr marL="0" indent="0">
              <a:buNone/>
            </a:pPr>
            <a:endParaRPr lang="hu-HU" sz="4800" dirty="0"/>
          </a:p>
          <a:p>
            <a:pPr marL="0" indent="0">
              <a:buNone/>
            </a:pPr>
            <a:r>
              <a:rPr lang="hu-HU" sz="4800" dirty="0" smtClean="0"/>
              <a:t>		tarisznyát		észt    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xmlns="" val="26480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4400" u="sng" dirty="0" smtClean="0">
                <a:solidFill>
                  <a:srgbClr val="FF0000"/>
                </a:solidFill>
              </a:rPr>
              <a:t>Észt</a:t>
            </a:r>
            <a:r>
              <a:rPr lang="hu-HU" sz="4400" dirty="0" smtClean="0"/>
              <a:t> nem árulnak a vásárban.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21723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Kössétek össze az azonos jelentésű szavakat!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együgyű</a:t>
            </a:r>
          </a:p>
          <a:p>
            <a:r>
              <a:rPr lang="hu-HU" dirty="0"/>
              <a:t>e</a:t>
            </a:r>
            <a:r>
              <a:rPr lang="hu-HU" dirty="0" smtClean="0"/>
              <a:t>lcsal tőle</a:t>
            </a:r>
          </a:p>
          <a:p>
            <a:r>
              <a:rPr lang="hu-HU" dirty="0"/>
              <a:t>n</a:t>
            </a:r>
            <a:r>
              <a:rPr lang="hu-HU" dirty="0" smtClean="0"/>
              <a:t>ézelődik</a:t>
            </a:r>
          </a:p>
          <a:p>
            <a:r>
              <a:rPr lang="hu-HU" dirty="0" smtClean="0"/>
              <a:t>nyalánkság</a:t>
            </a:r>
          </a:p>
          <a:p>
            <a:r>
              <a:rPr lang="hu-HU" dirty="0"/>
              <a:t>a</a:t>
            </a:r>
            <a:r>
              <a:rPr lang="hu-HU" dirty="0" smtClean="0"/>
              <a:t>lku</a:t>
            </a:r>
          </a:p>
          <a:p>
            <a:r>
              <a:rPr lang="hu-HU" dirty="0" smtClean="0"/>
              <a:t>alkudozni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</a:t>
            </a:r>
            <a:r>
              <a:rPr lang="hu-HU" dirty="0" smtClean="0"/>
              <a:t>indent megnézni</a:t>
            </a:r>
          </a:p>
          <a:p>
            <a:r>
              <a:rPr lang="hu-HU" dirty="0" smtClean="0"/>
              <a:t>egyesség</a:t>
            </a:r>
          </a:p>
          <a:p>
            <a:r>
              <a:rPr lang="hu-HU" dirty="0"/>
              <a:t>b</a:t>
            </a:r>
            <a:r>
              <a:rPr lang="hu-HU" dirty="0" smtClean="0"/>
              <a:t>uta</a:t>
            </a:r>
          </a:p>
          <a:p>
            <a:r>
              <a:rPr lang="hu-HU" dirty="0"/>
              <a:t>b</a:t>
            </a:r>
            <a:r>
              <a:rPr lang="hu-HU" dirty="0" smtClean="0"/>
              <a:t>ecsapja</a:t>
            </a:r>
          </a:p>
          <a:p>
            <a:r>
              <a:rPr lang="hu-HU" dirty="0"/>
              <a:t>k</a:t>
            </a:r>
            <a:r>
              <a:rPr lang="hu-HU" dirty="0" smtClean="0"/>
              <a:t>isebb összegen egyezkedni</a:t>
            </a:r>
          </a:p>
          <a:p>
            <a:endParaRPr lang="hu-HU" dirty="0"/>
          </a:p>
          <a:p>
            <a:r>
              <a:rPr lang="hu-HU" dirty="0" smtClean="0"/>
              <a:t>édesség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267744" y="2276872"/>
            <a:ext cx="223224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434444" y="2924944"/>
            <a:ext cx="206554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2434444" y="2276872"/>
            <a:ext cx="2160240" cy="1116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555776" y="3933056"/>
            <a:ext cx="2088232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2123728" y="2924944"/>
            <a:ext cx="237626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2434444" y="4365104"/>
            <a:ext cx="2065548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7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Találós kérdés.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400" dirty="0" smtClean="0"/>
              <a:t>Hosszúkás a formája</a:t>
            </a:r>
          </a:p>
          <a:p>
            <a:pPr marL="0" indent="0">
              <a:buNone/>
            </a:pPr>
            <a:r>
              <a:rPr lang="hu-HU" sz="4400" dirty="0" smtClean="0"/>
              <a:t>   táncolnak a hangjára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		</a:t>
            </a:r>
            <a:r>
              <a:rPr lang="hu-HU" sz="4000" dirty="0" smtClean="0"/>
              <a:t>( furulya)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36601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Elment.</a:t>
            </a:r>
          </a:p>
          <a:p>
            <a:pPr algn="ctr"/>
            <a:r>
              <a:rPr lang="hu-HU" sz="4400" dirty="0" smtClean="0"/>
              <a:t>Elment a vásárba.</a:t>
            </a:r>
          </a:p>
          <a:p>
            <a:pPr algn="ctr"/>
            <a:r>
              <a:rPr lang="hu-HU" sz="4400" dirty="0" smtClean="0"/>
              <a:t>Elment a vásárba menni.</a:t>
            </a:r>
          </a:p>
          <a:p>
            <a:pPr algn="ctr"/>
            <a:r>
              <a:rPr lang="hu-HU" sz="4400" dirty="0" smtClean="0"/>
              <a:t>Elment a vásárba furulyát venni.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24300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Megfigyelési szempontok: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1. Hogyan kapcsolódik hozzá a közmondás?</a:t>
            </a:r>
          </a:p>
          <a:p>
            <a:r>
              <a:rPr lang="hu-HU" sz="4000" dirty="0" smtClean="0"/>
              <a:t>2. Milyen mesefajta?</a:t>
            </a:r>
          </a:p>
          <a:p>
            <a:r>
              <a:rPr lang="hu-HU" sz="4000" dirty="0" smtClean="0"/>
              <a:t>3. Hol játszódik?</a:t>
            </a:r>
          </a:p>
          <a:p>
            <a:r>
              <a:rPr lang="hu-HU" sz="4000" dirty="0" smtClean="0"/>
              <a:t>4. Kik a szereplői? </a:t>
            </a:r>
          </a:p>
          <a:p>
            <a:r>
              <a:rPr lang="hu-HU" sz="4000" dirty="0" smtClean="0">
                <a:solidFill>
                  <a:srgbClr val="0070C0"/>
                </a:solidFill>
              </a:rPr>
              <a:t>(Észt nem árulnak a vásárban.)</a:t>
            </a:r>
            <a:endParaRPr lang="hu-H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Mese részletei: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u-HU" dirty="0" smtClean="0"/>
              <a:t>Az alku.</a:t>
            </a:r>
          </a:p>
          <a:p>
            <a:r>
              <a:rPr lang="hu-HU" dirty="0" smtClean="0"/>
              <a:t>A vásár híre.</a:t>
            </a:r>
          </a:p>
          <a:p>
            <a:r>
              <a:rPr lang="hu-HU" dirty="0" smtClean="0"/>
              <a:t>Az apa pénzt ad a fiainak.</a:t>
            </a:r>
          </a:p>
          <a:p>
            <a:r>
              <a:rPr lang="hu-HU" dirty="0" smtClean="0"/>
              <a:t>Furulyavásárlás</a:t>
            </a:r>
          </a:p>
          <a:p>
            <a:r>
              <a:rPr lang="hu-HU" dirty="0" smtClean="0"/>
              <a:t>Elindulnak a vásárba.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Az apa pénzt ad a fiainak.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Elindulnak a vásárba.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Az alku.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Furulyavásárlás.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vásár híre.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>Igaz-hamis játék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u-HU" sz="3600" dirty="0" smtClean="0"/>
              <a:t>8 Ft van a tarisznyában.</a:t>
            </a:r>
          </a:p>
          <a:p>
            <a:r>
              <a:rPr lang="hu-HU" sz="3600" dirty="0" smtClean="0"/>
              <a:t>5 forintért megvették a furulyát.</a:t>
            </a:r>
          </a:p>
          <a:p>
            <a:r>
              <a:rPr lang="hu-HU" sz="3600" dirty="0" smtClean="0"/>
              <a:t>4 forintért édességet  vettek.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Igaz.</a:t>
            </a:r>
          </a:p>
          <a:p>
            <a:endParaRPr lang="hu-HU" sz="3600" dirty="0">
              <a:solidFill>
                <a:srgbClr val="FF0000"/>
              </a:solidFill>
            </a:endParaRPr>
          </a:p>
          <a:p>
            <a:r>
              <a:rPr lang="hu-HU" sz="3600" dirty="0" smtClean="0">
                <a:solidFill>
                  <a:srgbClr val="FF0000"/>
                </a:solidFill>
              </a:rPr>
              <a:t>Hamis</a:t>
            </a:r>
          </a:p>
          <a:p>
            <a:endParaRPr lang="hu-HU" sz="3600" dirty="0">
              <a:solidFill>
                <a:srgbClr val="FF0000"/>
              </a:solidFill>
            </a:endParaRPr>
          </a:p>
          <a:p>
            <a:endParaRPr lang="hu-HU" sz="3600" dirty="0" smtClean="0">
              <a:solidFill>
                <a:srgbClr val="FF0000"/>
              </a:solidFill>
            </a:endParaRPr>
          </a:p>
          <a:p>
            <a:r>
              <a:rPr lang="hu-HU" sz="3600" dirty="0" smtClean="0">
                <a:solidFill>
                  <a:srgbClr val="FF0000"/>
                </a:solidFill>
              </a:rPr>
              <a:t>Hamis.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679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187</Words>
  <Application>Microsoft Office PowerPoint</Application>
  <PresentationFormat>Diavetítés a képernyőre (4:3 oldalarány)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1. dia</vt:lpstr>
      <vt:lpstr>2. dia</vt:lpstr>
      <vt:lpstr>3. dia</vt:lpstr>
      <vt:lpstr>Kössétek össze az azonos jelentésű szavakat!</vt:lpstr>
      <vt:lpstr>Találós kérdés. </vt:lpstr>
      <vt:lpstr>6. dia</vt:lpstr>
      <vt:lpstr>Megfigyelési szempontok:</vt:lpstr>
      <vt:lpstr>Mese részletei:</vt:lpstr>
      <vt:lpstr>Igaz-hamis játék </vt:lpstr>
      <vt:lpstr>10. dia</vt:lpstr>
      <vt:lpstr>11. dia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Rebi</dc:creator>
  <cp:lastModifiedBy>user</cp:lastModifiedBy>
  <cp:revision>13</cp:revision>
  <dcterms:created xsi:type="dcterms:W3CDTF">2018-12-10T16:11:43Z</dcterms:created>
  <dcterms:modified xsi:type="dcterms:W3CDTF">2021-07-03T20:40:44Z</dcterms:modified>
</cp:coreProperties>
</file>