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67" r:id="rId3"/>
    <p:sldId id="260" r:id="rId4"/>
    <p:sldId id="262" r:id="rId5"/>
    <p:sldId id="265" r:id="rId6"/>
    <p:sldId id="256" r:id="rId7"/>
    <p:sldId id="257" r:id="rId8"/>
    <p:sldId id="259" r:id="rId9"/>
    <p:sldId id="266" r:id="rId10"/>
    <p:sldId id="263" r:id="rId11"/>
    <p:sldId id="264" r:id="rId12"/>
    <p:sldId id="25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14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266623" y="2009104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</a:rPr>
              <a:t>kalyiba</a:t>
            </a:r>
            <a:endParaRPr lang="hu-H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834174" y="2050992"/>
            <a:ext cx="1475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</a:rPr>
              <a:t>kunyhó</a:t>
            </a:r>
            <a:endParaRPr lang="hu-H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912253" y="2009104"/>
            <a:ext cx="1326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</a:rPr>
              <a:t>házikó</a:t>
            </a:r>
            <a:endParaRPr lang="hu-H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648817" y="2009104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</a:rPr>
              <a:t>kastély</a:t>
            </a:r>
            <a:endParaRPr lang="hu-H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905175" y="2050580"/>
            <a:ext cx="1319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</a:rPr>
              <a:t>palota</a:t>
            </a:r>
            <a:endParaRPr lang="hu-H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0277341" y="2030048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</a:rPr>
              <a:t>ház</a:t>
            </a:r>
            <a:endParaRPr lang="hu-H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238257" y="1210614"/>
            <a:ext cx="7813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chemeClr val="bg2"/>
                </a:solidFill>
              </a:rPr>
              <a:t>Olvassátok fel egy levegővel a szavakat !  Mit vettetek észre ?</a:t>
            </a:r>
            <a:endParaRPr lang="hu-HU" sz="2000" b="1" dirty="0">
              <a:solidFill>
                <a:schemeClr val="bg2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238256" y="3155324"/>
            <a:ext cx="884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bg2"/>
                </a:solidFill>
              </a:rPr>
              <a:t>Tegyétek sorrendbe a legkisebbtől a legnagyobbig az építményeket!</a:t>
            </a:r>
            <a:endParaRPr lang="hu-HU" sz="2000" b="1" dirty="0">
              <a:solidFill>
                <a:schemeClr val="bg2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56118" y="4299814"/>
            <a:ext cx="148630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</a:rPr>
              <a:t>kalyiba</a:t>
            </a:r>
          </a:p>
          <a:p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418581" y="4312694"/>
            <a:ext cx="132600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</a:rPr>
              <a:t>házikó</a:t>
            </a:r>
          </a:p>
          <a:p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2357390" y="4299815"/>
            <a:ext cx="147508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</a:rPr>
              <a:t>kunyhó</a:t>
            </a:r>
          </a:p>
          <a:p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6376136" y="4299815"/>
            <a:ext cx="80182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</a:rPr>
              <a:t>ház</a:t>
            </a:r>
          </a:p>
          <a:p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7656696" y="4312694"/>
            <a:ext cx="142058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</a:rPr>
              <a:t>kastély</a:t>
            </a:r>
          </a:p>
          <a:p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9556015" y="4299814"/>
            <a:ext cx="131959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</a:rPr>
              <a:t>palota</a:t>
            </a:r>
          </a:p>
          <a:p>
            <a:endParaRPr lang="hu-HU" dirty="0"/>
          </a:p>
        </p:txBody>
      </p:sp>
      <p:pic>
        <p:nvPicPr>
          <p:cNvPr id="2050" name="Picture 2" descr="kalyiba | CIVILHE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958" y="5468802"/>
            <a:ext cx="1715846" cy="114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Összefogással újult meg a Toldi-kunyh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8796" y="5233948"/>
            <a:ext cx="1492946" cy="135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ázikó a hátsó kertben - ötletek pihenéshez, kerti tevékenységekhez -  Lakberendezés trendMagaz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2937" y="5351960"/>
            <a:ext cx="1884509" cy="126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gyszintes családi ház 240 m2 | Családiházam.hu | House balcony design,  Architectural house plans, Balcony desig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7009" y="5507001"/>
            <a:ext cx="1763399" cy="110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 15 legszebb magyarországi kastély - Messzi tájak | Utazom.com utazási  iro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709971" y="5517896"/>
            <a:ext cx="1636332" cy="109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Egy kínai turista hagyta, hogy gyereke az orosz cári palota padlójára  vizeljen | 24.h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15866" y="5426411"/>
            <a:ext cx="2177961" cy="122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ínármezők báránya - Magyar Természettudományi Múzeum Blo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817" y="138449"/>
            <a:ext cx="1298382" cy="90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363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2935" y="0"/>
            <a:ext cx="10146186" cy="2511835"/>
          </a:xfrm>
        </p:spPr>
        <p:txBody>
          <a:bodyPr>
            <a:normAutofit/>
          </a:bodyPr>
          <a:lstStyle/>
          <a:p>
            <a:pPr algn="ctr"/>
            <a:r>
              <a:rPr lang="hu-HU" sz="4400" b="1" dirty="0" smtClean="0">
                <a:solidFill>
                  <a:srgbClr val="0070C0"/>
                </a:solidFill>
              </a:rPr>
              <a:t>Miért nem teljesítette a keszeg az utolsó kívánságot?</a:t>
            </a:r>
            <a:endParaRPr lang="hu-HU" sz="4400" b="1" dirty="0">
              <a:solidFill>
                <a:srgbClr val="0070C0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024467" y="3107402"/>
            <a:ext cx="10144654" cy="1387324"/>
          </a:xfrm>
        </p:spPr>
        <p:txBody>
          <a:bodyPr>
            <a:noAutofit/>
          </a:bodyPr>
          <a:lstStyle/>
          <a:p>
            <a:pPr algn="ctr"/>
            <a:r>
              <a:rPr lang="hu-HU" sz="4400" dirty="0" smtClean="0">
                <a:solidFill>
                  <a:schemeClr val="bg1"/>
                </a:solidFill>
                <a:latin typeface="Magyar Script" panose="030B04020602050B0404" pitchFamily="66" charset="0"/>
              </a:rPr>
              <a:t>Azért, mert aki nem dolgozik, s munka nélkül él, az nem uralkodhat másokon. </a:t>
            </a:r>
            <a:endParaRPr lang="hu-HU" sz="4400" dirty="0">
              <a:solidFill>
                <a:schemeClr val="bg1"/>
              </a:solidFill>
              <a:latin typeface="Magyar Script" panose="030B04020602050B0404" pitchFamily="66" charset="0"/>
            </a:endParaRPr>
          </a:p>
        </p:txBody>
      </p:sp>
      <p:pic>
        <p:nvPicPr>
          <p:cNvPr id="4" name="Picture 2" descr="Hínármezők báránya - Magyar Természettudományi Múzeum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817" y="138449"/>
            <a:ext cx="1298382" cy="90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9955369" y="407762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Mf- 65.o./ 2.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10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38786" y="3747752"/>
            <a:ext cx="11723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 smtClean="0">
                <a:solidFill>
                  <a:schemeClr val="bg1"/>
                </a:solidFill>
                <a:latin typeface="Magyar Script" panose="030B04020602050B0404" pitchFamily="66" charset="0"/>
              </a:rPr>
              <a:t>Ki a kicsit nem becsüli, a nagyot nem érdemli</a:t>
            </a:r>
            <a:r>
              <a:rPr lang="hu-HU" sz="4800" dirty="0" smtClean="0">
                <a:solidFill>
                  <a:schemeClr val="bg1"/>
                </a:solidFill>
                <a:latin typeface="Magyar Script" panose="030B04020602050B0404" pitchFamily="66" charset="0"/>
              </a:rPr>
              <a:t>.</a:t>
            </a:r>
            <a:endParaRPr lang="hu-HU" sz="4800" dirty="0">
              <a:solidFill>
                <a:schemeClr val="bg1"/>
              </a:solidFill>
              <a:latin typeface="Magyar Script" panose="030B04020602050B0404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31621" y="1764407"/>
            <a:ext cx="11218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0070C0"/>
                </a:solidFill>
              </a:rPr>
              <a:t>Ki   a   </a:t>
            </a:r>
            <a:r>
              <a:rPr lang="hu-HU" sz="3200" b="1" dirty="0" err="1" smtClean="0">
                <a:solidFill>
                  <a:srgbClr val="0070C0"/>
                </a:solidFill>
              </a:rPr>
              <a:t>ieübcsl</a:t>
            </a:r>
            <a:r>
              <a:rPr lang="hu-HU" sz="3200" b="1" dirty="0" smtClean="0">
                <a:solidFill>
                  <a:srgbClr val="0070C0"/>
                </a:solidFill>
              </a:rPr>
              <a:t>   </a:t>
            </a:r>
            <a:r>
              <a:rPr lang="hu-HU" sz="3200" b="1" dirty="0" err="1" smtClean="0">
                <a:solidFill>
                  <a:srgbClr val="0070C0"/>
                </a:solidFill>
              </a:rPr>
              <a:t>nme</a:t>
            </a:r>
            <a:r>
              <a:rPr lang="hu-HU" sz="3200" b="1" dirty="0" smtClean="0">
                <a:solidFill>
                  <a:srgbClr val="0070C0"/>
                </a:solidFill>
              </a:rPr>
              <a:t>   </a:t>
            </a:r>
            <a:r>
              <a:rPr lang="hu-HU" sz="3200" b="1" dirty="0" err="1" smtClean="0">
                <a:solidFill>
                  <a:srgbClr val="0070C0"/>
                </a:solidFill>
              </a:rPr>
              <a:t>dérieml</a:t>
            </a:r>
            <a:r>
              <a:rPr lang="hu-HU" sz="3200" b="1" dirty="0" smtClean="0">
                <a:solidFill>
                  <a:srgbClr val="0070C0"/>
                </a:solidFill>
              </a:rPr>
              <a:t>,  </a:t>
            </a:r>
            <a:r>
              <a:rPr lang="hu-HU" sz="3200" b="1" dirty="0" err="1" smtClean="0">
                <a:solidFill>
                  <a:srgbClr val="0070C0"/>
                </a:solidFill>
              </a:rPr>
              <a:t>a</a:t>
            </a:r>
            <a:r>
              <a:rPr lang="hu-HU" sz="3200" b="1" dirty="0" smtClean="0">
                <a:solidFill>
                  <a:srgbClr val="0070C0"/>
                </a:solidFill>
              </a:rPr>
              <a:t>  </a:t>
            </a:r>
            <a:r>
              <a:rPr lang="hu-HU" sz="3200" b="1" dirty="0" err="1" smtClean="0">
                <a:solidFill>
                  <a:srgbClr val="0070C0"/>
                </a:solidFill>
              </a:rPr>
              <a:t>cskiti</a:t>
            </a:r>
            <a:r>
              <a:rPr lang="hu-HU" sz="3200" b="1" dirty="0" smtClean="0">
                <a:solidFill>
                  <a:srgbClr val="0070C0"/>
                </a:solidFill>
              </a:rPr>
              <a:t>   </a:t>
            </a:r>
            <a:r>
              <a:rPr lang="hu-HU" sz="3200" b="1" dirty="0" err="1" smtClean="0">
                <a:solidFill>
                  <a:srgbClr val="0070C0"/>
                </a:solidFill>
              </a:rPr>
              <a:t>ontgya</a:t>
            </a:r>
            <a:r>
              <a:rPr lang="hu-HU" sz="3200" b="1" dirty="0" smtClean="0">
                <a:solidFill>
                  <a:srgbClr val="0070C0"/>
                </a:solidFill>
              </a:rPr>
              <a:t>   </a:t>
            </a:r>
            <a:r>
              <a:rPr lang="hu-HU" sz="3200" b="1" dirty="0" err="1" smtClean="0">
                <a:solidFill>
                  <a:srgbClr val="0070C0"/>
                </a:solidFill>
              </a:rPr>
              <a:t>enm</a:t>
            </a:r>
            <a:r>
              <a:rPr lang="hu-HU" sz="3200" b="1" dirty="0" smtClean="0">
                <a:solidFill>
                  <a:srgbClr val="0070C0"/>
                </a:solidFill>
              </a:rPr>
              <a:t>.</a:t>
            </a:r>
            <a:endParaRPr lang="hu-HU" sz="3200" b="1" dirty="0">
              <a:solidFill>
                <a:srgbClr val="0070C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43945" y="2885526"/>
            <a:ext cx="611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Ki   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867437" y="2899063"/>
            <a:ext cx="110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FF0000"/>
                </a:solidFill>
              </a:rPr>
              <a:t>k</a:t>
            </a:r>
            <a:r>
              <a:rPr lang="hu-HU" sz="2800" dirty="0" smtClean="0">
                <a:solidFill>
                  <a:srgbClr val="FF0000"/>
                </a:solidFill>
              </a:rPr>
              <a:t>icsit 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235369" y="2899063"/>
            <a:ext cx="974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nem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603415" y="2885526"/>
            <a:ext cx="1596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FF0000"/>
                </a:solidFill>
              </a:rPr>
              <a:t>b</a:t>
            </a:r>
            <a:r>
              <a:rPr lang="hu-HU" sz="2800" dirty="0" smtClean="0">
                <a:solidFill>
                  <a:srgbClr val="FF0000"/>
                </a:solidFill>
              </a:rPr>
              <a:t>ecsüli ,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414657" y="2899063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7114011" y="2885526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nagyot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8824859" y="2885526"/>
            <a:ext cx="974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nem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9968036" y="2885526"/>
            <a:ext cx="1685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FF0000"/>
                </a:solidFill>
              </a:rPr>
              <a:t>é</a:t>
            </a:r>
            <a:r>
              <a:rPr lang="hu-HU" sz="2800" dirty="0" smtClean="0">
                <a:solidFill>
                  <a:srgbClr val="FF0000"/>
                </a:solidFill>
              </a:rPr>
              <a:t>rdemli .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236680" y="2885526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</a:t>
            </a:r>
            <a:endParaRPr lang="hu-HU" sz="2800" dirty="0">
              <a:solidFill>
                <a:srgbClr val="FF0000"/>
              </a:solidFill>
            </a:endParaRPr>
          </a:p>
        </p:txBody>
      </p:sp>
      <p:pic>
        <p:nvPicPr>
          <p:cNvPr id="14" name="Picture 2" descr="Hínármezők báránya - Magyar Természettudományi Múzeum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817" y="138449"/>
            <a:ext cx="1298382" cy="90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Írás - A kishal is hal, avagy szezonnyitó spiccbotozás a Zsitván -  Haldorádó horgász áruhá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4285" y="4904218"/>
            <a:ext cx="2255813" cy="16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Írás - Kis csali, nagy hal! - Haldorádó horgász áruhá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9735" y="4699800"/>
            <a:ext cx="2920071" cy="193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zövegdoboz 14"/>
          <p:cNvSpPr txBox="1"/>
          <p:nvPr/>
        </p:nvSpPr>
        <p:spPr>
          <a:xfrm>
            <a:off x="6844583" y="572244"/>
            <a:ext cx="43444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</a:rPr>
              <a:t>Fejtsétek meg a közmondást!</a:t>
            </a:r>
          </a:p>
          <a:p>
            <a:r>
              <a:rPr lang="hu-HU" sz="2000" b="1" dirty="0" smtClean="0">
                <a:solidFill>
                  <a:schemeClr val="bg1"/>
                </a:solidFill>
              </a:rPr>
              <a:t>Hogyan kapcsolódik a meséhez?</a:t>
            </a:r>
            <a:endParaRPr lang="hu-HU" sz="2000" b="1" dirty="0">
              <a:solidFill>
                <a:schemeClr val="bg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5204230" y="577366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Mf.65.o. / 3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688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03109" y="2100146"/>
            <a:ext cx="1832553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könyörög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043626" y="2724899"/>
            <a:ext cx="206017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kisvártatva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003109" y="3349653"/>
            <a:ext cx="255069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nagyravágyó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43626" y="4030557"/>
            <a:ext cx="1890261" cy="5232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felbukkan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072710" y="4707997"/>
            <a:ext cx="1080745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pöröl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003109" y="6066342"/>
            <a:ext cx="5238935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chemeClr val="bg1"/>
                </a:solidFill>
              </a:rPr>
              <a:t>m</a:t>
            </a:r>
            <a:r>
              <a:rPr lang="hu-HU" sz="2800" dirty="0" smtClean="0">
                <a:solidFill>
                  <a:schemeClr val="bg1"/>
                </a:solidFill>
              </a:rPr>
              <a:t>ajd elvette a szeme világát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071457" y="5420440"/>
            <a:ext cx="1564852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tajtékzik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003109" y="1451585"/>
            <a:ext cx="150874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zavaros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457371" y="377372"/>
            <a:ext cx="5477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FF0000"/>
                </a:solidFill>
              </a:rPr>
              <a:t>Keresd a párját ! Mit jelenthet?</a:t>
            </a:r>
            <a:endParaRPr lang="hu-HU" sz="2800" b="1" dirty="0">
              <a:solidFill>
                <a:srgbClr val="FF000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8245673" y="3401447"/>
            <a:ext cx="2481770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chemeClr val="bg1"/>
                </a:solidFill>
              </a:rPr>
              <a:t>á</a:t>
            </a:r>
            <a:r>
              <a:rPr lang="hu-HU" sz="2800" dirty="0" smtClean="0">
                <a:solidFill>
                  <a:schemeClr val="bg1"/>
                </a:solidFill>
              </a:rPr>
              <a:t>tláthatatlan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8245673" y="4122567"/>
            <a:ext cx="3171061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chemeClr val="bg1"/>
                </a:solidFill>
              </a:rPr>
              <a:t>k</a:t>
            </a:r>
            <a:r>
              <a:rPr lang="hu-HU" sz="2800" dirty="0" smtClean="0">
                <a:solidFill>
                  <a:schemeClr val="bg1"/>
                </a:solidFill>
              </a:rPr>
              <a:t>íván, kuncsorog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8196262" y="1451585"/>
            <a:ext cx="2127505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nemsokára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8196262" y="2139009"/>
            <a:ext cx="1866217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veszekszik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8200372" y="2780324"/>
            <a:ext cx="3379451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chemeClr val="bg1"/>
                </a:solidFill>
              </a:rPr>
              <a:t>k</a:t>
            </a:r>
            <a:r>
              <a:rPr lang="hu-HU" sz="2800" dirty="0" smtClean="0">
                <a:solidFill>
                  <a:schemeClr val="bg1"/>
                </a:solidFill>
              </a:rPr>
              <a:t>áprázott a szeme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8285331" y="4821623"/>
            <a:ext cx="3294492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chemeClr val="bg1"/>
                </a:solidFill>
              </a:rPr>
              <a:t>h</a:t>
            </a:r>
            <a:r>
              <a:rPr lang="hu-HU" sz="2800" dirty="0" smtClean="0">
                <a:solidFill>
                  <a:schemeClr val="bg1"/>
                </a:solidFill>
              </a:rPr>
              <a:t>áborog, dühöng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8285331" y="5469939"/>
            <a:ext cx="2069797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telhetetlen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8332198" y="6064007"/>
            <a:ext cx="1537600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előkerül</a:t>
            </a:r>
            <a:endParaRPr lang="hu-HU" sz="2800" dirty="0">
              <a:solidFill>
                <a:schemeClr val="bg1"/>
              </a:solidFill>
            </a:endParaRPr>
          </a:p>
        </p:txBody>
      </p:sp>
      <p:pic>
        <p:nvPicPr>
          <p:cNvPr id="20" name="Picture 2" descr="Hínármezők báránya - Magyar Természettudományi Múzeum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817" y="138449"/>
            <a:ext cx="1298382" cy="90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zövegdoboz 20"/>
          <p:cNvSpPr txBox="1"/>
          <p:nvPr/>
        </p:nvSpPr>
        <p:spPr>
          <a:xfrm>
            <a:off x="7508383" y="16484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26" name="Lekerekített téglalap 25"/>
          <p:cNvSpPr/>
          <p:nvPr/>
        </p:nvSpPr>
        <p:spPr>
          <a:xfrm>
            <a:off x="6967470" y="1379057"/>
            <a:ext cx="985333" cy="5428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Lekerekített téglalap 29"/>
          <p:cNvSpPr/>
          <p:nvPr/>
        </p:nvSpPr>
        <p:spPr>
          <a:xfrm>
            <a:off x="7015716" y="2077411"/>
            <a:ext cx="985333" cy="5686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Lekerekített téglalap 30"/>
          <p:cNvSpPr/>
          <p:nvPr/>
        </p:nvSpPr>
        <p:spPr>
          <a:xfrm>
            <a:off x="6999185" y="2770498"/>
            <a:ext cx="985333" cy="5428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Lekerekített téglalap 31"/>
          <p:cNvSpPr/>
          <p:nvPr/>
        </p:nvSpPr>
        <p:spPr>
          <a:xfrm>
            <a:off x="7015716" y="3405359"/>
            <a:ext cx="985333" cy="5428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Lekerekített téglalap 27"/>
          <p:cNvSpPr/>
          <p:nvPr/>
        </p:nvSpPr>
        <p:spPr>
          <a:xfrm>
            <a:off x="7015716" y="4087887"/>
            <a:ext cx="985333" cy="5428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Lekerekített téglalap 28"/>
          <p:cNvSpPr/>
          <p:nvPr/>
        </p:nvSpPr>
        <p:spPr>
          <a:xfrm>
            <a:off x="7038780" y="4749250"/>
            <a:ext cx="985333" cy="54287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Lekerekített téglalap 32"/>
          <p:cNvSpPr/>
          <p:nvPr/>
        </p:nvSpPr>
        <p:spPr>
          <a:xfrm>
            <a:off x="7068964" y="5431778"/>
            <a:ext cx="985333" cy="5428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Lekerekített téglalap 33"/>
          <p:cNvSpPr/>
          <p:nvPr/>
        </p:nvSpPr>
        <p:spPr>
          <a:xfrm>
            <a:off x="7086270" y="6093141"/>
            <a:ext cx="985333" cy="542872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5005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1" grpId="0" animBg="1"/>
      <p:bldP spid="32" grpId="0" animBg="1"/>
      <p:bldP spid="28" grpId="0" animBg="1"/>
      <p:bldP spid="29" grpId="0" animBg="1"/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94249" y="1382022"/>
            <a:ext cx="385246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smtClean="0">
                <a:solidFill>
                  <a:srgbClr val="404040"/>
                </a:solidFill>
                <a:latin typeface="times" panose="02020603050405020304" pitchFamily="18" charset="0"/>
              </a:rPr>
              <a:t>Hej,halászok,</a:t>
            </a:r>
            <a:r>
              <a:rPr lang="hu-HU" sz="2800" b="1" dirty="0" err="1" smtClean="0">
                <a:solidFill>
                  <a:srgbClr val="404040"/>
                </a:solidFill>
                <a:latin typeface="times" panose="02020603050405020304" pitchFamily="18" charset="0"/>
              </a:rPr>
              <a:t>halászok</a:t>
            </a:r>
            <a:endParaRPr lang="hu-HU" sz="2800" b="1" dirty="0">
              <a:solidFill>
                <a:srgbClr val="404040"/>
              </a:solidFill>
              <a:latin typeface="times" panose="02020603050405020304" pitchFamily="18" charset="0"/>
            </a:endParaRPr>
          </a:p>
          <a:p>
            <a:r>
              <a:rPr lang="hu-HU" sz="2400" i="1" dirty="0">
                <a:solidFill>
                  <a:srgbClr val="000000"/>
                </a:solidFill>
                <a:latin typeface="times" panose="02020603050405020304" pitchFamily="18" charset="0"/>
              </a:rPr>
              <a:t>— Hej, halászok, </a:t>
            </a:r>
            <a:r>
              <a:rPr lang="hu-HU" sz="2400" i="1" dirty="0" err="1">
                <a:solidFill>
                  <a:srgbClr val="000000"/>
                </a:solidFill>
                <a:latin typeface="times" panose="02020603050405020304" pitchFamily="18" charset="0"/>
              </a:rPr>
              <a:t>halászok</a:t>
            </a:r>
            <a:r>
              <a:rPr lang="hu-HU" sz="2400" i="1" dirty="0">
                <a:solidFill>
                  <a:srgbClr val="000000"/>
                </a:solidFill>
                <a:latin typeface="times" panose="02020603050405020304" pitchFamily="18" charset="0"/>
              </a:rPr>
              <a:t>,</a:t>
            </a:r>
            <a:br>
              <a:rPr lang="hu-HU" sz="2400" i="1" dirty="0">
                <a:solidFill>
                  <a:srgbClr val="000000"/>
                </a:solidFill>
                <a:latin typeface="times" panose="02020603050405020304" pitchFamily="18" charset="0"/>
              </a:rPr>
            </a:br>
            <a:r>
              <a:rPr lang="hu-HU" sz="2400" i="1" dirty="0">
                <a:solidFill>
                  <a:srgbClr val="000000"/>
                </a:solidFill>
                <a:latin typeface="times" panose="02020603050405020304" pitchFamily="18" charset="0"/>
              </a:rPr>
              <a:t>Merre mén a hajótok?</a:t>
            </a:r>
            <a:br>
              <a:rPr lang="hu-HU" sz="2400" i="1" dirty="0">
                <a:solidFill>
                  <a:srgbClr val="000000"/>
                </a:solidFill>
                <a:latin typeface="times" panose="02020603050405020304" pitchFamily="18" charset="0"/>
              </a:rPr>
            </a:br>
            <a:r>
              <a:rPr lang="hu-HU" sz="2400" i="1" dirty="0">
                <a:solidFill>
                  <a:srgbClr val="000000"/>
                </a:solidFill>
                <a:latin typeface="times" panose="02020603050405020304" pitchFamily="18" charset="0"/>
              </a:rPr>
              <a:t>— Törökkanizsa felé</a:t>
            </a:r>
            <a:br>
              <a:rPr lang="hu-HU" sz="2400" i="1" dirty="0">
                <a:solidFill>
                  <a:srgbClr val="000000"/>
                </a:solidFill>
                <a:latin typeface="times" panose="02020603050405020304" pitchFamily="18" charset="0"/>
              </a:rPr>
            </a:br>
            <a:r>
              <a:rPr lang="hu-HU" sz="2400" i="1" dirty="0">
                <a:solidFill>
                  <a:srgbClr val="000000"/>
                </a:solidFill>
                <a:latin typeface="times" panose="02020603050405020304" pitchFamily="18" charset="0"/>
              </a:rPr>
              <a:t>Viszi a víz lefelé.</a:t>
            </a:r>
            <a:br>
              <a:rPr lang="hu-HU" sz="2400" i="1" dirty="0">
                <a:solidFill>
                  <a:srgbClr val="000000"/>
                </a:solidFill>
                <a:latin typeface="times" panose="02020603050405020304" pitchFamily="18" charset="0"/>
              </a:rPr>
            </a:br>
            <a:r>
              <a:rPr lang="hu-HU" sz="2400" i="1" dirty="0">
                <a:solidFill>
                  <a:srgbClr val="000000"/>
                </a:solidFill>
                <a:latin typeface="times" panose="02020603050405020304" pitchFamily="18" charset="0"/>
              </a:rPr>
              <a:t>— Hej, halászok, </a:t>
            </a:r>
            <a:r>
              <a:rPr lang="hu-HU" sz="2400" i="1" dirty="0" err="1">
                <a:solidFill>
                  <a:srgbClr val="000000"/>
                </a:solidFill>
                <a:latin typeface="times" panose="02020603050405020304" pitchFamily="18" charset="0"/>
              </a:rPr>
              <a:t>halászok</a:t>
            </a:r>
            <a:r>
              <a:rPr lang="hu-HU" sz="2400" i="1" dirty="0">
                <a:solidFill>
                  <a:srgbClr val="000000"/>
                </a:solidFill>
                <a:latin typeface="times" panose="02020603050405020304" pitchFamily="18" charset="0"/>
              </a:rPr>
              <a:t>,</a:t>
            </a:r>
            <a:br>
              <a:rPr lang="hu-HU" sz="2400" i="1" dirty="0">
                <a:solidFill>
                  <a:srgbClr val="000000"/>
                </a:solidFill>
                <a:latin typeface="times" panose="02020603050405020304" pitchFamily="18" charset="0"/>
              </a:rPr>
            </a:br>
            <a:r>
              <a:rPr lang="hu-HU" sz="2400" i="1" dirty="0">
                <a:solidFill>
                  <a:srgbClr val="000000"/>
                </a:solidFill>
                <a:latin typeface="times" panose="02020603050405020304" pitchFamily="18" charset="0"/>
              </a:rPr>
              <a:t>Mit fogott a hálótok?</a:t>
            </a:r>
            <a:br>
              <a:rPr lang="hu-HU" sz="2400" i="1" dirty="0">
                <a:solidFill>
                  <a:srgbClr val="000000"/>
                </a:solidFill>
                <a:latin typeface="times" panose="02020603050405020304" pitchFamily="18" charset="0"/>
              </a:rPr>
            </a:br>
            <a:r>
              <a:rPr lang="hu-HU" sz="2400" i="1" dirty="0">
                <a:solidFill>
                  <a:srgbClr val="000000"/>
                </a:solidFill>
                <a:latin typeface="times" panose="02020603050405020304" pitchFamily="18" charset="0"/>
              </a:rPr>
              <a:t>— Nem fogott az egyebet,</a:t>
            </a:r>
            <a:br>
              <a:rPr lang="hu-HU" sz="2400" i="1" dirty="0">
                <a:solidFill>
                  <a:srgbClr val="000000"/>
                </a:solidFill>
                <a:latin typeface="times" panose="02020603050405020304" pitchFamily="18" charset="0"/>
              </a:rPr>
            </a:br>
            <a:r>
              <a:rPr lang="hu-HU" sz="2400" b="1" i="1" dirty="0" err="1">
                <a:solidFill>
                  <a:srgbClr val="000000"/>
                </a:solidFill>
                <a:latin typeface="times" panose="02020603050405020304" pitchFamily="18" charset="0"/>
              </a:rPr>
              <a:t>Vörösszárnyú</a:t>
            </a:r>
            <a:r>
              <a:rPr lang="hu-HU" sz="2400" b="1" i="1" dirty="0">
                <a:solidFill>
                  <a:srgbClr val="000000"/>
                </a:solidFill>
                <a:latin typeface="times" panose="02020603050405020304" pitchFamily="18" charset="0"/>
              </a:rPr>
              <a:t> keszeget.</a:t>
            </a:r>
            <a:br>
              <a:rPr lang="hu-HU" sz="2400" b="1" i="1" dirty="0">
                <a:solidFill>
                  <a:srgbClr val="000000"/>
                </a:solidFill>
                <a:latin typeface="times" panose="02020603050405020304" pitchFamily="18" charset="0"/>
              </a:rPr>
            </a:br>
            <a:r>
              <a:rPr lang="hu-HU" sz="2400" i="1" dirty="0">
                <a:solidFill>
                  <a:srgbClr val="000000"/>
                </a:solidFill>
                <a:latin typeface="times" panose="02020603050405020304" pitchFamily="18" charset="0"/>
              </a:rPr>
              <a:t>— Hát a keszeg mit eszik,</a:t>
            </a:r>
            <a:br>
              <a:rPr lang="hu-HU" sz="2400" i="1" dirty="0">
                <a:solidFill>
                  <a:srgbClr val="000000"/>
                </a:solidFill>
                <a:latin typeface="times" panose="02020603050405020304" pitchFamily="18" charset="0"/>
              </a:rPr>
            </a:br>
            <a:r>
              <a:rPr lang="hu-HU" sz="2400" i="1" dirty="0">
                <a:solidFill>
                  <a:srgbClr val="000000"/>
                </a:solidFill>
                <a:latin typeface="times" panose="02020603050405020304" pitchFamily="18" charset="0"/>
              </a:rPr>
              <a:t>Ha a hálóba teszik?</a:t>
            </a:r>
            <a:br>
              <a:rPr lang="hu-HU" sz="2400" i="1" dirty="0">
                <a:solidFill>
                  <a:srgbClr val="000000"/>
                </a:solidFill>
                <a:latin typeface="times" panose="02020603050405020304" pitchFamily="18" charset="0"/>
              </a:rPr>
            </a:br>
            <a:r>
              <a:rPr lang="hu-HU" sz="2400" i="1" dirty="0">
                <a:solidFill>
                  <a:srgbClr val="000000"/>
                </a:solidFill>
                <a:latin typeface="times" panose="02020603050405020304" pitchFamily="18" charset="0"/>
              </a:rPr>
              <a:t>— Nem eszik az egyebet,</a:t>
            </a:r>
            <a:br>
              <a:rPr lang="hu-HU" sz="2400" i="1" dirty="0">
                <a:solidFill>
                  <a:srgbClr val="000000"/>
                </a:solidFill>
                <a:latin typeface="times" panose="02020603050405020304" pitchFamily="18" charset="0"/>
              </a:rPr>
            </a:br>
            <a:r>
              <a:rPr lang="hu-HU" sz="2400" i="1" dirty="0">
                <a:solidFill>
                  <a:srgbClr val="000000"/>
                </a:solidFill>
                <a:latin typeface="times" panose="02020603050405020304" pitchFamily="18" charset="0"/>
              </a:rPr>
              <a:t>Csak szerelemgyökeret.</a:t>
            </a:r>
            <a:endParaRPr lang="hu-HU" sz="2400" b="0" i="1" dirty="0">
              <a:solidFill>
                <a:srgbClr val="000000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205244" y="6337225"/>
            <a:ext cx="8986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70C0"/>
                </a:solidFill>
              </a:rPr>
              <a:t>https://www.youtube.com/watch?v=HPj6C5eyApo</a:t>
            </a:r>
          </a:p>
        </p:txBody>
      </p:sp>
      <p:pic>
        <p:nvPicPr>
          <p:cNvPr id="3074" name="Picture 2" descr="Befutó a vörösszárnyú keszeg – ez lett az újév hala – döntött a Magyar  Haltani Társaság – hej halászok, halászok….. – SzántóGrá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1581">
            <a:off x="9047785" y="772423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43 Halak ideas | horgászat, hal, kép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44387">
            <a:off x="5323923" y="675171"/>
            <a:ext cx="22479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Tatai Öreg-tavi Nagy Halászat 2011, T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72122">
            <a:off x="5086252" y="3486458"/>
            <a:ext cx="2686050" cy="259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Magyar halász, aki kiváltságnak érzi, hogy hálóval foghat halat | Sokszínű  vidé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23628">
            <a:off x="8580922" y="4174326"/>
            <a:ext cx="3202097" cy="179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 csali a keszeg a feeder - mit kell vásárolni a boltban, vagy főzni magána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1158" y="2421177"/>
            <a:ext cx="2880812" cy="187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ínármezők báránya - Magyar Természettudományi Múzeum Blo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817" y="138449"/>
            <a:ext cx="1298382" cy="90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248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919988" y="4105036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4000" dirty="0" smtClean="0">
                <a:solidFill>
                  <a:srgbClr val="57585B"/>
                </a:solidFill>
                <a:latin typeface="Fira Sans"/>
              </a:rPr>
              <a:t>A  pontyfélék </a:t>
            </a:r>
            <a:r>
              <a:rPr lang="hu-HU" sz="4000" dirty="0">
                <a:solidFill>
                  <a:srgbClr val="57585B"/>
                </a:solidFill>
                <a:latin typeface="Fira Sans"/>
              </a:rPr>
              <a:t>családjába tartozó </a:t>
            </a:r>
            <a:r>
              <a:rPr lang="hu-HU" sz="4000" dirty="0" smtClean="0">
                <a:solidFill>
                  <a:srgbClr val="57585B"/>
                </a:solidFill>
                <a:latin typeface="Fira Sans"/>
              </a:rPr>
              <a:t>keszeg</a:t>
            </a:r>
            <a:r>
              <a:rPr lang="hu-HU" sz="4000" dirty="0">
                <a:solidFill>
                  <a:srgbClr val="57585B"/>
                </a:solidFill>
                <a:latin typeface="Fira Sans"/>
              </a:rPr>
              <a:t> jó ízű, bár kissé szálkás </a:t>
            </a:r>
            <a:r>
              <a:rPr lang="hu-HU" sz="4000" dirty="0" smtClean="0">
                <a:solidFill>
                  <a:srgbClr val="57585B"/>
                </a:solidFill>
                <a:latin typeface="Fira Sans"/>
              </a:rPr>
              <a:t>hal.</a:t>
            </a:r>
            <a:endParaRPr lang="hu-HU" sz="4000" dirty="0"/>
          </a:p>
        </p:txBody>
      </p:sp>
      <p:pic>
        <p:nvPicPr>
          <p:cNvPr id="1026" name="Picture 2" descr="kesz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6829" y="3570769"/>
            <a:ext cx="3711530" cy="247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506829" y="1635616"/>
            <a:ext cx="31566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dirty="0" smtClean="0">
                <a:solidFill>
                  <a:schemeClr val="accent2">
                    <a:lumMod val="75000"/>
                  </a:schemeClr>
                </a:solidFill>
              </a:rPr>
              <a:t>KESZEG</a:t>
            </a:r>
            <a:endParaRPr lang="hu-HU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8" name="Picture 4" descr="Vörösszárnyú kesz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4402" y="1094239"/>
            <a:ext cx="48768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ínármezők báránya - Magyar Természettudományi Múzeum Bl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488" y="115910"/>
            <a:ext cx="1252341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787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383368" y="592429"/>
            <a:ext cx="6239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bg2"/>
                </a:solidFill>
              </a:rPr>
              <a:t>Olvassátok el helyes hanglejtéssel!</a:t>
            </a:r>
            <a:endParaRPr lang="hu-HU" sz="2800" b="1" dirty="0">
              <a:solidFill>
                <a:schemeClr val="bg2"/>
              </a:solidFill>
            </a:endParaRPr>
          </a:p>
        </p:txBody>
      </p:sp>
      <p:pic>
        <p:nvPicPr>
          <p:cNvPr id="3074" name="Picture 2" descr="Hínármezők báránya - Magyar Természettudományi Múzeum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817" y="138449"/>
            <a:ext cx="1298382" cy="90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682580" y="2685677"/>
            <a:ext cx="4392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0070C0"/>
                </a:solidFill>
              </a:rPr>
              <a:t>Hoztál – e valamit?</a:t>
            </a:r>
            <a:endParaRPr lang="hu-HU" sz="3600" b="1" dirty="0">
              <a:solidFill>
                <a:srgbClr val="0070C0"/>
              </a:solidFill>
            </a:endParaRPr>
          </a:p>
        </p:txBody>
      </p:sp>
      <p:sp>
        <p:nvSpPr>
          <p:cNvPr id="5" name="Ív 4"/>
          <p:cNvSpPr/>
          <p:nvPr/>
        </p:nvSpPr>
        <p:spPr>
          <a:xfrm>
            <a:off x="-986591" y="1829232"/>
            <a:ext cx="5293217" cy="1893194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7098581" y="2685676"/>
            <a:ext cx="2808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0070C0"/>
                </a:solidFill>
              </a:rPr>
              <a:t>Hallod – e ?</a:t>
            </a:r>
            <a:endParaRPr lang="hu-HU" sz="3600" b="1" dirty="0">
              <a:solidFill>
                <a:srgbClr val="0070C0"/>
              </a:solidFill>
            </a:endParaRPr>
          </a:p>
        </p:txBody>
      </p:sp>
      <p:sp>
        <p:nvSpPr>
          <p:cNvPr id="9" name="Ív 8"/>
          <p:cNvSpPr/>
          <p:nvPr/>
        </p:nvSpPr>
        <p:spPr>
          <a:xfrm>
            <a:off x="4451971" y="2062246"/>
            <a:ext cx="5293217" cy="1893194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157256" y="5135049"/>
            <a:ext cx="6941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0070C0"/>
                </a:solidFill>
              </a:rPr>
              <a:t>Meg vagy– e már elégedve ?</a:t>
            </a:r>
            <a:endParaRPr lang="hu-HU" sz="3600" b="1" dirty="0">
              <a:solidFill>
                <a:srgbClr val="0070C0"/>
              </a:solidFill>
            </a:endParaRPr>
          </a:p>
        </p:txBody>
      </p:sp>
      <p:sp>
        <p:nvSpPr>
          <p:cNvPr id="11" name="Ív 10"/>
          <p:cNvSpPr/>
          <p:nvPr/>
        </p:nvSpPr>
        <p:spPr>
          <a:xfrm>
            <a:off x="-347730" y="4188452"/>
            <a:ext cx="5293217" cy="1893194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7907239" y="5134285"/>
            <a:ext cx="3462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0070C0"/>
                </a:solidFill>
              </a:rPr>
              <a:t>Szeretnéd – e?</a:t>
            </a:r>
            <a:endParaRPr lang="hu-HU" sz="3600" b="1" dirty="0">
              <a:solidFill>
                <a:srgbClr val="0070C0"/>
              </a:solidFill>
            </a:endParaRPr>
          </a:p>
        </p:txBody>
      </p:sp>
      <p:sp>
        <p:nvSpPr>
          <p:cNvPr id="13" name="Ív 12"/>
          <p:cNvSpPr/>
          <p:nvPr/>
        </p:nvSpPr>
        <p:spPr>
          <a:xfrm>
            <a:off x="5450473" y="4188452"/>
            <a:ext cx="5293217" cy="1893194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3656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30310" y="1777285"/>
            <a:ext cx="3204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chemeClr val="bg1"/>
                </a:solidFill>
              </a:rPr>
              <a:t>n</a:t>
            </a:r>
            <a:r>
              <a:rPr lang="hu-HU" sz="2800" dirty="0" smtClean="0">
                <a:solidFill>
                  <a:schemeClr val="bg1"/>
                </a:solidFill>
              </a:rPr>
              <a:t>agy- </a:t>
            </a:r>
            <a:r>
              <a:rPr lang="hu-HU" sz="2800" dirty="0" err="1" smtClean="0">
                <a:solidFill>
                  <a:schemeClr val="bg1"/>
                </a:solidFill>
              </a:rPr>
              <a:t>ra-</a:t>
            </a:r>
            <a:r>
              <a:rPr lang="hu-HU" sz="2800" dirty="0" smtClean="0">
                <a:solidFill>
                  <a:schemeClr val="bg1"/>
                </a:solidFill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</a:rPr>
              <a:t>vá-</a:t>
            </a:r>
            <a:r>
              <a:rPr lang="hu-HU" sz="2800" dirty="0" smtClean="0">
                <a:solidFill>
                  <a:schemeClr val="bg1"/>
                </a:solidFill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</a:rPr>
              <a:t>gyó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030310" y="2472744"/>
            <a:ext cx="3433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>
                <a:solidFill>
                  <a:schemeClr val="bg1"/>
                </a:solidFill>
              </a:rPr>
              <a:t>m</a:t>
            </a:r>
            <a:r>
              <a:rPr lang="hu-HU" sz="2800" dirty="0" err="1" smtClean="0">
                <a:solidFill>
                  <a:schemeClr val="bg1"/>
                </a:solidFill>
              </a:rPr>
              <a:t>eg-ju-tal-maz-lak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030310" y="3218093"/>
            <a:ext cx="2313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>
                <a:solidFill>
                  <a:schemeClr val="bg1"/>
                </a:solidFill>
              </a:rPr>
              <a:t>k</a:t>
            </a:r>
            <a:r>
              <a:rPr lang="hu-HU" sz="2800" dirty="0" err="1" smtClean="0">
                <a:solidFill>
                  <a:schemeClr val="bg1"/>
                </a:solidFill>
              </a:rPr>
              <a:t>ö-nyör-gött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30310" y="3963442"/>
            <a:ext cx="3360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>
                <a:solidFill>
                  <a:schemeClr val="bg1"/>
                </a:solidFill>
              </a:rPr>
              <a:t>v</a:t>
            </a:r>
            <a:r>
              <a:rPr lang="hu-HU" sz="2800" dirty="0" err="1" smtClean="0">
                <a:solidFill>
                  <a:schemeClr val="bg1"/>
                </a:solidFill>
              </a:rPr>
              <a:t>isz-sza-bal-la-gott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030310" y="4708791"/>
            <a:ext cx="2416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>
                <a:solidFill>
                  <a:schemeClr val="bg1"/>
                </a:solidFill>
              </a:rPr>
              <a:t>k</a:t>
            </a:r>
            <a:r>
              <a:rPr lang="hu-HU" sz="2800" dirty="0" err="1" smtClean="0">
                <a:solidFill>
                  <a:schemeClr val="bg1"/>
                </a:solidFill>
              </a:rPr>
              <a:t>is-vár-tat-va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055958" y="5454140"/>
            <a:ext cx="2332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>
                <a:solidFill>
                  <a:schemeClr val="bg1"/>
                </a:solidFill>
              </a:rPr>
              <a:t>meg-vir-radt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650051" y="1777285"/>
            <a:ext cx="2876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>
                <a:solidFill>
                  <a:schemeClr val="bg1"/>
                </a:solidFill>
              </a:rPr>
              <a:t>k</a:t>
            </a:r>
            <a:r>
              <a:rPr lang="hu-HU" sz="2800" dirty="0" err="1" smtClean="0">
                <a:solidFill>
                  <a:schemeClr val="bg1"/>
                </a:solidFill>
              </a:rPr>
              <a:t>é-nyes-ke-dett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7650051" y="2472744"/>
            <a:ext cx="3185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>
                <a:solidFill>
                  <a:schemeClr val="bg1"/>
                </a:solidFill>
              </a:rPr>
              <a:t>k</a:t>
            </a:r>
            <a:r>
              <a:rPr lang="hu-HU" sz="2800" dirty="0" err="1" smtClean="0">
                <a:solidFill>
                  <a:schemeClr val="bg1"/>
                </a:solidFill>
              </a:rPr>
              <a:t>í-ván-sá-gun-kat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7650051" y="3218093"/>
            <a:ext cx="3438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>
                <a:solidFill>
                  <a:schemeClr val="bg1"/>
                </a:solidFill>
              </a:rPr>
              <a:t>h</a:t>
            </a:r>
            <a:r>
              <a:rPr lang="hu-HU" sz="2800" dirty="0" err="1" smtClean="0">
                <a:solidFill>
                  <a:schemeClr val="bg1"/>
                </a:solidFill>
              </a:rPr>
              <a:t>a-lász-kuny-hó-ját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7658550" y="3963442"/>
            <a:ext cx="2029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>
                <a:solidFill>
                  <a:schemeClr val="bg1"/>
                </a:solidFill>
              </a:rPr>
              <a:t>t</a:t>
            </a:r>
            <a:r>
              <a:rPr lang="hu-HU" sz="2800" dirty="0" err="1" smtClean="0">
                <a:solidFill>
                  <a:schemeClr val="bg1"/>
                </a:solidFill>
              </a:rPr>
              <a:t>aj-ték-zott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7671572" y="4676531"/>
            <a:ext cx="2249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>
                <a:solidFill>
                  <a:schemeClr val="bg1"/>
                </a:solidFill>
              </a:rPr>
              <a:t>f</a:t>
            </a:r>
            <a:r>
              <a:rPr lang="hu-HU" sz="2800" dirty="0" err="1" smtClean="0">
                <a:solidFill>
                  <a:schemeClr val="bg1"/>
                </a:solidFill>
              </a:rPr>
              <a:t>el-buk-kant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7671572" y="5421880"/>
            <a:ext cx="2396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>
                <a:solidFill>
                  <a:schemeClr val="bg1"/>
                </a:solidFill>
              </a:rPr>
              <a:t>e-rős-kö-dött</a:t>
            </a:r>
            <a:endParaRPr lang="hu-HU" sz="2800" dirty="0">
              <a:solidFill>
                <a:schemeClr val="bg1"/>
              </a:solidFill>
            </a:endParaRPr>
          </a:p>
        </p:txBody>
      </p:sp>
      <p:pic>
        <p:nvPicPr>
          <p:cNvPr id="16" name="Picture 2" descr="Hínármezők báránya - Magyar Természettudományi Múzeum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817" y="138449"/>
            <a:ext cx="1298382" cy="90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zövegdoboz 16"/>
          <p:cNvSpPr txBox="1"/>
          <p:nvPr/>
        </p:nvSpPr>
        <p:spPr>
          <a:xfrm>
            <a:off x="4235033" y="754020"/>
            <a:ext cx="3592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0070C0"/>
                </a:solidFill>
              </a:rPr>
              <a:t>Olvasó gyakorlat</a:t>
            </a:r>
            <a:endParaRPr lang="hu-H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325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71600" y="1803404"/>
            <a:ext cx="9448800" cy="1055909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Illyés Gyula nyomán</a:t>
            </a:r>
            <a:endParaRPr lang="hu-HU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57086" y="3352800"/>
            <a:ext cx="9448800" cy="1756228"/>
          </a:xfrm>
        </p:spPr>
        <p:txBody>
          <a:bodyPr>
            <a:normAutofit/>
          </a:bodyPr>
          <a:lstStyle/>
          <a:p>
            <a:pPr algn="ctr"/>
            <a:r>
              <a:rPr lang="hu-HU" sz="4400" b="1" dirty="0" smtClean="0">
                <a:solidFill>
                  <a:srgbClr val="FF0000"/>
                </a:solidFill>
              </a:rPr>
              <a:t> Az öreg halász és nagyravágyó felesége</a:t>
            </a:r>
            <a:r>
              <a:rPr lang="hu-HU" sz="4400" dirty="0" smtClean="0"/>
              <a:t> </a:t>
            </a:r>
            <a:endParaRPr lang="hu-HU" sz="4400" dirty="0"/>
          </a:p>
        </p:txBody>
      </p:sp>
      <p:pic>
        <p:nvPicPr>
          <p:cNvPr id="1027" name="Picture 3" descr="Az öreg halász és a nagyravágyó felesége | Suto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669064"/>
            <a:ext cx="4724400" cy="145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ínármezők báránya - Magyar Természettudományi Múzeum 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817" y="138449"/>
            <a:ext cx="1298382" cy="90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655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59657" y="6081486"/>
            <a:ext cx="9031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70C0"/>
                </a:solidFill>
              </a:rPr>
              <a:t>https://www.youtube.com/watch?v=NvqnbRBPAzo</a:t>
            </a:r>
          </a:p>
        </p:txBody>
      </p:sp>
      <p:pic>
        <p:nvPicPr>
          <p:cNvPr id="2050" name="Picture 2" descr="OLVASÓVÁ NEVELÉS - G-Portá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8028" y="627743"/>
            <a:ext cx="6865257" cy="514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59657" y="1666829"/>
            <a:ext cx="437010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solidFill>
                  <a:schemeClr val="tx2">
                    <a:lumMod val="25000"/>
                  </a:schemeClr>
                </a:solidFill>
                <a:latin typeface="Magyar Script" panose="030B04020602050B0404" pitchFamily="66" charset="0"/>
              </a:rPr>
              <a:t>Hallgassátok meg a </a:t>
            </a:r>
          </a:p>
          <a:p>
            <a:r>
              <a:rPr lang="hu-HU" sz="4000" b="1" dirty="0">
                <a:solidFill>
                  <a:schemeClr val="tx2">
                    <a:lumMod val="25000"/>
                  </a:schemeClr>
                </a:solidFill>
                <a:latin typeface="Magyar Script" panose="030B04020602050B0404" pitchFamily="66" charset="0"/>
              </a:rPr>
              <a:t>m</a:t>
            </a:r>
            <a:r>
              <a:rPr lang="hu-HU" sz="4000" b="1" dirty="0" smtClean="0">
                <a:solidFill>
                  <a:schemeClr val="tx2">
                    <a:lumMod val="25000"/>
                  </a:schemeClr>
                </a:solidFill>
                <a:latin typeface="Magyar Script" panose="030B04020602050B0404" pitchFamily="66" charset="0"/>
              </a:rPr>
              <a:t>esét ! Keressetek </a:t>
            </a:r>
          </a:p>
          <a:p>
            <a:r>
              <a:rPr lang="hu-HU" sz="4000" b="1" dirty="0">
                <a:solidFill>
                  <a:schemeClr val="tx2">
                    <a:lumMod val="25000"/>
                  </a:schemeClr>
                </a:solidFill>
                <a:latin typeface="Magyar Script" panose="030B04020602050B0404" pitchFamily="66" charset="0"/>
              </a:rPr>
              <a:t>k</a:t>
            </a:r>
            <a:r>
              <a:rPr lang="hu-HU" sz="4000" b="1" dirty="0" smtClean="0">
                <a:solidFill>
                  <a:schemeClr val="tx2">
                    <a:lumMod val="25000"/>
                  </a:schemeClr>
                </a:solidFill>
                <a:latin typeface="Magyar Script" panose="030B04020602050B0404" pitchFamily="66" charset="0"/>
              </a:rPr>
              <a:t>ülönbségeket a tan-</a:t>
            </a:r>
          </a:p>
          <a:p>
            <a:r>
              <a:rPr lang="hu-HU" sz="4000" b="1" dirty="0">
                <a:solidFill>
                  <a:schemeClr val="tx2">
                    <a:lumMod val="25000"/>
                  </a:schemeClr>
                </a:solidFill>
                <a:latin typeface="Magyar Script" panose="030B04020602050B0404" pitchFamily="66" charset="0"/>
              </a:rPr>
              <a:t>k</a:t>
            </a:r>
            <a:r>
              <a:rPr lang="hu-HU" sz="4000" b="1" dirty="0" smtClean="0">
                <a:solidFill>
                  <a:schemeClr val="tx2">
                    <a:lumMod val="25000"/>
                  </a:schemeClr>
                </a:solidFill>
                <a:latin typeface="Magyar Script" panose="030B04020602050B0404" pitchFamily="66" charset="0"/>
              </a:rPr>
              <a:t>önyvünkben olvas-</a:t>
            </a:r>
          </a:p>
          <a:p>
            <a:r>
              <a:rPr lang="hu-HU" sz="4000" b="1" dirty="0">
                <a:solidFill>
                  <a:schemeClr val="tx2">
                    <a:lumMod val="25000"/>
                  </a:schemeClr>
                </a:solidFill>
                <a:latin typeface="Magyar Script" panose="030B04020602050B0404" pitchFamily="66" charset="0"/>
              </a:rPr>
              <a:t>h</a:t>
            </a:r>
            <a:r>
              <a:rPr lang="hu-HU" sz="4000" b="1" dirty="0" smtClean="0">
                <a:solidFill>
                  <a:schemeClr val="tx2">
                    <a:lumMod val="25000"/>
                  </a:schemeClr>
                </a:solidFill>
                <a:latin typeface="Magyar Script" panose="030B04020602050B0404" pitchFamily="66" charset="0"/>
              </a:rPr>
              <a:t>ató változathoz </a:t>
            </a:r>
          </a:p>
          <a:p>
            <a:r>
              <a:rPr lang="hu-HU" sz="4000" b="1" dirty="0">
                <a:solidFill>
                  <a:schemeClr val="tx2">
                    <a:lumMod val="25000"/>
                  </a:schemeClr>
                </a:solidFill>
                <a:latin typeface="Magyar Script" panose="030B04020602050B0404" pitchFamily="66" charset="0"/>
              </a:rPr>
              <a:t>k</a:t>
            </a:r>
            <a:r>
              <a:rPr lang="hu-HU" sz="4000" b="1" dirty="0" smtClean="0">
                <a:solidFill>
                  <a:schemeClr val="tx2">
                    <a:lumMod val="25000"/>
                  </a:schemeClr>
                </a:solidFill>
                <a:latin typeface="Magyar Script" panose="030B04020602050B0404" pitchFamily="66" charset="0"/>
              </a:rPr>
              <a:t>épest!</a:t>
            </a:r>
            <a:endParaRPr lang="hu-HU" sz="4000" b="1" dirty="0">
              <a:solidFill>
                <a:schemeClr val="tx2">
                  <a:lumMod val="25000"/>
                </a:schemeClr>
              </a:solidFill>
              <a:latin typeface="Magyar Script" panose="030B04020602050B0404" pitchFamily="66" charset="0"/>
            </a:endParaRPr>
          </a:p>
        </p:txBody>
      </p:sp>
      <p:pic>
        <p:nvPicPr>
          <p:cNvPr id="6" name="Picture 2" descr="Hínármezők báránya - Magyar Természettudományi Múzeum 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817" y="138449"/>
            <a:ext cx="1298382" cy="90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200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735494" y="631762"/>
            <a:ext cx="6165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>
                <a:solidFill>
                  <a:schemeClr val="bg1"/>
                </a:solidFill>
              </a:rPr>
              <a:t>https://learningapps.org/11146622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074057" y="1886857"/>
            <a:ext cx="9668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chemeClr val="bg1"/>
                </a:solidFill>
                <a:latin typeface="Magyar Script" panose="030B04020602050B0404" pitchFamily="66" charset="0"/>
              </a:rPr>
              <a:t>Meséld el, melyik szereplőre milyen tulajdonságok illenek!</a:t>
            </a:r>
            <a:endParaRPr lang="hu-HU" sz="3200" b="1" dirty="0">
              <a:solidFill>
                <a:schemeClr val="bg1"/>
              </a:solidFill>
              <a:latin typeface="Magyar Script" panose="030B04020602050B0404" pitchFamily="66" charset="0"/>
            </a:endParaRPr>
          </a:p>
        </p:txBody>
      </p:sp>
      <p:pic>
        <p:nvPicPr>
          <p:cNvPr id="4098" name="Picture 2" descr="AZ ÖREG HALÁSZ ÉS A NAGYRAVÁGYÓ FELESÉGE - Mesél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2183" y="3312081"/>
            <a:ext cx="31623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 cserfes asszony - Saját mesé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0268" y="3220575"/>
            <a:ext cx="3124654" cy="291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ínármezők báránya - Magyar Természettudományi Múzeum Bl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817" y="138449"/>
            <a:ext cx="1298382" cy="90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meteszőlő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614" y="3312081"/>
            <a:ext cx="3634785" cy="27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767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28034" y="4431319"/>
            <a:ext cx="5202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A szegény halász keszeget fogott.</a:t>
            </a: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79281" y="1931393"/>
            <a:ext cx="4437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Az asszony szép házat akar.</a:t>
            </a: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28034" y="5089129"/>
            <a:ext cx="2826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Kastélyra vágyik.</a:t>
            </a: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03683" y="2536326"/>
            <a:ext cx="5086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chemeClr val="bg1"/>
                </a:solidFill>
              </a:rPr>
              <a:t>E</a:t>
            </a:r>
            <a:r>
              <a:rPr lang="hu-HU" sz="2400" b="1" dirty="0" smtClean="0">
                <a:solidFill>
                  <a:schemeClr val="bg1"/>
                </a:solidFill>
              </a:rPr>
              <a:t>gy palota királynéja akar lenni !</a:t>
            </a: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03683" y="5782178"/>
            <a:ext cx="4899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Most meg császárné akar lenni!</a:t>
            </a: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58972" y="3175628"/>
            <a:ext cx="2340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A világ úrnője.</a:t>
            </a: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28034" y="3826386"/>
            <a:ext cx="3926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Legyetek ismét halászok!</a:t>
            </a: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8950817" y="1795617"/>
            <a:ext cx="914400" cy="55379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8950817" y="2485623"/>
            <a:ext cx="914400" cy="55379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8950817" y="3129566"/>
            <a:ext cx="914400" cy="55379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/>
          <p:cNvSpPr/>
          <p:nvPr/>
        </p:nvSpPr>
        <p:spPr>
          <a:xfrm>
            <a:off x="8955596" y="3773509"/>
            <a:ext cx="914400" cy="55379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/>
          <p:cNvSpPr/>
          <p:nvPr/>
        </p:nvSpPr>
        <p:spPr>
          <a:xfrm>
            <a:off x="8950817" y="4417452"/>
            <a:ext cx="914400" cy="55379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13"/>
          <p:cNvSpPr/>
          <p:nvPr/>
        </p:nvSpPr>
        <p:spPr>
          <a:xfrm>
            <a:off x="8989454" y="5125791"/>
            <a:ext cx="914400" cy="55379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zis 14"/>
          <p:cNvSpPr/>
          <p:nvPr/>
        </p:nvSpPr>
        <p:spPr>
          <a:xfrm>
            <a:off x="8989454" y="5743974"/>
            <a:ext cx="914400" cy="55379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9203639" y="1810902"/>
            <a:ext cx="48603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1.</a:t>
            </a:r>
            <a:endParaRPr lang="hu-HU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9203639" y="2496874"/>
            <a:ext cx="486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2</a:t>
            </a:r>
            <a:r>
              <a:rPr lang="hu-HU" sz="2800" b="1" dirty="0" smtClean="0">
                <a:solidFill>
                  <a:srgbClr val="00B050"/>
                </a:solidFill>
              </a:rPr>
              <a:t>.</a:t>
            </a:r>
            <a:endParaRPr lang="hu-HU" sz="2800" b="1" dirty="0">
              <a:solidFill>
                <a:srgbClr val="00B050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9203639" y="3150306"/>
            <a:ext cx="486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accent2"/>
                </a:solidFill>
              </a:rPr>
              <a:t>3</a:t>
            </a:r>
            <a:r>
              <a:rPr lang="hu-HU" sz="2800" b="1" dirty="0" smtClean="0">
                <a:solidFill>
                  <a:schemeClr val="accent2"/>
                </a:solidFill>
              </a:rPr>
              <a:t>.</a:t>
            </a:r>
            <a:endParaRPr lang="hu-HU" sz="2800" b="1" dirty="0">
              <a:solidFill>
                <a:schemeClr val="accent2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9203639" y="3763679"/>
            <a:ext cx="486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7030A0"/>
                </a:solidFill>
              </a:rPr>
              <a:t>4</a:t>
            </a:r>
            <a:r>
              <a:rPr lang="hu-HU" sz="2800" b="1" dirty="0" smtClean="0">
                <a:solidFill>
                  <a:srgbClr val="7030A0"/>
                </a:solidFill>
              </a:rPr>
              <a:t>.</a:t>
            </a:r>
            <a:endParaRPr lang="hu-HU" sz="2800" b="1" dirty="0">
              <a:solidFill>
                <a:srgbClr val="7030A0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9195516" y="4424535"/>
            <a:ext cx="486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FFC000"/>
                </a:solidFill>
              </a:rPr>
              <a:t>5</a:t>
            </a:r>
            <a:r>
              <a:rPr lang="hu-HU" sz="2800" b="1" dirty="0" smtClean="0">
                <a:solidFill>
                  <a:srgbClr val="FFC000"/>
                </a:solidFill>
              </a:rPr>
              <a:t>.</a:t>
            </a:r>
            <a:endParaRPr lang="hu-HU" sz="2800" b="1" dirty="0">
              <a:solidFill>
                <a:srgbClr val="FFC000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9203639" y="5115961"/>
            <a:ext cx="486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tx2">
                    <a:lumMod val="50000"/>
                  </a:schemeClr>
                </a:solidFill>
              </a:rPr>
              <a:t>6</a:t>
            </a:r>
            <a:r>
              <a:rPr lang="hu-HU" sz="28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hu-H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9203639" y="5751401"/>
            <a:ext cx="486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</a:rPr>
              <a:t>7</a:t>
            </a:r>
            <a:r>
              <a:rPr lang="hu-HU" sz="2800" b="1" dirty="0" smtClean="0">
                <a:solidFill>
                  <a:srgbClr val="FF0000"/>
                </a:solidFill>
              </a:rPr>
              <a:t>.</a:t>
            </a:r>
            <a:endParaRPr lang="hu-HU" sz="2800" b="1" dirty="0">
              <a:solidFill>
                <a:srgbClr val="FF0000"/>
              </a:solidFill>
            </a:endParaRPr>
          </a:p>
        </p:txBody>
      </p:sp>
      <p:cxnSp>
        <p:nvCxnSpPr>
          <p:cNvPr id="27" name="Egyenes összekötő nyíllal 26"/>
          <p:cNvCxnSpPr>
            <a:stCxn id="2" idx="3"/>
          </p:cNvCxnSpPr>
          <p:nvPr/>
        </p:nvCxnSpPr>
        <p:spPr>
          <a:xfrm flipV="1">
            <a:off x="5730099" y="2162226"/>
            <a:ext cx="3259355" cy="2499926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>
            <a:stCxn id="4" idx="3"/>
          </p:cNvCxnSpPr>
          <p:nvPr/>
        </p:nvCxnSpPr>
        <p:spPr>
          <a:xfrm flipV="1">
            <a:off x="3354449" y="3397832"/>
            <a:ext cx="5493337" cy="192213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Egyenes összekötő nyíllal 32"/>
          <p:cNvCxnSpPr>
            <a:stCxn id="5" idx="3"/>
            <a:endCxn id="12" idx="2"/>
          </p:cNvCxnSpPr>
          <p:nvPr/>
        </p:nvCxnSpPr>
        <p:spPr>
          <a:xfrm>
            <a:off x="5690332" y="2767159"/>
            <a:ext cx="3265264" cy="128324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nyíllal 34"/>
          <p:cNvCxnSpPr>
            <a:stCxn id="6" idx="3"/>
          </p:cNvCxnSpPr>
          <p:nvPr/>
        </p:nvCxnSpPr>
        <p:spPr>
          <a:xfrm flipV="1">
            <a:off x="5502781" y="4694347"/>
            <a:ext cx="3345005" cy="131866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/>
          <p:nvPr/>
        </p:nvCxnSpPr>
        <p:spPr>
          <a:xfrm>
            <a:off x="3117056" y="3364169"/>
            <a:ext cx="5730730" cy="1923597"/>
          </a:xfrm>
          <a:prstGeom prst="straightConnector1">
            <a:avLst/>
          </a:prstGeom>
          <a:ln w="38100">
            <a:solidFill>
              <a:schemeClr val="tx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nyíllal 41"/>
          <p:cNvCxnSpPr>
            <a:stCxn id="8" idx="3"/>
          </p:cNvCxnSpPr>
          <p:nvPr/>
        </p:nvCxnSpPr>
        <p:spPr>
          <a:xfrm>
            <a:off x="4454109" y="4057219"/>
            <a:ext cx="4390602" cy="18883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nyíllal 43"/>
          <p:cNvCxnSpPr>
            <a:stCxn id="3" idx="3"/>
          </p:cNvCxnSpPr>
          <p:nvPr/>
        </p:nvCxnSpPr>
        <p:spPr>
          <a:xfrm>
            <a:off x="5016714" y="2162226"/>
            <a:ext cx="3827997" cy="59625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5" name="Picture 2" descr="Hínármezők báránya - Magyar Természettudományi Múzeum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817" y="138449"/>
            <a:ext cx="1298382" cy="90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Szövegdoboz 45"/>
          <p:cNvSpPr txBox="1"/>
          <p:nvPr/>
        </p:nvSpPr>
        <p:spPr>
          <a:xfrm>
            <a:off x="7175283" y="407762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Rakj rendet a vázlat pontok között!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078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ondenzcsík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Kondenzcsík</Template>
  <TotalTime>1694</TotalTime>
  <Words>306</Words>
  <Application>Microsoft Office PowerPoint</Application>
  <PresentationFormat>Egyéni</PresentationFormat>
  <Paragraphs>97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Kondenzcsík</vt:lpstr>
      <vt:lpstr>1. dia</vt:lpstr>
      <vt:lpstr>2. dia</vt:lpstr>
      <vt:lpstr>3. dia</vt:lpstr>
      <vt:lpstr>4. dia</vt:lpstr>
      <vt:lpstr>5. dia</vt:lpstr>
      <vt:lpstr>Illyés Gyula nyomán</vt:lpstr>
      <vt:lpstr>7. dia</vt:lpstr>
      <vt:lpstr>8. dia</vt:lpstr>
      <vt:lpstr>9. dia</vt:lpstr>
      <vt:lpstr>Miért nem teljesítette a keszeg az utolsó kívánságot?</vt:lpstr>
      <vt:lpstr>11. dia</vt:lpstr>
      <vt:lpstr>12.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zsuzsanna szomódi</dc:creator>
  <cp:lastModifiedBy>user</cp:lastModifiedBy>
  <cp:revision>36</cp:revision>
  <dcterms:created xsi:type="dcterms:W3CDTF">2021-04-11T17:38:06Z</dcterms:created>
  <dcterms:modified xsi:type="dcterms:W3CDTF">2021-04-15T06:58:03Z</dcterms:modified>
</cp:coreProperties>
</file>