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Default Extension="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2" r:id="rId4"/>
    <p:sldId id="258" r:id="rId5"/>
    <p:sldId id="263" r:id="rId6"/>
    <p:sldId id="264" r:id="rId7"/>
    <p:sldId id="265" r:id="rId8"/>
    <p:sldId id="266" r:id="rId9"/>
    <p:sldId id="267" r:id="rId10"/>
    <p:sldId id="268" r:id="rId11"/>
    <p:sldId id="259" r:id="rId12"/>
    <p:sldId id="260" r:id="rId13"/>
    <p:sldId id="272" r:id="rId14"/>
    <p:sldId id="269" r:id="rId15"/>
    <p:sldId id="274" r:id="rId16"/>
    <p:sldId id="273" r:id="rId17"/>
    <p:sldId id="276" r:id="rId18"/>
    <p:sldId id="275" r:id="rId19"/>
    <p:sldId id="278" r:id="rId20"/>
    <p:sldId id="279" r:id="rId21"/>
    <p:sldId id="270" r:id="rId22"/>
    <p:sldId id="261" r:id="rId23"/>
    <p:sldId id="277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8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4860-B64F-4202-9A60-F20CC838DD51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4A7D7-3DBA-482B-83B6-602FC485355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59413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Játékos mozdulattal a hajó mozgásának utánozása</a:t>
            </a:r>
          </a:p>
          <a:p>
            <a:r>
              <a:rPr lang="hu-HU" dirty="0" smtClean="0"/>
              <a:t>Milyen lehet Meseország</a:t>
            </a:r>
            <a:r>
              <a:rPr lang="hu-HU" baseline="0" dirty="0" smtClean="0"/>
              <a:t> és tündérek szigete?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1623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11470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Olvasás – szavak jelentése</a:t>
            </a:r>
          </a:p>
          <a:p>
            <a:r>
              <a:rPr lang="hu-HU" dirty="0" smtClean="0"/>
              <a:t>Hogyan terjedt a fa? Szövegből kikeresés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46305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Hangos olvasás – Ki</a:t>
            </a:r>
            <a:r>
              <a:rPr lang="hu-HU" baseline="0" dirty="0" smtClean="0"/>
              <a:t> szépséges? Szövegből kikeresés – Miért ez a neve?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71298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Melyikük Babszem Jankó? </a:t>
            </a:r>
          </a:p>
          <a:p>
            <a:r>
              <a:rPr lang="hu-HU" dirty="0" err="1" smtClean="0"/>
              <a:t>Rokonértelmű</a:t>
            </a:r>
            <a:r>
              <a:rPr lang="hu-HU" dirty="0" smtClean="0"/>
              <a:t> szavak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79857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Válaszok kikeresése a szövegből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07449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u-HU" dirty="0" smtClean="0"/>
              <a:t>BOLDOG</a:t>
            </a:r>
          </a:p>
          <a:p>
            <a:pPr marL="171450" indent="-171450">
              <a:buFontTx/>
              <a:buChar char="-"/>
            </a:pPr>
            <a:r>
              <a:rPr lang="hu-HU" dirty="0" smtClean="0"/>
              <a:t>Amikor a babból </a:t>
            </a:r>
            <a:r>
              <a:rPr lang="hu-HU" dirty="0" err="1" smtClean="0"/>
              <a:t>kinövő</a:t>
            </a:r>
            <a:r>
              <a:rPr lang="hu-HU" baseline="0" dirty="0" smtClean="0"/>
              <a:t> fa minden ágából kiság hajtott, mert jó hűvös lett.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- Amikor a fa elkezdte hullajtani a meséket.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-amikor Babszem Jankó megérkezett.</a:t>
            </a:r>
          </a:p>
          <a:p>
            <a:pPr marL="0" indent="0">
              <a:buFontTx/>
              <a:buNone/>
            </a:pPr>
            <a:r>
              <a:rPr lang="hu-HU" baseline="0" dirty="0" smtClean="0"/>
              <a:t>SZOMORÚ</a:t>
            </a:r>
          </a:p>
          <a:p>
            <a:pPr marL="0" indent="0">
              <a:buFontTx/>
              <a:buNone/>
            </a:pPr>
            <a:r>
              <a:rPr lang="hu-HU" baseline="0" dirty="0" smtClean="0"/>
              <a:t>- Amikor nem volt senkije sem.</a:t>
            </a:r>
          </a:p>
          <a:p>
            <a:pPr marL="0" indent="0">
              <a:buFontTx/>
              <a:buNone/>
            </a:pPr>
            <a:r>
              <a:rPr lang="hu-HU" baseline="0" dirty="0" smtClean="0"/>
              <a:t> - Amikor Jankó elindult világgá.</a:t>
            </a:r>
          </a:p>
          <a:p>
            <a:pPr marL="0" indent="0">
              <a:buFontTx/>
              <a:buNone/>
            </a:pPr>
            <a:r>
              <a:rPr lang="hu-HU" baseline="0" dirty="0" smtClean="0"/>
              <a:t>Stb.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30320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01452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34529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71185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emberek közös munka alatt vagy hosszú téli estéken egy közös helységben együtt dolgoztak. Ilyenkor egymás szórakoztatására együtt énekeltek, meséltek. Megjegyezték, és egy másik alkalommal ők mondták el másoknak.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65985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Benedek Elek, Arany László,</a:t>
            </a:r>
            <a:r>
              <a:rPr lang="hu-HU" baseline="0" dirty="0" smtClean="0"/>
              <a:t> </a:t>
            </a:r>
            <a:r>
              <a:rPr lang="hu-HU" dirty="0" smtClean="0"/>
              <a:t> Berze nagy János, Kriza János, Illyés Gyula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7361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Mesekezdés</a:t>
            </a:r>
            <a:r>
              <a:rPr lang="hu-HU" baseline="0" dirty="0" smtClean="0"/>
              <a:t> </a:t>
            </a:r>
            <a:r>
              <a:rPr lang="hu-HU" dirty="0" smtClean="0"/>
              <a:t>folytatása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89903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kiegészítés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275718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7298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Meseszereplők</a:t>
            </a:r>
            <a:r>
              <a:rPr lang="hu-HU" baseline="0" dirty="0" smtClean="0"/>
              <a:t> és tulajdonságaik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25852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Aranyerdő, üveghegy, ezüsttó, kacsalábon forgó palota, mézeskalács ház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8074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Állatmese – csalimese - láncmese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4A7D7-3DBA-482B-83B6-602FC485355C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77374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B522-4F96-4E8D-A2D9-2C66300A3B7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2DA4-E6F8-43EC-9126-035FED4C458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59234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B522-4F96-4E8D-A2D9-2C66300A3B7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2DA4-E6F8-43EC-9126-035FED4C458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23875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B522-4F96-4E8D-A2D9-2C66300A3B7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2DA4-E6F8-43EC-9126-035FED4C458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4152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B522-4F96-4E8D-A2D9-2C66300A3B7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2DA4-E6F8-43EC-9126-035FED4C458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4991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B522-4F96-4E8D-A2D9-2C66300A3B7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2DA4-E6F8-43EC-9126-035FED4C458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2060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B522-4F96-4E8D-A2D9-2C66300A3B7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2DA4-E6F8-43EC-9126-035FED4C458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00926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B522-4F96-4E8D-A2D9-2C66300A3B7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2DA4-E6F8-43EC-9126-035FED4C458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7551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B522-4F96-4E8D-A2D9-2C66300A3B7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2DA4-E6F8-43EC-9126-035FED4C458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6729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B522-4F96-4E8D-A2D9-2C66300A3B7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2DA4-E6F8-43EC-9126-035FED4C458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18121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B522-4F96-4E8D-A2D9-2C66300A3B7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2DA4-E6F8-43EC-9126-035FED4C458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05260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B522-4F96-4E8D-A2D9-2C66300A3B7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2DA4-E6F8-43EC-9126-035FED4C458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7003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CB522-4F96-4E8D-A2D9-2C66300A3B7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22DA4-E6F8-43EC-9126-035FED4C458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9064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av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EzhxBe2b7s" TargetMode="External"/><Relationship Id="rId2" Type="http://schemas.openxmlformats.org/officeDocument/2006/relationships/hyperlink" Target="http://dydudu.hu/diafilm/013/13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262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50607" y="85292"/>
            <a:ext cx="498251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800" dirty="0" smtClean="0"/>
              <a:t>Elhajózunk messze,</a:t>
            </a:r>
          </a:p>
          <a:p>
            <a:r>
              <a:rPr lang="hu-HU" sz="4800" dirty="0" smtClean="0"/>
              <a:t>A nagy idegenbe,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189530" y="5207656"/>
            <a:ext cx="581293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800" dirty="0" smtClean="0"/>
              <a:t>Meseország közepébe,</a:t>
            </a:r>
          </a:p>
          <a:p>
            <a:r>
              <a:rPr lang="hu-HU" sz="4800" dirty="0" smtClean="0"/>
              <a:t>Egy tündérszigetre.</a:t>
            </a:r>
            <a:endParaRPr lang="hu-HU" sz="4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8167010" y="220813"/>
            <a:ext cx="351891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6000" dirty="0" smtClean="0"/>
              <a:t>E   </a:t>
            </a:r>
            <a:r>
              <a:rPr lang="hu-HU" sz="6000" dirty="0" err="1" smtClean="0"/>
              <a:t>E</a:t>
            </a:r>
            <a:r>
              <a:rPr lang="hu-HU" sz="6000" dirty="0" smtClean="0"/>
              <a:t>   M   S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8167010" y="220813"/>
            <a:ext cx="351891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6000" dirty="0" smtClean="0"/>
              <a:t>     </a:t>
            </a:r>
            <a:r>
              <a:rPr lang="hu-HU" sz="6000" dirty="0" smtClean="0">
                <a:solidFill>
                  <a:srgbClr val="C00000"/>
                </a:solidFill>
              </a:rPr>
              <a:t>MESE</a:t>
            </a:r>
          </a:p>
        </p:txBody>
      </p:sp>
    </p:spTree>
    <p:extLst>
      <p:ext uri="{BB962C8B-B14F-4D97-AF65-F5344CB8AC3E}">
        <p14:creationId xmlns:p14="http://schemas.microsoft.com/office/powerpoint/2010/main" xmlns="" val="1711672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809601" y="2574830"/>
            <a:ext cx="255672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rgbClr val="C00000"/>
                </a:solidFill>
              </a:rPr>
              <a:t>MESE</a:t>
            </a:r>
            <a:endParaRPr lang="hu-HU" sz="8000" b="1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2571" y="413895"/>
            <a:ext cx="502855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Keletkezése</a:t>
            </a:r>
            <a:endParaRPr lang="hu-HU" sz="8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560637" y="2052738"/>
            <a:ext cx="435029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8000" dirty="0" smtClean="0"/>
              <a:t>Szereplők</a:t>
            </a:r>
            <a:endParaRPr lang="hu-HU" sz="8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7821283" y="3691581"/>
            <a:ext cx="382899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Helyszín </a:t>
            </a:r>
            <a:endParaRPr lang="hu-HU" sz="8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087964" y="413895"/>
            <a:ext cx="558152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Meseszámok</a:t>
            </a:r>
            <a:endParaRPr lang="hu-HU" sz="8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50580" y="2104149"/>
            <a:ext cx="340734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Gyűjtők</a:t>
            </a:r>
            <a:endParaRPr lang="hu-HU" sz="8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8298" y="3707038"/>
            <a:ext cx="326377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Kezdés </a:t>
            </a:r>
            <a:endParaRPr lang="hu-HU" sz="8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18298" y="5223867"/>
            <a:ext cx="429130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Befejezés </a:t>
            </a:r>
            <a:endParaRPr lang="hu-HU" sz="80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906784" y="5223866"/>
            <a:ext cx="3033651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FAJTÁI </a:t>
            </a:r>
            <a:endParaRPr lang="hu-HU" sz="8000" dirty="0"/>
          </a:p>
        </p:txBody>
      </p:sp>
      <p:pic>
        <p:nvPicPr>
          <p:cNvPr id="1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9" t="20334" r="42622" b="52318"/>
          <a:stretch/>
        </p:blipFill>
        <p:spPr>
          <a:xfrm>
            <a:off x="164040" y="253957"/>
            <a:ext cx="11847848" cy="5023822"/>
          </a:xfr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4" cstate="print"/>
          <a:srcRect l="10337" t="17514" r="1204"/>
          <a:stretch/>
        </p:blipFill>
        <p:spPr>
          <a:xfrm>
            <a:off x="450580" y="-7374"/>
            <a:ext cx="11343657" cy="680774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2" t="1414" r="4934" b="46263"/>
          <a:stretch/>
        </p:blipFill>
        <p:spPr>
          <a:xfrm>
            <a:off x="1708375" y="73478"/>
            <a:ext cx="8408615" cy="678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572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601" y="337121"/>
            <a:ext cx="6108557" cy="6436452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1783081" y="252694"/>
            <a:ext cx="2800070" cy="5940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Balra nyíl 6"/>
          <p:cNvSpPr/>
          <p:nvPr/>
        </p:nvSpPr>
        <p:spPr>
          <a:xfrm rot="10800000">
            <a:off x="4485332" y="118508"/>
            <a:ext cx="1571699" cy="5027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4583151" y="6311591"/>
            <a:ext cx="1851103" cy="5464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6081984" y="118508"/>
            <a:ext cx="3506088" cy="646331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MIT árul el a cím?</a:t>
            </a:r>
            <a:endParaRPr lang="hu-HU" sz="3600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161" y="118507"/>
            <a:ext cx="1346625" cy="1876902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10105605" y="8962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56</a:t>
            </a:r>
            <a:endParaRPr lang="hu-HU" sz="2800" dirty="0"/>
          </a:p>
        </p:txBody>
      </p:sp>
      <p:sp>
        <p:nvSpPr>
          <p:cNvPr id="16" name="Lekerekített téglalap 15"/>
          <p:cNvSpPr/>
          <p:nvPr/>
        </p:nvSpPr>
        <p:spPr>
          <a:xfrm>
            <a:off x="3479179" y="846740"/>
            <a:ext cx="2577851" cy="4293972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" t="2595" r="1662" b="1671"/>
          <a:stretch/>
        </p:blipFill>
        <p:spPr>
          <a:xfrm>
            <a:off x="8653346" y="2269273"/>
            <a:ext cx="3289611" cy="4315523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xmlns="" id="{23DDE493-AF2F-42EB-A000-60123DFF47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0685" b="76605" l="5556" r="49405"/>
                    </a14:imgEffect>
                  </a14:imgLayer>
                </a14:imgProps>
              </a:ext>
            </a:extLst>
          </a:blip>
          <a:srcRect l="7764" t="22482" r="51385" b="21788"/>
          <a:stretch/>
        </p:blipFill>
        <p:spPr>
          <a:xfrm>
            <a:off x="6232158" y="1935718"/>
            <a:ext cx="2503716" cy="48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322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815" y="167268"/>
            <a:ext cx="3944413" cy="1015663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hu-HU" sz="6000" dirty="0" smtClean="0"/>
              <a:t>BEMUTATÁS</a:t>
            </a:r>
            <a:endParaRPr lang="hu-HU" sz="6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11513" y="5705708"/>
            <a:ext cx="10713446" cy="1015663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hu-HU" sz="6000" dirty="0" smtClean="0"/>
              <a:t>OLVASD EL MAGADBAN A MESÉT!</a:t>
            </a:r>
            <a:endParaRPr lang="hu-HU" sz="60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86" t="1301" r="21798" b="1301"/>
          <a:stretch/>
        </p:blipFill>
        <p:spPr>
          <a:xfrm>
            <a:off x="4078228" y="1672683"/>
            <a:ext cx="3988001" cy="38591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5F3"/>
              </a:clrFrom>
              <a:clrTo>
                <a:srgbClr val="FD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27" t="5691" r="7562" b="30732"/>
          <a:stretch/>
        </p:blipFill>
        <p:spPr>
          <a:xfrm>
            <a:off x="0" y="1264256"/>
            <a:ext cx="3902927" cy="436012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216" y="-45186"/>
            <a:ext cx="22955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58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1132" y="248807"/>
            <a:ext cx="8512459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12000" dirty="0"/>
              <a:t>f</a:t>
            </a:r>
            <a:r>
              <a:rPr lang="hu-HU" sz="12000" dirty="0" smtClean="0"/>
              <a:t>öl-</a:t>
            </a:r>
            <a:r>
              <a:rPr lang="hu-HU" sz="12000" dirty="0" err="1" smtClean="0"/>
              <a:t>csi</a:t>
            </a:r>
            <a:r>
              <a:rPr lang="hu-HU" sz="12000" dirty="0" smtClean="0"/>
              <a:t>-gáz-</a:t>
            </a:r>
            <a:r>
              <a:rPr lang="hu-HU" sz="12000" dirty="0" err="1" smtClean="0"/>
              <a:t>za</a:t>
            </a:r>
            <a:r>
              <a:rPr lang="hu-HU" sz="12000" dirty="0" smtClean="0"/>
              <a:t> </a:t>
            </a:r>
            <a:endParaRPr lang="hu-HU" sz="1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14002" y="2330326"/>
            <a:ext cx="11750502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9600" dirty="0"/>
              <a:t>f</a:t>
            </a:r>
            <a:r>
              <a:rPr lang="hu-HU" sz="9600" dirty="0" smtClean="0"/>
              <a:t>elkelti az érdeklődését</a:t>
            </a:r>
            <a:endParaRPr lang="hu-HU" sz="9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11132" y="4341986"/>
            <a:ext cx="4278222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12000" dirty="0" smtClean="0"/>
              <a:t>terjed </a:t>
            </a:r>
            <a:endParaRPr lang="hu-HU" sz="120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9270" y="2558926"/>
            <a:ext cx="5514320" cy="4096618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>
            <a:off x="10975317" y="43649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Balra nyíl 6"/>
          <p:cNvSpPr/>
          <p:nvPr/>
        </p:nvSpPr>
        <p:spPr>
          <a:xfrm>
            <a:off x="5210845" y="434198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2505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71361" y="189571"/>
            <a:ext cx="2339102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hu-HU" sz="7200" dirty="0" smtClean="0">
                <a:latin typeface="Times New Roman" panose="02020603050405020304" pitchFamily="18" charset="0"/>
              </a:rPr>
              <a:t>SZÉP</a:t>
            </a:r>
            <a:endParaRPr lang="hu-HU" sz="7200" dirty="0"/>
          </a:p>
        </p:txBody>
      </p:sp>
      <p:sp>
        <p:nvSpPr>
          <p:cNvPr id="3" name="Téglalap 2"/>
          <p:cNvSpPr/>
          <p:nvPr/>
        </p:nvSpPr>
        <p:spPr>
          <a:xfrm>
            <a:off x="271361" y="1524001"/>
            <a:ext cx="4083169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hu-HU" sz="7200" dirty="0" smtClean="0">
                <a:latin typeface="Times New Roman" panose="02020603050405020304" pitchFamily="18" charset="0"/>
              </a:rPr>
              <a:t>SZÉP</a:t>
            </a:r>
            <a:r>
              <a:rPr lang="hu-HU" sz="72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SÉG</a:t>
            </a:r>
            <a:endParaRPr lang="hu-HU" sz="7200" dirty="0">
              <a:solidFill>
                <a:srgbClr val="C0000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71361" y="2947640"/>
            <a:ext cx="464742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hu-HU" sz="7200" dirty="0" smtClean="0">
                <a:latin typeface="Times New Roman" panose="02020603050405020304" pitchFamily="18" charset="0"/>
              </a:rPr>
              <a:t>SZÉPSÉG</a:t>
            </a:r>
            <a:r>
              <a:rPr lang="hu-HU" sz="72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E</a:t>
            </a:r>
            <a:endParaRPr lang="hu-HU" sz="7200" dirty="0">
              <a:solidFill>
                <a:srgbClr val="C0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71361" y="4241181"/>
            <a:ext cx="5160387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hu-HU" sz="7200" dirty="0" smtClean="0">
                <a:latin typeface="Times New Roman" panose="02020603050405020304" pitchFamily="18" charset="0"/>
              </a:rPr>
              <a:t>SZÉPSÉGE</a:t>
            </a:r>
            <a:r>
              <a:rPr lang="hu-HU" sz="72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S</a:t>
            </a:r>
            <a:endParaRPr lang="hu-HU" sz="7200" dirty="0">
              <a:solidFill>
                <a:srgbClr val="C0000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7586" l="4716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71" t="325" r="-117" b="12196"/>
          <a:stretch/>
        </p:blipFill>
        <p:spPr>
          <a:xfrm>
            <a:off x="5946212" y="89209"/>
            <a:ext cx="5862930" cy="6768791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981322" y="5657671"/>
            <a:ext cx="595547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7200" dirty="0" smtClean="0">
                <a:latin typeface="Times New Roman" panose="02020603050405020304" pitchFamily="18" charset="0"/>
              </a:rPr>
              <a:t>Babszem Jankó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xmlns="" val="35158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25" t="3391" r="7524" b="5084"/>
          <a:stretch>
            <a:fillRect/>
          </a:stretch>
        </p:blipFill>
        <p:spPr bwMode="auto">
          <a:xfrm>
            <a:off x="211423" y="135504"/>
            <a:ext cx="3744330" cy="55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52" t="2664" r="10345" b="7022"/>
          <a:stretch>
            <a:fillRect/>
          </a:stretch>
        </p:blipFill>
        <p:spPr bwMode="auto">
          <a:xfrm>
            <a:off x="4130451" y="135503"/>
            <a:ext cx="3576894" cy="55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13" t="4117" r="5016" b="4601"/>
          <a:stretch>
            <a:fillRect/>
          </a:stretch>
        </p:blipFill>
        <p:spPr bwMode="auto">
          <a:xfrm>
            <a:off x="7918768" y="135504"/>
            <a:ext cx="3874967" cy="55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152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1924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2628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3333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hu-HU" altLang="hu-H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4148813" y="73291"/>
            <a:ext cx="3576894" cy="5638800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0" y="5681869"/>
            <a:ext cx="2616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/>
              <a:t>Kolontos</a:t>
            </a:r>
            <a:r>
              <a:rPr lang="hu-HU" sz="3200" dirty="0" smtClean="0"/>
              <a:t> Palkó</a:t>
            </a:r>
            <a:endParaRPr lang="hu-HU" sz="32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9856251" y="5719602"/>
            <a:ext cx="2203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/>
              <a:t>Lúdas</a:t>
            </a:r>
            <a:r>
              <a:rPr lang="hu-HU" sz="3200" dirty="0" smtClean="0"/>
              <a:t> Matyi</a:t>
            </a:r>
            <a:endParaRPr lang="hu-HU" sz="32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3619657" y="5805465"/>
            <a:ext cx="893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kicsi</a:t>
            </a:r>
            <a:endParaRPr lang="hu-HU" sz="32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842039" y="5832165"/>
            <a:ext cx="950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apró</a:t>
            </a:r>
            <a:endParaRPr lang="hu-HU" sz="32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6171129" y="5832165"/>
            <a:ext cx="1428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pöttöm</a:t>
            </a:r>
            <a:endParaRPr lang="hu-HU" sz="32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4230848" y="6253436"/>
            <a:ext cx="763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pici</a:t>
            </a:r>
            <a:endParaRPr lang="hu-HU" sz="32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543563" y="6285380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pinduri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xmlns="" val="7627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31512" y="140760"/>
            <a:ext cx="9782284" cy="16312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0000" dirty="0" smtClean="0"/>
              <a:t>HANGOS OLVASÁS</a:t>
            </a:r>
            <a:endParaRPr lang="hu-HU" sz="10000" dirty="0"/>
          </a:p>
        </p:txBody>
      </p:sp>
      <p:sp>
        <p:nvSpPr>
          <p:cNvPr id="4" name="Téglalap 3"/>
          <p:cNvSpPr/>
          <p:nvPr/>
        </p:nvSpPr>
        <p:spPr>
          <a:xfrm>
            <a:off x="231512" y="2011222"/>
            <a:ext cx="1057212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7200" dirty="0" smtClean="0">
                <a:latin typeface="Times New Roman" panose="02020603050405020304" pitchFamily="18" charset="0"/>
              </a:rPr>
              <a:t>Miből keletkezett a mesefa?</a:t>
            </a:r>
            <a:endParaRPr lang="hu-HU" sz="7200" dirty="0"/>
          </a:p>
        </p:txBody>
      </p:sp>
      <p:sp>
        <p:nvSpPr>
          <p:cNvPr id="6" name="Téglalap 5"/>
          <p:cNvSpPr/>
          <p:nvPr/>
        </p:nvSpPr>
        <p:spPr>
          <a:xfrm>
            <a:off x="231511" y="3450797"/>
            <a:ext cx="11931471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7200" dirty="0" smtClean="0">
                <a:latin typeface="Times New Roman" panose="02020603050405020304" pitchFamily="18" charset="0"/>
              </a:rPr>
              <a:t>Mi történt az elültetett babbal?</a:t>
            </a:r>
            <a:endParaRPr lang="hu-HU" sz="7200" dirty="0"/>
          </a:p>
        </p:txBody>
      </p:sp>
      <p:sp>
        <p:nvSpPr>
          <p:cNvPr id="7" name="Téglalap 6"/>
          <p:cNvSpPr/>
          <p:nvPr/>
        </p:nvSpPr>
        <p:spPr>
          <a:xfrm>
            <a:off x="0" y="4890372"/>
            <a:ext cx="12192000" cy="10002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5900" dirty="0" smtClean="0">
                <a:latin typeface="Times New Roman" panose="02020603050405020304" pitchFamily="18" charset="0"/>
              </a:rPr>
              <a:t>Hogyan került Jankó az öregemberhez?</a:t>
            </a:r>
            <a:endParaRPr lang="hu-HU" sz="59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4513" y="2842737"/>
            <a:ext cx="2714547" cy="361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18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88382" y="240313"/>
            <a:ext cx="8062332" cy="10002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5900" dirty="0" smtClean="0">
                <a:latin typeface="Times New Roman" panose="02020603050405020304" pitchFamily="18" charset="0"/>
              </a:rPr>
              <a:t>Miért indult el a világba?</a:t>
            </a:r>
            <a:endParaRPr lang="hu-HU" sz="5900" dirty="0"/>
          </a:p>
        </p:txBody>
      </p:sp>
      <p:sp>
        <p:nvSpPr>
          <p:cNvPr id="3" name="Téglalap 2"/>
          <p:cNvSpPr/>
          <p:nvPr/>
        </p:nvSpPr>
        <p:spPr>
          <a:xfrm>
            <a:off x="223024" y="2526313"/>
            <a:ext cx="1906859" cy="10002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5900" dirty="0" smtClean="0">
                <a:latin typeface="Times New Roman" panose="02020603050405020304" pitchFamily="18" charset="0"/>
              </a:rPr>
              <a:t>tanya</a:t>
            </a:r>
            <a:endParaRPr lang="hu-HU" sz="5900" dirty="0"/>
          </a:p>
        </p:txBody>
      </p:sp>
      <p:sp>
        <p:nvSpPr>
          <p:cNvPr id="4" name="Téglalap 3"/>
          <p:cNvSpPr/>
          <p:nvPr/>
        </p:nvSpPr>
        <p:spPr>
          <a:xfrm>
            <a:off x="2551772" y="2526313"/>
            <a:ext cx="2367776" cy="10002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5900" dirty="0" smtClean="0">
                <a:latin typeface="Times New Roman" panose="02020603050405020304" pitchFamily="18" charset="0"/>
              </a:rPr>
              <a:t>ország</a:t>
            </a:r>
            <a:endParaRPr lang="hu-HU" sz="5900" dirty="0"/>
          </a:p>
        </p:txBody>
      </p:sp>
      <p:sp>
        <p:nvSpPr>
          <p:cNvPr id="5" name="Téglalap 4"/>
          <p:cNvSpPr/>
          <p:nvPr/>
        </p:nvSpPr>
        <p:spPr>
          <a:xfrm>
            <a:off x="5341437" y="2526313"/>
            <a:ext cx="1906859" cy="10002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5900" dirty="0" smtClean="0">
                <a:latin typeface="Times New Roman" panose="02020603050405020304" pitchFamily="18" charset="0"/>
              </a:rPr>
              <a:t>világ</a:t>
            </a:r>
            <a:endParaRPr lang="hu-HU" sz="5900" dirty="0"/>
          </a:p>
        </p:txBody>
      </p:sp>
      <p:sp>
        <p:nvSpPr>
          <p:cNvPr id="6" name="Téglalap 5"/>
          <p:cNvSpPr/>
          <p:nvPr/>
        </p:nvSpPr>
        <p:spPr>
          <a:xfrm>
            <a:off x="7670185" y="2526313"/>
            <a:ext cx="1906859" cy="10002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5900" dirty="0" smtClean="0">
                <a:latin typeface="Times New Roman" panose="02020603050405020304" pitchFamily="18" charset="0"/>
              </a:rPr>
              <a:t>város</a:t>
            </a:r>
            <a:endParaRPr lang="hu-HU" sz="5900" dirty="0"/>
          </a:p>
        </p:txBody>
      </p:sp>
      <p:sp>
        <p:nvSpPr>
          <p:cNvPr id="7" name="Téglalap 6"/>
          <p:cNvSpPr/>
          <p:nvPr/>
        </p:nvSpPr>
        <p:spPr>
          <a:xfrm>
            <a:off x="9998933" y="2526313"/>
            <a:ext cx="1906859" cy="10002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5900" dirty="0" smtClean="0">
                <a:latin typeface="Times New Roman" panose="02020603050405020304" pitchFamily="18" charset="0"/>
              </a:rPr>
              <a:t>falu</a:t>
            </a:r>
            <a:endParaRPr lang="hu-HU" sz="5900" dirty="0"/>
          </a:p>
        </p:txBody>
      </p:sp>
      <p:sp>
        <p:nvSpPr>
          <p:cNvPr id="8" name="Téglalap 7"/>
          <p:cNvSpPr/>
          <p:nvPr/>
        </p:nvSpPr>
        <p:spPr>
          <a:xfrm>
            <a:off x="9913434" y="1240587"/>
            <a:ext cx="1906859" cy="10002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5900" dirty="0" smtClean="0">
                <a:latin typeface="Times New Roman" panose="02020603050405020304" pitchFamily="18" charset="0"/>
              </a:rPr>
              <a:t>udvar</a:t>
            </a:r>
            <a:endParaRPr lang="hu-HU" sz="5900" dirty="0"/>
          </a:p>
        </p:txBody>
      </p:sp>
      <p:sp>
        <p:nvSpPr>
          <p:cNvPr id="9" name="Téglalap 8"/>
          <p:cNvSpPr/>
          <p:nvPr/>
        </p:nvSpPr>
        <p:spPr>
          <a:xfrm>
            <a:off x="888382" y="1383313"/>
            <a:ext cx="7363520" cy="10002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5900" dirty="0" smtClean="0">
                <a:latin typeface="Times New Roman" panose="02020603050405020304" pitchFamily="18" charset="0"/>
              </a:rPr>
              <a:t>Hogyan terjedt a mese?</a:t>
            </a:r>
            <a:endParaRPr lang="hu-HU" sz="5900" dirty="0"/>
          </a:p>
        </p:txBody>
      </p:sp>
    </p:spTree>
    <p:extLst>
      <p:ext uri="{BB962C8B-B14F-4D97-AF65-F5344CB8AC3E}">
        <p14:creationId xmlns:p14="http://schemas.microsoft.com/office/powerpoint/2010/main" xmlns="" val="85551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79987 0.434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6967 0.25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6016 0.2465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8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07812 0.244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811 L 0.55065 0.244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5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04427 0.4157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3" t="19262" r="29046" b="26365"/>
          <a:stretch/>
        </p:blipFill>
        <p:spPr>
          <a:xfrm>
            <a:off x="390292" y="3808142"/>
            <a:ext cx="2955074" cy="2475571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53454" y="227027"/>
            <a:ext cx="9058890" cy="1200329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hu-HU" sz="7200" dirty="0" smtClean="0">
                <a:latin typeface="Times New Roman" panose="02020603050405020304" pitchFamily="18" charset="0"/>
              </a:rPr>
              <a:t>Akkor voltam boldog…</a:t>
            </a:r>
            <a:endParaRPr lang="hu-HU" sz="7200" dirty="0"/>
          </a:p>
        </p:txBody>
      </p:sp>
      <p:sp>
        <p:nvSpPr>
          <p:cNvPr id="5" name="Téglalap 4"/>
          <p:cNvSpPr/>
          <p:nvPr/>
        </p:nvSpPr>
        <p:spPr>
          <a:xfrm>
            <a:off x="153454" y="1884842"/>
            <a:ext cx="972652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hu-HU" sz="7200" dirty="0" smtClean="0">
                <a:latin typeface="Times New Roman" panose="02020603050405020304" pitchFamily="18" charset="0"/>
              </a:rPr>
              <a:t>Akkor voltam szomorú…</a:t>
            </a:r>
            <a:endParaRPr lang="hu-HU" sz="72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726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966" y="373334"/>
            <a:ext cx="23622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805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628421" y="2485620"/>
            <a:ext cx="255672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rgbClr val="C00000"/>
                </a:solidFill>
              </a:rPr>
              <a:t>MESE</a:t>
            </a:r>
            <a:endParaRPr lang="hu-HU" sz="8000" b="1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2571" y="413895"/>
            <a:ext cx="502855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Keletkezése</a:t>
            </a:r>
            <a:endParaRPr lang="hu-HU" sz="8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50580" y="2104149"/>
            <a:ext cx="340734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Gyűjtők</a:t>
            </a:r>
            <a:endParaRPr lang="hu-HU" sz="8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8298" y="3707038"/>
            <a:ext cx="326377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Kezdés </a:t>
            </a:r>
            <a:endParaRPr lang="hu-HU" sz="8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18298" y="5223867"/>
            <a:ext cx="429130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Befejezés </a:t>
            </a:r>
            <a:endParaRPr lang="hu-HU" sz="8000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3" cstate="print"/>
          <a:srcRect t="8969" r="1548" b="3639"/>
          <a:stretch/>
        </p:blipFill>
        <p:spPr>
          <a:xfrm>
            <a:off x="5051501" y="89211"/>
            <a:ext cx="6987813" cy="6535802"/>
          </a:xfrm>
          <a:prstGeom prst="rect">
            <a:avLst/>
          </a:prstGeom>
        </p:spPr>
      </p:pic>
      <p:cxnSp>
        <p:nvCxnSpPr>
          <p:cNvPr id="18" name="Egyenes összekötő 17"/>
          <p:cNvCxnSpPr/>
          <p:nvPr/>
        </p:nvCxnSpPr>
        <p:spPr>
          <a:xfrm>
            <a:off x="5207619" y="413895"/>
            <a:ext cx="31863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5207619" y="6625013"/>
            <a:ext cx="31863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2267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0" grpId="1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757480" y="1910185"/>
            <a:ext cx="252626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MESE</a:t>
            </a:r>
            <a:endParaRPr lang="hu-HU" sz="8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389067" y="281492"/>
            <a:ext cx="3781805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műmese</a:t>
            </a:r>
            <a:endParaRPr lang="hu-HU" sz="8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618617" y="210608"/>
            <a:ext cx="4011034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népmese</a:t>
            </a:r>
            <a:endParaRPr lang="hu-HU" sz="8000" dirty="0"/>
          </a:p>
        </p:txBody>
      </p:sp>
      <p:sp>
        <p:nvSpPr>
          <p:cNvPr id="8" name="Téglalap 7"/>
          <p:cNvSpPr/>
          <p:nvPr/>
        </p:nvSpPr>
        <p:spPr>
          <a:xfrm>
            <a:off x="147374" y="5559622"/>
            <a:ext cx="603855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4800" dirty="0" smtClean="0"/>
              <a:t>Nem ismerjük az íróját.</a:t>
            </a:r>
          </a:p>
        </p:txBody>
      </p:sp>
      <p:sp>
        <p:nvSpPr>
          <p:cNvPr id="9" name="Téglalap 8"/>
          <p:cNvSpPr/>
          <p:nvPr/>
        </p:nvSpPr>
        <p:spPr>
          <a:xfrm>
            <a:off x="4322997" y="4819854"/>
            <a:ext cx="3725858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4400" dirty="0" smtClean="0"/>
              <a:t>Szájhagyomány </a:t>
            </a:r>
          </a:p>
          <a:p>
            <a:r>
              <a:rPr lang="hu-HU" sz="4400" dirty="0" smtClean="0"/>
              <a:t>útján terjedt.</a:t>
            </a:r>
          </a:p>
        </p:txBody>
      </p:sp>
      <p:sp>
        <p:nvSpPr>
          <p:cNvPr id="10" name="Téglalap 9"/>
          <p:cNvSpPr/>
          <p:nvPr/>
        </p:nvSpPr>
        <p:spPr>
          <a:xfrm>
            <a:off x="7283749" y="5557777"/>
            <a:ext cx="468077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4800" dirty="0"/>
              <a:t>I</a:t>
            </a:r>
            <a:r>
              <a:rPr lang="hu-HU" sz="4800" dirty="0" smtClean="0"/>
              <a:t>smerjük az íróját.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338945" y="5676369"/>
            <a:ext cx="613682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4800" dirty="0" smtClean="0"/>
              <a:t>Többféle változata van.</a:t>
            </a:r>
          </a:p>
        </p:txBody>
      </p:sp>
      <p:sp>
        <p:nvSpPr>
          <p:cNvPr id="13" name="Téglalap 12"/>
          <p:cNvSpPr/>
          <p:nvPr/>
        </p:nvSpPr>
        <p:spPr>
          <a:xfrm>
            <a:off x="361395" y="4210664"/>
            <a:ext cx="5610509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6600" dirty="0" smtClean="0"/>
              <a:t>Kitalált történet</a:t>
            </a:r>
          </a:p>
        </p:txBody>
      </p:sp>
      <p:pic>
        <p:nvPicPr>
          <p:cNvPr id="14" name="Nepmes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667104" y="567528"/>
            <a:ext cx="609600" cy="6096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3812" y="1188307"/>
            <a:ext cx="1948188" cy="13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817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-0.0044 L 0.24765 -0.1342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49244 -0.178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2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65 -1.85185E-6 L 0.25912 -0.43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59388 -0.5071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01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06 -0.02199 L 0.2638 -0.0173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13737 -0.0444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628421" y="2485620"/>
            <a:ext cx="255672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rgbClr val="C00000"/>
                </a:solidFill>
              </a:rPr>
              <a:t>MESE</a:t>
            </a:r>
            <a:endParaRPr lang="hu-HU" sz="8000" b="1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2571" y="413895"/>
            <a:ext cx="502855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Keletkezése</a:t>
            </a:r>
            <a:endParaRPr lang="hu-HU" sz="8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560637" y="2052738"/>
            <a:ext cx="435029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8000" dirty="0" smtClean="0"/>
              <a:t>Szereplők</a:t>
            </a:r>
            <a:endParaRPr lang="hu-HU" sz="8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7821283" y="3691581"/>
            <a:ext cx="382899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Helyszín </a:t>
            </a:r>
            <a:endParaRPr lang="hu-HU" sz="8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087964" y="413895"/>
            <a:ext cx="558152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Meseszámok</a:t>
            </a:r>
            <a:endParaRPr lang="hu-HU" sz="8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8298" y="3707038"/>
            <a:ext cx="326377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Kezdés </a:t>
            </a:r>
            <a:endParaRPr lang="hu-HU" sz="8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18298" y="5223867"/>
            <a:ext cx="429130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Befejezés </a:t>
            </a:r>
            <a:endParaRPr lang="hu-HU" sz="80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8070121" y="5251345"/>
            <a:ext cx="368972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FAJTÁJA </a:t>
            </a:r>
            <a:endParaRPr lang="hu-HU" sz="80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431" b="26470"/>
          <a:stretch/>
        </p:blipFill>
        <p:spPr>
          <a:xfrm>
            <a:off x="325887" y="155721"/>
            <a:ext cx="6912379" cy="644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871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825189" y="312234"/>
            <a:ext cx="2971711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400" dirty="0" smtClean="0"/>
              <a:t>VALÓSÁGOS</a:t>
            </a:r>
            <a:endParaRPr lang="hu-HU" sz="4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270517" y="312234"/>
            <a:ext cx="1484509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000" dirty="0" smtClean="0"/>
              <a:t>MESEI</a:t>
            </a:r>
            <a:endParaRPr lang="hu-HU" sz="4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21628" y="1191236"/>
            <a:ext cx="39864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600" dirty="0" smtClean="0"/>
              <a:t>öregember</a:t>
            </a:r>
            <a:endParaRPr lang="hu-HU" sz="66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6516058" y="1191236"/>
            <a:ext cx="53401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600" dirty="0" smtClean="0"/>
              <a:t>Babszem Jankó</a:t>
            </a:r>
            <a:endParaRPr lang="hu-HU" sz="66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24498" y="2378015"/>
            <a:ext cx="15985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 smtClean="0"/>
              <a:t>bab</a:t>
            </a:r>
            <a:endParaRPr lang="hu-HU" sz="7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4639099" y="2470348"/>
            <a:ext cx="75529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600" dirty="0"/>
              <a:t>é</a:t>
            </a:r>
            <a:r>
              <a:rPr lang="hu-HU" sz="6600" dirty="0" smtClean="0"/>
              <a:t>gig érő fa lesz belőle</a:t>
            </a:r>
            <a:endParaRPr lang="hu-HU" sz="66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528880" y="3741670"/>
            <a:ext cx="54523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600" dirty="0"/>
              <a:t>m</a:t>
            </a:r>
            <a:r>
              <a:rPr lang="hu-HU" sz="6600" dirty="0" smtClean="0"/>
              <a:t>eséket hullajt</a:t>
            </a:r>
            <a:endParaRPr lang="hu-HU" sz="66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014665" y="5012992"/>
            <a:ext cx="70733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600" dirty="0"/>
              <a:t>a</a:t>
            </a:r>
            <a:r>
              <a:rPr lang="hu-HU" sz="6600" dirty="0" smtClean="0"/>
              <a:t> babból ember lesz</a:t>
            </a:r>
            <a:endParaRPr lang="hu-HU" sz="66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21628" y="3721378"/>
            <a:ext cx="5310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/>
              <a:t>t</a:t>
            </a:r>
            <a:r>
              <a:rPr lang="hu-HU" sz="7200" dirty="0" smtClean="0"/>
              <a:t>erjed a mese</a:t>
            </a:r>
            <a:endParaRPr lang="hu-HU" sz="72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9255075" y="312234"/>
            <a:ext cx="1947136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000" b="1" dirty="0" smtClean="0">
                <a:solidFill>
                  <a:srgbClr val="C00000"/>
                </a:solidFill>
              </a:rPr>
              <a:t>CSODÁK</a:t>
            </a:r>
            <a:endParaRPr lang="hu-HU" sz="4000" b="1" dirty="0">
              <a:solidFill>
                <a:srgbClr val="C00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93606" y="5085033"/>
            <a:ext cx="7206588" cy="156966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hu-HU" sz="9600" dirty="0" smtClean="0">
                <a:solidFill>
                  <a:schemeClr val="bg1"/>
                </a:solidFill>
              </a:rPr>
              <a:t>TÜNDÉRMESE</a:t>
            </a:r>
            <a:endParaRPr 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10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2"/>
          <p:cNvSpPr>
            <a:spLocks noGrp="1"/>
          </p:cNvSpPr>
          <p:nvPr>
            <p:ph idx="1"/>
          </p:nvPr>
        </p:nvSpPr>
        <p:spPr>
          <a:xfrm>
            <a:off x="2118732" y="545772"/>
            <a:ext cx="8151541" cy="3713994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hu-HU" dirty="0"/>
              <a:t>___ Az </a:t>
            </a:r>
            <a:r>
              <a:rPr lang="hu-HU" dirty="0" err="1"/>
              <a:t>égigérő</a:t>
            </a:r>
            <a:r>
              <a:rPr lang="hu-HU" dirty="0"/>
              <a:t> fa meséket hullajt.</a:t>
            </a:r>
          </a:p>
          <a:p>
            <a:pPr marL="0" indent="0">
              <a:buNone/>
            </a:pPr>
            <a:r>
              <a:rPr lang="hu-HU" dirty="0"/>
              <a:t>___ Az öregember egyedül élt.</a:t>
            </a:r>
          </a:p>
          <a:p>
            <a:pPr marL="0" indent="0">
              <a:buNone/>
            </a:pPr>
            <a:r>
              <a:rPr lang="hu-HU" dirty="0"/>
              <a:t>___ Babszem Jankó elindult a világba mesélni.</a:t>
            </a:r>
          </a:p>
          <a:p>
            <a:pPr marL="0" indent="0">
              <a:buNone/>
            </a:pPr>
            <a:r>
              <a:rPr lang="hu-HU" dirty="0"/>
              <a:t>___ Talált egy babszemet, amit elültetett az udvarába.</a:t>
            </a:r>
          </a:p>
          <a:p>
            <a:pPr marL="0" indent="0">
              <a:buNone/>
            </a:pPr>
            <a:r>
              <a:rPr lang="hu-HU" dirty="0"/>
              <a:t>___ A fa tetején növő babból egy kisfiú esett le.</a:t>
            </a:r>
          </a:p>
          <a:p>
            <a:pPr marL="0" indent="0">
              <a:buNone/>
            </a:pPr>
            <a:r>
              <a:rPr lang="hu-HU" dirty="0"/>
              <a:t>___ Addig nőtt, míg felért az égig.</a:t>
            </a:r>
          </a:p>
          <a:p>
            <a:pPr marL="0" indent="0">
              <a:buNone/>
            </a:pPr>
            <a:r>
              <a:rPr lang="hu-HU" dirty="0"/>
              <a:t>___ Szép magas fa lett belőle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3695" y="0"/>
            <a:ext cx="2623185" cy="262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77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4596" y="389622"/>
            <a:ext cx="382155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dirty="0" smtClean="0">
                <a:hlinkClick r:id="rId2"/>
              </a:rPr>
              <a:t>http://dydudu.hu/diafilm/013/13.html</a:t>
            </a:r>
            <a:endParaRPr lang="hu-HU" dirty="0" smtClean="0"/>
          </a:p>
          <a:p>
            <a:r>
              <a:rPr lang="hu-HU" dirty="0" smtClean="0"/>
              <a:t>Dia – Babszem Jankó másik története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304596" y="1472684"/>
            <a:ext cx="4891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3"/>
              </a:rPr>
              <a:t>https://www.youtube.com/watch?v=nEzhxBe2b7s</a:t>
            </a:r>
            <a:endParaRPr lang="hu-HU" dirty="0" smtClean="0"/>
          </a:p>
          <a:p>
            <a:r>
              <a:rPr lang="hu-HU" dirty="0" smtClean="0"/>
              <a:t>rajzfilm</a:t>
            </a:r>
            <a:endParaRPr lang="hu-HU" dirty="0"/>
          </a:p>
        </p:txBody>
      </p:sp>
      <p:pic>
        <p:nvPicPr>
          <p:cNvPr id="7170" name="Kép 2" descr="Ősz - vetélkedő - október 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7FC"/>
              </a:clrFrom>
              <a:clrTo>
                <a:srgbClr val="F8F7FC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8226" y="244657"/>
            <a:ext cx="4794946" cy="63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91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837310" y="2297739"/>
            <a:ext cx="255672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rgbClr val="C00000"/>
                </a:solidFill>
              </a:rPr>
              <a:t>MESE</a:t>
            </a:r>
            <a:endParaRPr lang="hu-HU" sz="8000" b="1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2571" y="413895"/>
            <a:ext cx="502855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Keletkezése</a:t>
            </a:r>
            <a:endParaRPr lang="hu-HU" sz="80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0731" y="144688"/>
            <a:ext cx="8442614" cy="652880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82" y="568972"/>
            <a:ext cx="9919854" cy="610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767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809601" y="2574830"/>
            <a:ext cx="255672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rgbClr val="C00000"/>
                </a:solidFill>
              </a:rPr>
              <a:t>MESE</a:t>
            </a:r>
            <a:endParaRPr lang="hu-HU" sz="8000" b="1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2571" y="413895"/>
            <a:ext cx="502855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Keletkezése</a:t>
            </a:r>
            <a:endParaRPr lang="hu-HU" sz="8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50580" y="2104149"/>
            <a:ext cx="340734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Gyűjtők</a:t>
            </a:r>
            <a:endParaRPr lang="hu-HU" sz="8000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5907" y="258979"/>
            <a:ext cx="3386792" cy="410520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3938" y="3233344"/>
            <a:ext cx="2383212" cy="3624656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3983" y="0"/>
            <a:ext cx="3257465" cy="448079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588" y="111878"/>
            <a:ext cx="3211664" cy="530798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0813" y="2723505"/>
            <a:ext cx="2930313" cy="403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58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809601" y="2574830"/>
            <a:ext cx="255672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rgbClr val="C00000"/>
                </a:solidFill>
              </a:rPr>
              <a:t>MESE</a:t>
            </a:r>
            <a:endParaRPr lang="hu-HU" sz="8000" b="1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2571" y="413895"/>
            <a:ext cx="502855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Keletkezése</a:t>
            </a:r>
            <a:endParaRPr lang="hu-HU" sz="8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50580" y="2104149"/>
            <a:ext cx="340734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Gyűjtők</a:t>
            </a:r>
            <a:endParaRPr lang="hu-HU" sz="8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8298" y="3707038"/>
            <a:ext cx="326377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Kezdés </a:t>
            </a:r>
            <a:endParaRPr lang="hu-HU" sz="80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206962" y="5169020"/>
            <a:ext cx="5331075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8800" dirty="0"/>
              <a:t>Hol volt</a:t>
            </a:r>
            <a:r>
              <a:rPr lang="hu-HU" sz="8800" dirty="0" smtClean="0"/>
              <a:t>, ….</a:t>
            </a:r>
            <a:endParaRPr lang="hu-HU" sz="88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4267200" y="5169021"/>
            <a:ext cx="7221969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8800" dirty="0" smtClean="0"/>
              <a:t>Egyszer </a:t>
            </a:r>
            <a:r>
              <a:rPr lang="hu-HU" sz="8800" dirty="0"/>
              <a:t>volt</a:t>
            </a:r>
            <a:r>
              <a:rPr lang="hu-HU" sz="8800" dirty="0" smtClean="0"/>
              <a:t>, ….</a:t>
            </a:r>
            <a:endParaRPr lang="hu-HU" sz="88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8868" y="5169022"/>
            <a:ext cx="12143132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8800" dirty="0" smtClean="0"/>
              <a:t>Az </a:t>
            </a:r>
            <a:r>
              <a:rPr lang="hu-HU" sz="8800" dirty="0" err="1" smtClean="0"/>
              <a:t>Óperenciás</a:t>
            </a:r>
            <a:r>
              <a:rPr lang="hu-HU" sz="8800" dirty="0" smtClean="0"/>
              <a:t> tengeren….</a:t>
            </a:r>
            <a:endParaRPr lang="hu-HU" sz="88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0" y="5169022"/>
            <a:ext cx="1219200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8800" dirty="0" smtClean="0"/>
              <a:t>Egyszer régen, ….</a:t>
            </a:r>
            <a:endParaRPr lang="hu-HU" sz="88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8868" y="5169020"/>
            <a:ext cx="1179605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8800" dirty="0" smtClean="0"/>
              <a:t>Az üveghegyen innen, ….</a:t>
            </a:r>
            <a:endParaRPr lang="hu-HU" sz="8800" dirty="0"/>
          </a:p>
        </p:txBody>
      </p:sp>
    </p:spTree>
    <p:extLst>
      <p:ext uri="{BB962C8B-B14F-4D97-AF65-F5344CB8AC3E}">
        <p14:creationId xmlns:p14="http://schemas.microsoft.com/office/powerpoint/2010/main" xmlns="" val="13987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809601" y="2574830"/>
            <a:ext cx="255672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rgbClr val="C00000"/>
                </a:solidFill>
              </a:rPr>
              <a:t>MESE</a:t>
            </a:r>
            <a:endParaRPr lang="hu-HU" sz="8000" b="1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2571" y="413895"/>
            <a:ext cx="502855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Keletkezése</a:t>
            </a:r>
            <a:endParaRPr lang="hu-HU" sz="8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50580" y="2104149"/>
            <a:ext cx="340734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Gyűjtők</a:t>
            </a:r>
            <a:endParaRPr lang="hu-HU" sz="8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8298" y="3707038"/>
            <a:ext cx="326377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Kezdés </a:t>
            </a:r>
            <a:endParaRPr lang="hu-HU" sz="8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18298" y="5223867"/>
            <a:ext cx="429130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Befejezés </a:t>
            </a:r>
            <a:endParaRPr lang="hu-HU" sz="80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895487" y="352339"/>
            <a:ext cx="6002477" cy="144655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8800" dirty="0" smtClean="0"/>
              <a:t>Itt a vége, ….</a:t>
            </a:r>
            <a:endParaRPr lang="hu-HU" sz="88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675178" y="352339"/>
            <a:ext cx="6443094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8800" dirty="0" smtClean="0"/>
              <a:t>Aki nem hiszi, </a:t>
            </a:r>
            <a:endParaRPr lang="hu-HU" sz="88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408373" y="374228"/>
            <a:ext cx="7651249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8800" dirty="0" smtClean="0"/>
              <a:t>Legyen holnap… </a:t>
            </a:r>
            <a:endParaRPr lang="hu-HU" sz="88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271166" y="352339"/>
            <a:ext cx="7800286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8800" dirty="0" smtClean="0"/>
              <a:t>Boldogan éltek, </a:t>
            </a:r>
            <a:endParaRPr lang="hu-HU" sz="88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265696" y="363284"/>
            <a:ext cx="7836543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8800" dirty="0" smtClean="0"/>
              <a:t>Máig is élnek, ha </a:t>
            </a:r>
            <a:endParaRPr lang="hu-HU" sz="8800" dirty="0"/>
          </a:p>
        </p:txBody>
      </p:sp>
    </p:spTree>
    <p:extLst>
      <p:ext uri="{BB962C8B-B14F-4D97-AF65-F5344CB8AC3E}">
        <p14:creationId xmlns:p14="http://schemas.microsoft.com/office/powerpoint/2010/main" xmlns="" val="353650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809601" y="2574830"/>
            <a:ext cx="255672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rgbClr val="C00000"/>
                </a:solidFill>
              </a:rPr>
              <a:t>MESE</a:t>
            </a:r>
            <a:endParaRPr lang="hu-HU" sz="8000" b="1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2571" y="413895"/>
            <a:ext cx="502855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Keletkezése</a:t>
            </a:r>
            <a:endParaRPr lang="hu-HU" sz="8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245926" y="413895"/>
            <a:ext cx="558152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Meseszámok</a:t>
            </a:r>
            <a:endParaRPr lang="hu-HU" sz="8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50580" y="2104149"/>
            <a:ext cx="340734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Gyűjtők</a:t>
            </a:r>
            <a:endParaRPr lang="hu-HU" sz="8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8298" y="3707038"/>
            <a:ext cx="326377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Kezdés </a:t>
            </a:r>
            <a:endParaRPr lang="hu-HU" sz="8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18298" y="5223867"/>
            <a:ext cx="429130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Befejezés </a:t>
            </a:r>
            <a:endParaRPr lang="hu-HU" sz="80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561" y="1871609"/>
            <a:ext cx="7199748" cy="484183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716982" y="1790000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hu-HU" sz="9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561" y="283195"/>
            <a:ext cx="5426366" cy="6430244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9086246" y="1790000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>
                <a:solidFill>
                  <a:schemeClr val="accent6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747" y="2334632"/>
            <a:ext cx="7368561" cy="4421137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92" t="17575" r="30140" b="18182"/>
          <a:stretch/>
        </p:blipFill>
        <p:spPr>
          <a:xfrm>
            <a:off x="146147" y="163875"/>
            <a:ext cx="5118580" cy="661670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98" t="30192" r="17587" b="5531"/>
          <a:stretch/>
        </p:blipFill>
        <p:spPr>
          <a:xfrm>
            <a:off x="360260" y="88103"/>
            <a:ext cx="5053881" cy="6713640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10515764" y="1857928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dirty="0" smtClean="0">
                <a:solidFill>
                  <a:schemeClr val="accent6">
                    <a:lumMod val="50000"/>
                  </a:schemeClr>
                </a:solidFill>
              </a:rPr>
              <a:t>12</a:t>
            </a:r>
            <a:endParaRPr lang="hu-HU" sz="9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0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657201" y="2491702"/>
            <a:ext cx="255672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rgbClr val="C00000"/>
                </a:solidFill>
              </a:rPr>
              <a:t>MESE</a:t>
            </a:r>
            <a:endParaRPr lang="hu-HU" sz="8000" b="1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2571" y="413895"/>
            <a:ext cx="502855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Keletkezése</a:t>
            </a:r>
            <a:endParaRPr lang="hu-HU" sz="8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604570" y="2231285"/>
            <a:ext cx="418447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Szereplők</a:t>
            </a:r>
            <a:endParaRPr lang="hu-HU" sz="8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384471" y="462242"/>
            <a:ext cx="558152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Meseszámok</a:t>
            </a:r>
            <a:endParaRPr lang="hu-HU" sz="8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50580" y="2104149"/>
            <a:ext cx="340734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Gyűjtők</a:t>
            </a:r>
            <a:endParaRPr lang="hu-HU" sz="8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8298" y="3707038"/>
            <a:ext cx="326377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Kezdés </a:t>
            </a:r>
            <a:endParaRPr lang="hu-HU" sz="8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18298" y="5223867"/>
            <a:ext cx="429130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Befejezés </a:t>
            </a:r>
            <a:endParaRPr lang="hu-HU" sz="80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0" y="149767"/>
            <a:ext cx="12104370" cy="65556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paripa                           jóságos</a:t>
            </a:r>
          </a:p>
          <a:p>
            <a:r>
              <a:rPr lang="hu-H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ündér                           gonosz</a:t>
            </a:r>
          </a:p>
          <a:p>
            <a:r>
              <a:rPr lang="hu-H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ostoha                       szárnyas</a:t>
            </a:r>
          </a:p>
          <a:p>
            <a:r>
              <a:rPr lang="hu-H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óka                            délceg</a:t>
            </a:r>
          </a:p>
          <a:p>
            <a:r>
              <a:rPr lang="hu-H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irályfi                        hétfejű</a:t>
            </a:r>
          </a:p>
          <a:p>
            <a:r>
              <a:rPr lang="hu-H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árkány                        ravasz</a:t>
            </a:r>
          </a:p>
          <a:p>
            <a:r>
              <a:rPr lang="hu-H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hu-H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riás                            </a:t>
            </a:r>
            <a:r>
              <a:rPr lang="hu-H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nagyerejű</a:t>
            </a:r>
            <a:endParaRPr lang="hu-H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Egyenes összekötő 2"/>
          <p:cNvCxnSpPr/>
          <p:nvPr/>
        </p:nvCxnSpPr>
        <p:spPr>
          <a:xfrm>
            <a:off x="2194560" y="697230"/>
            <a:ext cx="4697730" cy="179447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2352221" y="696327"/>
            <a:ext cx="4636425" cy="97719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V="1">
            <a:off x="2906840" y="1592808"/>
            <a:ext cx="4081806" cy="96271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1870774" y="3434158"/>
            <a:ext cx="5021516" cy="178970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V="1">
            <a:off x="2535663" y="3463226"/>
            <a:ext cx="4144712" cy="98650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 flipV="1">
            <a:off x="2692822" y="4329012"/>
            <a:ext cx="3987553" cy="1017959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>
            <a:off x="1870774" y="6244207"/>
            <a:ext cx="4977143" cy="27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0006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809601" y="2574830"/>
            <a:ext cx="255672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rgbClr val="C00000"/>
                </a:solidFill>
              </a:rPr>
              <a:t>MESE</a:t>
            </a:r>
            <a:endParaRPr lang="hu-HU" sz="8000" b="1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2571" y="413895"/>
            <a:ext cx="502855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Keletkezése</a:t>
            </a:r>
            <a:endParaRPr lang="hu-HU" sz="8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560637" y="2052738"/>
            <a:ext cx="435029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8000" dirty="0" smtClean="0"/>
              <a:t>Szereplők</a:t>
            </a:r>
            <a:endParaRPr lang="hu-HU" sz="8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7840495" y="4072912"/>
            <a:ext cx="382899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Helyszín </a:t>
            </a:r>
            <a:endParaRPr lang="hu-HU" sz="8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087964" y="413895"/>
            <a:ext cx="558152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Meseszámok</a:t>
            </a:r>
            <a:endParaRPr lang="hu-HU" sz="8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50580" y="2104149"/>
            <a:ext cx="340734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Gyűjtők</a:t>
            </a:r>
            <a:endParaRPr lang="hu-HU" sz="8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8298" y="3707038"/>
            <a:ext cx="326377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Kezdés </a:t>
            </a:r>
            <a:endParaRPr lang="hu-HU" sz="8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18298" y="5223867"/>
            <a:ext cx="429130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8000" dirty="0" smtClean="0"/>
              <a:t>Befejezés </a:t>
            </a:r>
            <a:endParaRPr lang="hu-HU" sz="8000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01" y="0"/>
            <a:ext cx="8806227" cy="638451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8511" y="1197853"/>
            <a:ext cx="4756356" cy="634180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640" y="79406"/>
            <a:ext cx="7633855" cy="6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136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517</Words>
  <Application>Microsoft Office PowerPoint</Application>
  <PresentationFormat>Egyéni</PresentationFormat>
  <Paragraphs>193</Paragraphs>
  <Slides>23</Slides>
  <Notes>18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4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102345</dc:creator>
  <cp:lastModifiedBy>user</cp:lastModifiedBy>
  <cp:revision>47</cp:revision>
  <dcterms:created xsi:type="dcterms:W3CDTF">2021-10-24T11:40:20Z</dcterms:created>
  <dcterms:modified xsi:type="dcterms:W3CDTF">2022-08-22T22:55:22Z</dcterms:modified>
</cp:coreProperties>
</file>