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62" r:id="rId6"/>
    <p:sldId id="256" r:id="rId7"/>
    <p:sldId id="263" r:id="rId8"/>
    <p:sldId id="264" r:id="rId9"/>
    <p:sldId id="265" r:id="rId10"/>
    <p:sldId id="259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00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6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E763D-59C0-4AFC-810D-C87009BBE7D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A31A4-0BD8-4A8C-B96C-4FBF73CB9D5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4394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1. Szavakkal kifejezés 2. az elkészítés elmondása a szavakkal 3. elmondás a szavak olvasása</a:t>
            </a:r>
            <a:r>
              <a:rPr lang="hu-HU" baseline="0" dirty="0" smtClean="0"/>
              <a:t> nélkül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A31A4-0BD8-4A8C-B96C-4FBF73CB9D54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5556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8445-41E2-4B21-984A-2F17580588B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07AD-60B2-416F-A27C-12746BFB4E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3527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8445-41E2-4B21-984A-2F17580588B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07AD-60B2-416F-A27C-12746BFB4E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7288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8445-41E2-4B21-984A-2F17580588B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07AD-60B2-416F-A27C-12746BFB4E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1368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8445-41E2-4B21-984A-2F17580588B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07AD-60B2-416F-A27C-12746BFB4E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8622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8445-41E2-4B21-984A-2F17580588B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07AD-60B2-416F-A27C-12746BFB4E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96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8445-41E2-4B21-984A-2F17580588B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07AD-60B2-416F-A27C-12746BFB4E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9899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8445-41E2-4B21-984A-2F17580588B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07AD-60B2-416F-A27C-12746BFB4E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9653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8445-41E2-4B21-984A-2F17580588B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07AD-60B2-416F-A27C-12746BFB4E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6083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8445-41E2-4B21-984A-2F17580588B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07AD-60B2-416F-A27C-12746BFB4E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9804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8445-41E2-4B21-984A-2F17580588B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07AD-60B2-416F-A27C-12746BFB4E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0475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8445-41E2-4B21-984A-2F17580588B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07AD-60B2-416F-A27C-12746BFB4E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1165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8445-41E2-4B21-984A-2F17580588B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07AD-60B2-416F-A27C-12746BFB4E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425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ydudu.hu/diafilm/138/138.html" TargetMode="External"/><Relationship Id="rId7" Type="http://schemas.openxmlformats.org/officeDocument/2006/relationships/hyperlink" Target="https://wordwall.net/hu/resource/15402929/k%c3%b6rnyezetismeret/hogyan-k%c3%a9sz%c3%bcl-ceruza" TargetMode="External"/><Relationship Id="rId2" Type="http://schemas.openxmlformats.org/officeDocument/2006/relationships/hyperlink" Target="https://www.youtube.com/watch?v=8eA5PrXU14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DtKZc-418I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78873" y="526473"/>
            <a:ext cx="9796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>
                <a:latin typeface="Comic Sans MS" panose="030F0702030302020204" pitchFamily="66" charset="0"/>
              </a:rPr>
              <a:t>KI VAGYOK ÉN?</a:t>
            </a:r>
            <a:endParaRPr lang="hu-HU" sz="9600" dirty="0"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5231" y="3260191"/>
            <a:ext cx="7911140" cy="2400657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hu-HU" sz="15000" dirty="0" smtClean="0">
                <a:latin typeface="Comic Sans MS" panose="030F0702030302020204" pitchFamily="66" charset="0"/>
              </a:rPr>
              <a:t>CERUZA</a:t>
            </a:r>
            <a:endParaRPr lang="hu-HU" sz="15000" dirty="0">
              <a:latin typeface="Comic Sans MS" panose="030F0702030302020204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3880" y="2812472"/>
            <a:ext cx="3421612" cy="37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2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40951" y="801291"/>
            <a:ext cx="11233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0" dirty="0">
                <a:solidFill>
                  <a:srgbClr val="0070C0"/>
                </a:solidFill>
                <a:latin typeface="Comic Sans MS" panose="030F0702030302020204" pitchFamily="66" charset="0"/>
              </a:rPr>
              <a:t>f</a:t>
            </a:r>
            <a:r>
              <a:rPr lang="hu-HU" sz="1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el-fe-</a:t>
            </a:r>
            <a:r>
              <a:rPr lang="hu-HU" sz="1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dez</a:t>
            </a:r>
            <a:r>
              <a:rPr lang="hu-HU" sz="1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-tek</a:t>
            </a:r>
            <a:endParaRPr lang="hu-HU" sz="1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45750" y="4555872"/>
            <a:ext cx="9708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</a:t>
            </a:r>
            <a:r>
              <a:rPr lang="hu-HU" sz="1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ü</a:t>
            </a:r>
            <a:r>
              <a:rPr lang="hu-HU" sz="1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</a:t>
            </a:r>
            <a:r>
              <a:rPr lang="hu-HU" sz="1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lön</a:t>
            </a:r>
            <a:r>
              <a:rPr lang="hu-HU" sz="1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-le-</a:t>
            </a:r>
            <a:r>
              <a:rPr lang="hu-HU" sz="1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ges</a:t>
            </a:r>
            <a:endParaRPr lang="hu-HU" sz="1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0841" y="2616880"/>
            <a:ext cx="11233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0" dirty="0">
                <a:latin typeface="Comic Sans MS" panose="030F0702030302020204" pitchFamily="66" charset="0"/>
              </a:rPr>
              <a:t>é</a:t>
            </a:r>
            <a:r>
              <a:rPr lang="hu-HU" sz="12000" dirty="0" smtClean="0">
                <a:latin typeface="Comic Sans MS" panose="030F0702030302020204" pitchFamily="66" charset="0"/>
              </a:rPr>
              <a:t>sz-re-vet-</a:t>
            </a:r>
            <a:r>
              <a:rPr lang="hu-HU" sz="12000" dirty="0" err="1" smtClean="0">
                <a:latin typeface="Comic Sans MS" panose="030F0702030302020204" pitchFamily="66" charset="0"/>
              </a:rPr>
              <a:t>ték</a:t>
            </a:r>
            <a:endParaRPr lang="hu-HU" sz="12000" dirty="0"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60841" y="357946"/>
            <a:ext cx="11233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0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hu-HU" sz="1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-lő-ál-</a:t>
            </a:r>
            <a:r>
              <a:rPr lang="hu-HU" sz="1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lí</a:t>
            </a:r>
            <a:r>
              <a:rPr lang="hu-HU" sz="1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-tá-</a:t>
            </a:r>
            <a:r>
              <a:rPr lang="hu-HU" sz="1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sát</a:t>
            </a:r>
            <a:endParaRPr lang="hu-HU" sz="1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80731" y="3586376"/>
            <a:ext cx="112330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á</a:t>
            </a:r>
            <a:r>
              <a:rPr lang="hu-HU" sz="11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l-</a:t>
            </a:r>
            <a:r>
              <a:rPr lang="hu-HU" sz="110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lí</a:t>
            </a:r>
            <a:r>
              <a:rPr lang="hu-HU" sz="11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hu-HU" sz="110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tot</a:t>
            </a:r>
            <a:r>
              <a:rPr lang="hu-HU" sz="11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-ták e-lő</a:t>
            </a:r>
            <a:endParaRPr lang="hu-HU" sz="110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40950" y="1951733"/>
            <a:ext cx="11233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0" dirty="0">
                <a:solidFill>
                  <a:srgbClr val="002060"/>
                </a:solidFill>
                <a:latin typeface="Comic Sans MS" panose="030F0702030302020204" pitchFamily="66" charset="0"/>
              </a:rPr>
              <a:t>f</a:t>
            </a:r>
            <a:r>
              <a:rPr lang="hu-HU" sz="1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a-lap-</a:t>
            </a:r>
            <a:r>
              <a:rPr lang="hu-HU" sz="1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pal</a:t>
            </a:r>
            <a:endParaRPr lang="hu-HU" sz="1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0841" y="4438331"/>
            <a:ext cx="11233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hu-HU" sz="120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hu-HU" sz="1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hu-HU" sz="120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ru</a:t>
            </a:r>
            <a:r>
              <a:rPr lang="hu-HU" sz="1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hu-HU" sz="120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za</a:t>
            </a:r>
            <a:r>
              <a:rPr lang="hu-HU" sz="1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-gyár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55018" y="1184255"/>
            <a:ext cx="11233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hu-HU" sz="12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hu-HU" sz="1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-lesz-tet-</a:t>
            </a:r>
            <a:r>
              <a:rPr lang="hu-HU" sz="12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ték</a:t>
            </a:r>
            <a:endParaRPr lang="hu-HU" sz="120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80730" y="3724456"/>
            <a:ext cx="112330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</a:t>
            </a:r>
            <a:r>
              <a:rPr lang="hu-HU" sz="100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ra</a:t>
            </a:r>
            <a:r>
              <a:rPr lang="hu-HU" sz="1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-fit-da-</a:t>
            </a:r>
            <a:r>
              <a:rPr lang="hu-HU" sz="100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ra</a:t>
            </a:r>
            <a:r>
              <a:rPr lang="hu-HU" sz="1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-bot</a:t>
            </a:r>
          </a:p>
        </p:txBody>
      </p:sp>
    </p:spTree>
    <p:extLst>
      <p:ext uri="{BB962C8B-B14F-4D97-AF65-F5344CB8AC3E}">
        <p14:creationId xmlns:p14="http://schemas.microsoft.com/office/powerpoint/2010/main" xmlns="" val="27861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0"/>
            <a:ext cx="12236824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34298" y="0"/>
            <a:ext cx="11400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err="1" smtClean="0"/>
              <a:t>Ol-vasd</a:t>
            </a:r>
            <a:r>
              <a:rPr lang="hu-HU" sz="9600" dirty="0" smtClean="0"/>
              <a:t> el ma-</a:t>
            </a:r>
            <a:r>
              <a:rPr lang="hu-HU" sz="9600" dirty="0" err="1" smtClean="0"/>
              <a:t>gadban</a:t>
            </a:r>
            <a:r>
              <a:rPr lang="hu-HU" sz="9600" dirty="0" smtClean="0"/>
              <a:t>!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xmlns="" val="9086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599079" y="2141103"/>
            <a:ext cx="38920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/>
              <a:t>Hangos</a:t>
            </a:r>
          </a:p>
          <a:p>
            <a:r>
              <a:rPr lang="hu-HU" sz="9600" dirty="0" smtClean="0"/>
              <a:t>olvasás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xmlns="" val="20055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/>
          <a:srcRect l="3148" t="864" r="60" b="577"/>
          <a:stretch/>
        </p:blipFill>
        <p:spPr>
          <a:xfrm>
            <a:off x="0" y="873456"/>
            <a:ext cx="12231748" cy="485860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09433" y="104015"/>
            <a:ext cx="19366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fadarab</a:t>
            </a:r>
            <a:endParaRPr lang="hu-HU" sz="4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782076" y="104015"/>
            <a:ext cx="3333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s</a:t>
            </a:r>
            <a:r>
              <a:rPr lang="hu-HU" sz="4400" dirty="0" smtClean="0"/>
              <a:t>zögletes lyuk</a:t>
            </a:r>
            <a:endParaRPr lang="hu-HU" sz="4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551897" y="104015"/>
            <a:ext cx="2708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grafitdarab</a:t>
            </a:r>
            <a:endParaRPr lang="hu-HU" sz="4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9723918" y="104015"/>
            <a:ext cx="1991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letörték</a:t>
            </a:r>
            <a:endParaRPr lang="hu-HU" sz="4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957617" y="5865645"/>
            <a:ext cx="1313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falap</a:t>
            </a:r>
            <a:endParaRPr lang="hu-HU" sz="4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232579" y="5933574"/>
            <a:ext cx="2211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befedték</a:t>
            </a:r>
            <a:endParaRPr lang="hu-HU" sz="4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904329" y="5865644"/>
            <a:ext cx="3150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h</a:t>
            </a:r>
            <a:r>
              <a:rPr lang="hu-HU" sz="4400" dirty="0" smtClean="0"/>
              <a:t>enger alakú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xmlns="" val="23630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4760" y="364797"/>
            <a:ext cx="99420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Kik fedezték fel a grafitot? </a:t>
            </a: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76002" y="1195794"/>
            <a:ext cx="583402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anyag a grafit? </a:t>
            </a:r>
            <a:endParaRPr lang="hu-H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46438" y="2149432"/>
            <a:ext cx="779209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részekből áll a ceruza? </a:t>
            </a:r>
            <a:endParaRPr lang="hu-HU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46438" y="3934067"/>
            <a:ext cx="632534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Eleinte hogyan végezték a ceruza előállítását? </a:t>
            </a:r>
            <a:endParaRPr lang="hu-H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57684" y="3103070"/>
            <a:ext cx="84343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Miért formázzák henger alakúra? </a:t>
            </a:r>
            <a:endParaRPr lang="hu-HU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05761" y="5209461"/>
            <a:ext cx="688623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Mikor készülhetett az első géppel előállított ceruza? </a:t>
            </a:r>
            <a:endParaRPr lang="hu-HU" sz="4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0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471" t="9584" r="8113" b="19092"/>
          <a:stretch/>
        </p:blipFill>
        <p:spPr>
          <a:xfrm>
            <a:off x="1378424" y="122828"/>
            <a:ext cx="8229600" cy="523559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22223" y="5687424"/>
            <a:ext cx="68885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Kik fedezték fel a grafitot? </a:t>
            </a: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5540991" y="491319"/>
            <a:ext cx="20471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5671035" y="5687423"/>
            <a:ext cx="583402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anyag a grafit? </a:t>
            </a:r>
            <a:endParaRPr lang="hu-H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 flipV="1">
            <a:off x="5964072" y="1162334"/>
            <a:ext cx="1576316" cy="1137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410211" y="5613938"/>
            <a:ext cx="99420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részekből áll a ceruza? </a:t>
            </a:r>
            <a:endParaRPr lang="hu-HU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 flipV="1">
            <a:off x="4387756" y="2129051"/>
            <a:ext cx="2518011" cy="22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3070745" y="5650680"/>
            <a:ext cx="84343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Miért formázzák henger alakúra? </a:t>
            </a:r>
            <a:endParaRPr lang="hu-HU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 flipV="1">
            <a:off x="4705066" y="4369559"/>
            <a:ext cx="2518011" cy="227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112623" y="5613938"/>
            <a:ext cx="118080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Eleinte hogyan végezték a ceruza előállítását? </a:t>
            </a:r>
            <a:endParaRPr lang="hu-H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2960677" y="3400235"/>
            <a:ext cx="719225" cy="887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0" y="5281348"/>
            <a:ext cx="1152273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Mikor készülhetett az első géppel előállított ceruza? </a:t>
            </a:r>
            <a:endParaRPr lang="hu-HU" sz="4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Egyenes összekötő 17"/>
          <p:cNvCxnSpPr/>
          <p:nvPr/>
        </p:nvCxnSpPr>
        <p:spPr>
          <a:xfrm flipV="1">
            <a:off x="3853856" y="5025833"/>
            <a:ext cx="4286534" cy="11871"/>
          </a:xfrm>
          <a:prstGeom prst="line">
            <a:avLst/>
          </a:prstGeom>
          <a:ln w="571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68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88" y="197111"/>
            <a:ext cx="10076960" cy="639475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643" y="197111"/>
            <a:ext cx="1515328" cy="211203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90643" y="2483785"/>
            <a:ext cx="600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/>
              <a:t>9</a:t>
            </a:r>
            <a:r>
              <a:rPr lang="hu-HU" sz="3600" dirty="0" smtClean="0"/>
              <a:t>.</a:t>
            </a:r>
            <a:endParaRPr lang="hu-HU" sz="3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06" y="4231017"/>
            <a:ext cx="1845662" cy="163211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45610" y="311309"/>
            <a:ext cx="3950936" cy="941820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 flipV="1">
            <a:off x="2536653" y="2397512"/>
            <a:ext cx="3953357" cy="14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23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85353" y="713007"/>
            <a:ext cx="86329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hlinkClick r:id="rId2"/>
              </a:rPr>
              <a:t>https://www.youtube.com/watch?v=8eA5PrXU14s</a:t>
            </a:r>
            <a:endParaRPr lang="hu-HU" sz="3200" dirty="0" smtClean="0"/>
          </a:p>
          <a:p>
            <a:r>
              <a:rPr lang="hu-HU" sz="3200" dirty="0" smtClean="0"/>
              <a:t>A ceruza és a radír</a:t>
            </a:r>
            <a:endParaRPr lang="hu-HU" sz="3200" dirty="0"/>
          </a:p>
        </p:txBody>
      </p:sp>
      <p:sp>
        <p:nvSpPr>
          <p:cNvPr id="3" name="Téglalap 2"/>
          <p:cNvSpPr/>
          <p:nvPr/>
        </p:nvSpPr>
        <p:spPr>
          <a:xfrm>
            <a:off x="3812811" y="3162448"/>
            <a:ext cx="76683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 smtClean="0">
                <a:hlinkClick r:id="rId3"/>
              </a:rPr>
              <a:t>http://dydudu.hu/diafilm/138/138.html</a:t>
            </a:r>
            <a:endParaRPr lang="hu-HU" sz="3600" dirty="0" smtClean="0"/>
          </a:p>
          <a:p>
            <a:r>
              <a:rPr lang="hu-HU" sz="3600" dirty="0" smtClean="0"/>
              <a:t>Egy ceruza kalandjai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53" y="2417876"/>
            <a:ext cx="3129887" cy="248190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3035" y="183202"/>
            <a:ext cx="1902105" cy="2751068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10553" y="5066740"/>
            <a:ext cx="43134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hu-HU" sz="3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https://www.youtube.com/watch?v=sDtKZc-418I</a:t>
            </a:r>
            <a:endParaRPr lang="hu-H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Hogyan készül</a:t>
            </a:r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?-film</a:t>
            </a:r>
            <a:endParaRPr lang="hu-H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868538" y="5438380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US" u="sng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https://wordwall.net/hu/resource/15402929/k%c3%b6rnyezetismeret/hogyan-k%c3%a9sz%c3%bcl-ceruza</a:t>
            </a:r>
            <a:endParaRPr lang="hu-H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hogyan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készül</a:t>
            </a:r>
            <a:r>
              <a:rPr lang="hu-HU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- feladat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9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3" b="58906"/>
          <a:stretch/>
        </p:blipFill>
        <p:spPr bwMode="auto">
          <a:xfrm>
            <a:off x="185179" y="188933"/>
            <a:ext cx="5983609" cy="338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7" t="42273"/>
          <a:stretch/>
        </p:blipFill>
        <p:spPr bwMode="auto">
          <a:xfrm>
            <a:off x="6278437" y="2074460"/>
            <a:ext cx="5805389" cy="459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35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653" y="127547"/>
            <a:ext cx="1240108" cy="172844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56840" y="1855987"/>
            <a:ext cx="8937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13.</a:t>
            </a:r>
            <a:endParaRPr lang="hu-HU" sz="36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7805" y="253776"/>
            <a:ext cx="7837997" cy="6390982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3492288" y="136760"/>
            <a:ext cx="3414121" cy="7136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Balra nyíl 8"/>
          <p:cNvSpPr/>
          <p:nvPr/>
        </p:nvSpPr>
        <p:spPr>
          <a:xfrm rot="10800000">
            <a:off x="7019740" y="229741"/>
            <a:ext cx="1906857" cy="5027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8926597" y="253776"/>
            <a:ext cx="3001143" cy="707886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MI-RE U-TAL?</a:t>
            </a:r>
            <a:endParaRPr lang="hu-HU" sz="4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353680" y="1411034"/>
            <a:ext cx="2442997" cy="58477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Szövegforma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elé nyíl 12"/>
          <p:cNvSpPr/>
          <p:nvPr/>
        </p:nvSpPr>
        <p:spPr>
          <a:xfrm>
            <a:off x="10209007" y="21791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9280253" y="5649647"/>
            <a:ext cx="282677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ismeretterjesztő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9353680" y="3340903"/>
            <a:ext cx="2557291" cy="1077218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NINCS</a:t>
            </a:r>
          </a:p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PÁRBESZÉD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felé nyíl 15"/>
          <p:cNvSpPr/>
          <p:nvPr/>
        </p:nvSpPr>
        <p:spPr>
          <a:xfrm>
            <a:off x="10416392" y="45446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748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29458" y="419725"/>
            <a:ext cx="818950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ISMERETTERJESZTŐ SZÖVEG 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841185" y="3407569"/>
            <a:ext cx="579266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ÚJ ISMERETET AD 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84297" y="4547497"/>
            <a:ext cx="683176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TUDÁSUNKAT BŐVÍTI 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41185" y="1590533"/>
            <a:ext cx="713656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BEMUTATJA AZ ADOTT TÁRGYAT, ÉLŐLÉNYT 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409222" y="5687424"/>
            <a:ext cx="9173178" cy="76944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Szerinted mit tudunk meg a ceruzáról? 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7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421" y="220036"/>
            <a:ext cx="7837997" cy="6390982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6726538" y="5357308"/>
            <a:ext cx="1808476" cy="3334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4"/>
          <p:cNvCxnSpPr/>
          <p:nvPr/>
        </p:nvCxnSpPr>
        <p:spPr>
          <a:xfrm>
            <a:off x="8535014" y="5774383"/>
            <a:ext cx="2577635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4014467" y="5852159"/>
            <a:ext cx="234804" cy="2359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8659905" y="1107441"/>
            <a:ext cx="796067" cy="3663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4014468" y="6088062"/>
            <a:ext cx="234804" cy="28046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10101430" y="3916981"/>
            <a:ext cx="1145655" cy="41835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3997432" y="6323965"/>
            <a:ext cx="251839" cy="28046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7177212" y="5043628"/>
            <a:ext cx="1557997" cy="3136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8079962" y="5896226"/>
            <a:ext cx="385840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 smtClean="0"/>
              <a:t>Alapítója volt a jól ismert írószergyártó cégnek, amely ma Faber-</a:t>
            </a:r>
            <a:r>
              <a:rPr lang="hu-HU" dirty="0" err="1" smtClean="0"/>
              <a:t>Castell</a:t>
            </a:r>
            <a:r>
              <a:rPr lang="hu-HU" dirty="0" smtClean="0"/>
              <a:t> néven ismert.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20603" b="-769"/>
          <a:stretch/>
        </p:blipFill>
        <p:spPr>
          <a:xfrm>
            <a:off x="95992" y="144142"/>
            <a:ext cx="3156361" cy="265930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61" y="2989673"/>
            <a:ext cx="2272966" cy="227296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280" y="3302103"/>
            <a:ext cx="1549957" cy="34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5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08364"/>
            <a:ext cx="4973434" cy="57496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6364" y="221673"/>
            <a:ext cx="1699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GRAFIT</a:t>
            </a:r>
            <a:endParaRPr lang="hu-HU" sz="4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9708" y="1108364"/>
            <a:ext cx="5749635" cy="574963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985163" y="229253"/>
            <a:ext cx="5295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SMIRGLI - csiszolóvászon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xmlns="" val="42230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31117" y="5288340"/>
            <a:ext cx="61991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/>
              <a:t>BEMUTATÁS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xmlns="" val="33031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7926" y="568524"/>
            <a:ext cx="112330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hu-HU" sz="10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zén-bá-</a:t>
            </a:r>
            <a:r>
              <a:rPr lang="hu-HU" sz="10000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nyá</a:t>
            </a:r>
            <a:r>
              <a:rPr lang="hu-HU" sz="10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hu-HU" sz="10000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szok</a:t>
            </a:r>
            <a:endParaRPr lang="hu-HU" sz="10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709" y="2473594"/>
            <a:ext cx="6192981" cy="41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89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7927" y="568524"/>
            <a:ext cx="8157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hu-HU" sz="10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a-da-rab-</a:t>
            </a:r>
            <a:r>
              <a:rPr lang="hu-HU" sz="100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ba</a:t>
            </a:r>
            <a:endParaRPr lang="hu-HU" sz="100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40" y="2817043"/>
            <a:ext cx="4732934" cy="265550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3892" y="2357437"/>
            <a:ext cx="4202690" cy="42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4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7927" y="568524"/>
            <a:ext cx="8157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fa-</a:t>
            </a:r>
            <a:r>
              <a:rPr lang="hu-HU" sz="120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hen</a:t>
            </a:r>
            <a:r>
              <a:rPr lang="hu-HU" sz="1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hu-HU" sz="120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ger</a:t>
            </a:r>
            <a:endParaRPr lang="hu-HU" sz="1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39289"/>
            <a:ext cx="5264727" cy="29614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56852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3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210</Words>
  <Application>Microsoft Office PowerPoint</Application>
  <PresentationFormat>Egyéni</PresentationFormat>
  <Paragraphs>62</Paragraphs>
  <Slides>18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102345</dc:creator>
  <cp:lastModifiedBy>user</cp:lastModifiedBy>
  <cp:revision>17</cp:revision>
  <dcterms:created xsi:type="dcterms:W3CDTF">2021-07-10T16:40:31Z</dcterms:created>
  <dcterms:modified xsi:type="dcterms:W3CDTF">2022-08-22T22:12:53Z</dcterms:modified>
</cp:coreProperties>
</file>